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5" r:id="rId4"/>
  </p:sldMasterIdLst>
  <p:notesMasterIdLst>
    <p:notesMasterId r:id="rId43"/>
  </p:notesMasterIdLst>
  <p:handoutMasterIdLst>
    <p:handoutMasterId r:id="rId44"/>
  </p:handoutMasterIdLst>
  <p:sldIdLst>
    <p:sldId id="590" r:id="rId5"/>
    <p:sldId id="599" r:id="rId6"/>
    <p:sldId id="596" r:id="rId7"/>
    <p:sldId id="591" r:id="rId8"/>
    <p:sldId id="555" r:id="rId9"/>
    <p:sldId id="556" r:id="rId10"/>
    <p:sldId id="558" r:id="rId11"/>
    <p:sldId id="559" r:id="rId12"/>
    <p:sldId id="602" r:id="rId13"/>
    <p:sldId id="562" r:id="rId14"/>
    <p:sldId id="563" r:id="rId15"/>
    <p:sldId id="565" r:id="rId16"/>
    <p:sldId id="597" r:id="rId17"/>
    <p:sldId id="554" r:id="rId18"/>
    <p:sldId id="566" r:id="rId19"/>
    <p:sldId id="600" r:id="rId20"/>
    <p:sldId id="569" r:id="rId21"/>
    <p:sldId id="570" r:id="rId22"/>
    <p:sldId id="560" r:id="rId23"/>
    <p:sldId id="571" r:id="rId24"/>
    <p:sldId id="573" r:id="rId25"/>
    <p:sldId id="572" r:id="rId26"/>
    <p:sldId id="592" r:id="rId27"/>
    <p:sldId id="601" r:id="rId28"/>
    <p:sldId id="575" r:id="rId29"/>
    <p:sldId id="578" r:id="rId30"/>
    <p:sldId id="577" r:id="rId31"/>
    <p:sldId id="579" r:id="rId32"/>
    <p:sldId id="587" r:id="rId33"/>
    <p:sldId id="580" r:id="rId34"/>
    <p:sldId id="581" r:id="rId35"/>
    <p:sldId id="594" r:id="rId36"/>
    <p:sldId id="582" r:id="rId37"/>
    <p:sldId id="585" r:id="rId38"/>
    <p:sldId id="586" r:id="rId39"/>
    <p:sldId id="588" r:id="rId40"/>
    <p:sldId id="589" r:id="rId41"/>
    <p:sldId id="595" r:id="rId4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Ros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043"/>
    <a:srgbClr val="054D7D"/>
    <a:srgbClr val="054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2F5EF-79BC-48F3-B73E-1D5247CC3BD9}" v="22" dt="2024-03-08T19:41:00.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64758" autoAdjust="0"/>
  </p:normalViewPr>
  <p:slideViewPr>
    <p:cSldViewPr showGuides="1">
      <p:cViewPr varScale="1">
        <p:scale>
          <a:sx n="73" d="100"/>
          <a:sy n="73" d="100"/>
        </p:scale>
        <p:origin x="1998" y="66"/>
      </p:cViewPr>
      <p:guideLst>
        <p:guide orient="horz" pos="2208"/>
        <p:guide pos="3840"/>
      </p:guideLst>
    </p:cSldViewPr>
  </p:slideViewPr>
  <p:outlineViewPr>
    <p:cViewPr>
      <p:scale>
        <a:sx n="33" d="100"/>
        <a:sy n="33" d="100"/>
      </p:scale>
      <p:origin x="0" y="-413"/>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3" d="100"/>
          <a:sy n="63" d="100"/>
        </p:scale>
        <p:origin x="2323" y="6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956-374B-AE8F-966908427FB6}"/>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956-374B-AE8F-966908427FB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956-374B-AE8F-966908427FB6}"/>
            </c:ext>
          </c:extLst>
        </c:ser>
        <c:dLbls>
          <c:showLegendKey val="0"/>
          <c:showVal val="0"/>
          <c:showCatName val="0"/>
          <c:showSerName val="0"/>
          <c:showPercent val="0"/>
          <c:showBubbleSize val="0"/>
        </c:dLbls>
        <c:gapWidth val="219"/>
        <c:overlap val="-27"/>
        <c:axId val="900958496"/>
        <c:axId val="900795440"/>
      </c:barChart>
      <c:catAx>
        <c:axId val="9009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795440"/>
        <c:crosses val="autoZero"/>
        <c:auto val="1"/>
        <c:lblAlgn val="ctr"/>
        <c:lblOffset val="100"/>
        <c:noMultiLvlLbl val="0"/>
      </c:catAx>
      <c:valAx>
        <c:axId val="90079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9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62-3547-8B52-1E1F34FDE15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F20-7840-96AA-C58C5C4BC8B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DF20-7840-96AA-C58C5C4BC8B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2-DF20-7840-96AA-C58C5C4BC8B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F20-7840-96AA-C58C5C4BC8B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2A146-C7A4-4FC9-A08F-DA8F660B59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017FC3-79E9-4C72-A862-F687FB18FAF8}">
      <dgm:prSet custT="1"/>
      <dgm:spPr/>
      <dgm:t>
        <a:bodyPr/>
        <a:lstStyle/>
        <a:p>
          <a:r>
            <a:rPr lang="en-US" sz="1800" b="1" i="0" dirty="0">
              <a:latin typeface="Arial" panose="020B0604020202020204" pitchFamily="34" charset="0"/>
              <a:cs typeface="Arial" panose="020B0604020202020204" pitchFamily="34" charset="0"/>
            </a:rPr>
            <a:t>SHINE: </a:t>
          </a:r>
        </a:p>
        <a:p>
          <a:r>
            <a:rPr lang="en-US" sz="1800" b="1" i="0" dirty="0">
              <a:latin typeface="Arial" panose="020B0604020202020204" pitchFamily="34" charset="0"/>
              <a:cs typeface="Arial" panose="020B0604020202020204" pitchFamily="34" charset="0"/>
            </a:rPr>
            <a:t>800-243-4636 </a:t>
          </a:r>
        </a:p>
        <a:p>
          <a:r>
            <a:rPr lang="en-US" sz="1800" b="1" i="0" dirty="0">
              <a:latin typeface="Arial" panose="020B0604020202020204" pitchFamily="34" charset="0"/>
              <a:cs typeface="Arial" panose="020B0604020202020204" pitchFamily="34" charset="0"/>
            </a:rPr>
            <a:t>978-946-1374 </a:t>
          </a:r>
        </a:p>
        <a:p>
          <a:r>
            <a:rPr lang="en-US" sz="1800" b="1" i="0" dirty="0">
              <a:latin typeface="Arial" panose="020B0604020202020204" pitchFamily="34" charset="0"/>
              <a:cs typeface="Arial" panose="020B0604020202020204" pitchFamily="34" charset="0"/>
            </a:rPr>
            <a:t>www.shinema.org</a:t>
          </a:r>
          <a:endParaRPr lang="en-US" sz="1800" dirty="0">
            <a:latin typeface="Arial" panose="020B0604020202020204" pitchFamily="34" charset="0"/>
            <a:cs typeface="Arial" panose="020B0604020202020204" pitchFamily="34" charset="0"/>
          </a:endParaRPr>
        </a:p>
      </dgm:t>
    </dgm:pt>
    <dgm:pt modelId="{9E52DC90-958D-42F7-BDB6-D89A55FDD0D2}" type="parTrans" cxnId="{C8A66255-227F-4B98-ACFE-8B903B9787FB}">
      <dgm:prSet/>
      <dgm:spPr/>
      <dgm:t>
        <a:bodyPr/>
        <a:lstStyle/>
        <a:p>
          <a:endParaRPr lang="en-US"/>
        </a:p>
      </dgm:t>
    </dgm:pt>
    <dgm:pt modelId="{2522C0E1-3345-4AE7-A5A0-293C97A95605}" type="sibTrans" cxnId="{C8A66255-227F-4B98-ACFE-8B903B9787FB}">
      <dgm:prSet/>
      <dgm:spPr/>
      <dgm:t>
        <a:bodyPr/>
        <a:lstStyle/>
        <a:p>
          <a:endParaRPr lang="en-US"/>
        </a:p>
      </dgm:t>
    </dgm:pt>
    <dgm:pt modelId="{D90B1A39-BB52-4EA8-8C4E-1795D8B1F9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dgm:t>
    </dgm:pt>
    <dgm:pt modelId="{711E0DC2-B8C0-494B-BCF9-209CD582E9B5}" type="parTrans" cxnId="{B9061E53-C2EC-4BC7-A484-823A1818A8A0}">
      <dgm:prSet/>
      <dgm:spPr/>
      <dgm:t>
        <a:bodyPr/>
        <a:lstStyle/>
        <a:p>
          <a:endParaRPr lang="en-US"/>
        </a:p>
      </dgm:t>
    </dgm:pt>
    <dgm:pt modelId="{DF2F4E38-629E-4301-8CD9-AD1ADEB781CC}" type="sibTrans" cxnId="{B9061E53-C2EC-4BC7-A484-823A1818A8A0}">
      <dgm:prSet/>
      <dgm:spPr/>
      <dgm:t>
        <a:bodyPr/>
        <a:lstStyle/>
        <a:p>
          <a:endParaRPr lang="en-US"/>
        </a:p>
      </dgm:t>
    </dgm:pt>
    <dgm:pt modelId="{24C567DA-202D-45B2-8AD4-F52A6B8718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your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dgm:t>
    </dgm:pt>
    <dgm:pt modelId="{3FE97CAC-5827-4A6A-B1AF-2FFC3AEB25F5}" type="parTrans" cxnId="{AEE15881-28E1-4E83-AE33-3E19D4E304C5}">
      <dgm:prSet/>
      <dgm:spPr/>
      <dgm:t>
        <a:bodyPr/>
        <a:lstStyle/>
        <a:p>
          <a:endParaRPr lang="en-US"/>
        </a:p>
      </dgm:t>
    </dgm:pt>
    <dgm:pt modelId="{9F6406A0-3932-4A04-B3A5-2891B87475AC}" type="sibTrans" cxnId="{AEE15881-28E1-4E83-AE33-3E19D4E304C5}">
      <dgm:prSet/>
      <dgm:spPr/>
      <dgm:t>
        <a:bodyPr/>
        <a:lstStyle/>
        <a:p>
          <a:endParaRPr lang="en-US"/>
        </a:p>
      </dgm:t>
    </dgm:pt>
    <dgm:pt modelId="{89779738-1A9A-4997-87B2-02EFBD1CAA03}">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dgm:t>
    </dgm:pt>
    <dgm:pt modelId="{81D45E45-9E5E-443E-AE65-0EAEF815DBE8}" type="parTrans" cxnId="{42E1C5DE-BBC3-457E-88C5-E33A0A7C6999}">
      <dgm:prSet/>
      <dgm:spPr/>
      <dgm:t>
        <a:bodyPr/>
        <a:lstStyle/>
        <a:p>
          <a:endParaRPr lang="en-US"/>
        </a:p>
      </dgm:t>
    </dgm:pt>
    <dgm:pt modelId="{7BFDE06D-E9BE-49C7-ACA9-C589C171CF73}" type="sibTrans" cxnId="{42E1C5DE-BBC3-457E-88C5-E33A0A7C6999}">
      <dgm:prSet/>
      <dgm:spPr/>
      <dgm:t>
        <a:bodyPr/>
        <a:lstStyle/>
        <a:p>
          <a:endParaRPr lang="en-US"/>
        </a:p>
      </dgm:t>
    </dgm:pt>
    <dgm:pt modelId="{03F74C72-5416-407C-AE3D-6E09C7384B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dgm:t>
    </dgm:pt>
    <dgm:pt modelId="{6156579B-D41C-445C-9A0C-9172B330C440}" type="parTrans" cxnId="{41574D03-0A6B-4ACF-8B68-CDCD591B7565}">
      <dgm:prSet/>
      <dgm:spPr/>
      <dgm:t>
        <a:bodyPr/>
        <a:lstStyle/>
        <a:p>
          <a:endParaRPr lang="en-US"/>
        </a:p>
      </dgm:t>
    </dgm:pt>
    <dgm:pt modelId="{3A7CA8DC-5FD0-487A-96E6-F2156ADAF90F}" type="sibTrans" cxnId="{41574D03-0A6B-4ACF-8B68-CDCD591B7565}">
      <dgm:prSet/>
      <dgm:spPr/>
      <dgm:t>
        <a:bodyPr/>
        <a:lstStyle/>
        <a:p>
          <a:endParaRPr lang="en-US"/>
        </a:p>
      </dgm:t>
    </dgm:pt>
    <dgm:pt modelId="{09CCA134-61FC-4C40-8C03-A15414E265A5}">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dgm:t>
    </dgm:pt>
    <dgm:pt modelId="{413D6662-B3BE-4B95-97DC-73070CE8E8C6}" type="parTrans" cxnId="{6A78F6B8-AB79-4DDA-96B8-6EF1364D120F}">
      <dgm:prSet/>
      <dgm:spPr/>
      <dgm:t>
        <a:bodyPr/>
        <a:lstStyle/>
        <a:p>
          <a:endParaRPr lang="en-US"/>
        </a:p>
      </dgm:t>
    </dgm:pt>
    <dgm:pt modelId="{FAB80EF1-D50C-4C06-AF3C-95B87E9EE5F8}" type="sibTrans" cxnId="{6A78F6B8-AB79-4DDA-96B8-6EF1364D120F}">
      <dgm:prSet/>
      <dgm:spPr/>
      <dgm:t>
        <a:bodyPr/>
        <a:lstStyle/>
        <a:p>
          <a:endParaRPr lang="en-US"/>
        </a:p>
      </dgm:t>
    </dgm:pt>
    <dgm:pt modelId="{F511B529-6499-4A39-9314-08942D7CE6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gm:t>
    </dgm:pt>
    <dgm:pt modelId="{83552BB2-0ABF-4A23-927C-5A01E46F6F59}" type="parTrans" cxnId="{1CBE6C7A-2FC9-4EBF-BB4C-4303D79F5144}">
      <dgm:prSet/>
      <dgm:spPr/>
      <dgm:t>
        <a:bodyPr/>
        <a:lstStyle/>
        <a:p>
          <a:endParaRPr lang="en-US"/>
        </a:p>
      </dgm:t>
    </dgm:pt>
    <dgm:pt modelId="{7E044ECB-4401-4205-ACFD-61E11F8E9C71}" type="sibTrans" cxnId="{1CBE6C7A-2FC9-4EBF-BB4C-4303D79F5144}">
      <dgm:prSet/>
      <dgm:spPr/>
      <dgm:t>
        <a:bodyPr/>
        <a:lstStyle/>
        <a:p>
          <a:endParaRPr lang="en-US"/>
        </a:p>
      </dgm:t>
    </dgm:pt>
    <dgm:pt modelId="{96BA09B0-B043-423C-BDCF-2DF64D7E3671}">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800-841-2900</a:t>
          </a:r>
        </a:p>
      </dgm:t>
    </dgm:pt>
    <dgm:pt modelId="{65BC8555-0EF7-445C-A20B-BE86CAEE2EA4}" type="parTrans" cxnId="{B7176C96-32DE-43E8-87CB-4817AD3040D2}">
      <dgm:prSet/>
      <dgm:spPr/>
      <dgm:t>
        <a:bodyPr/>
        <a:lstStyle/>
        <a:p>
          <a:endParaRPr lang="en-US"/>
        </a:p>
      </dgm:t>
    </dgm:pt>
    <dgm:pt modelId="{5C912C7D-6DF9-4AA9-9413-01B046DEF2F0}" type="sibTrans" cxnId="{B7176C96-32DE-43E8-87CB-4817AD3040D2}">
      <dgm:prSet/>
      <dgm:spPr/>
      <dgm:t>
        <a:bodyPr/>
        <a:lstStyle/>
        <a:p>
          <a:endParaRPr lang="en-US"/>
        </a:p>
      </dgm:t>
    </dgm:pt>
    <dgm:pt modelId="{CD799FCD-060B-4A34-86A0-A3AFC428E5BB}" type="pres">
      <dgm:prSet presAssocID="{57D2A146-C7A4-4FC9-A08F-DA8F660B591B}" presName="diagram" presStyleCnt="0">
        <dgm:presLayoutVars>
          <dgm:dir/>
          <dgm:resizeHandles val="exact"/>
        </dgm:presLayoutVars>
      </dgm:prSet>
      <dgm:spPr/>
    </dgm:pt>
    <dgm:pt modelId="{981C7CF1-909B-4169-8ED8-BE5811EE656A}" type="pres">
      <dgm:prSet presAssocID="{B8017FC3-79E9-4C72-A862-F687FB18FAF8}" presName="node" presStyleLbl="node1" presStyleIdx="0" presStyleCnt="8">
        <dgm:presLayoutVars>
          <dgm:bulletEnabled val="1"/>
        </dgm:presLayoutVars>
      </dgm:prSet>
      <dgm:spPr/>
    </dgm:pt>
    <dgm:pt modelId="{A0931C8C-B80E-42E2-BB77-81BE73564C69}" type="pres">
      <dgm:prSet presAssocID="{2522C0E1-3345-4AE7-A5A0-293C97A95605}" presName="sibTrans" presStyleCnt="0"/>
      <dgm:spPr/>
    </dgm:pt>
    <dgm:pt modelId="{DDEF245F-2EF3-4D6D-9B23-5DC68F3EC6D9}" type="pres">
      <dgm:prSet presAssocID="{D90B1A39-BB52-4EA8-8C4E-1795D8B1F9D4}" presName="node" presStyleLbl="node1" presStyleIdx="1" presStyleCnt="8">
        <dgm:presLayoutVars>
          <dgm:bulletEnabled val="1"/>
        </dgm:presLayoutVars>
      </dgm:prSet>
      <dgm:spPr/>
    </dgm:pt>
    <dgm:pt modelId="{9535C642-1614-4EFA-AD42-1A9418DA0265}" type="pres">
      <dgm:prSet presAssocID="{DF2F4E38-629E-4301-8CD9-AD1ADEB781CC}" presName="sibTrans" presStyleCnt="0"/>
      <dgm:spPr/>
    </dgm:pt>
    <dgm:pt modelId="{0F1844F8-703F-4A2D-93B9-6F3A51346A47}" type="pres">
      <dgm:prSet presAssocID="{24C567DA-202D-45B2-8AD4-F52A6B8718E8}" presName="node" presStyleLbl="node1" presStyleIdx="2" presStyleCnt="8">
        <dgm:presLayoutVars>
          <dgm:bulletEnabled val="1"/>
        </dgm:presLayoutVars>
      </dgm:prSet>
      <dgm:spPr/>
    </dgm:pt>
    <dgm:pt modelId="{36B4F1BA-A257-4608-A915-12DDFEB3250E}" type="pres">
      <dgm:prSet presAssocID="{9F6406A0-3932-4A04-B3A5-2891B87475AC}" presName="sibTrans" presStyleCnt="0"/>
      <dgm:spPr/>
    </dgm:pt>
    <dgm:pt modelId="{6E6CA5B8-B906-4D46-9987-5661B9C0AC44}" type="pres">
      <dgm:prSet presAssocID="{89779738-1A9A-4997-87B2-02EFBD1CAA03}" presName="node" presStyleLbl="node1" presStyleIdx="3" presStyleCnt="8">
        <dgm:presLayoutVars>
          <dgm:bulletEnabled val="1"/>
        </dgm:presLayoutVars>
      </dgm:prSet>
      <dgm:spPr/>
    </dgm:pt>
    <dgm:pt modelId="{AE80207F-5BC4-46B2-ACC7-87984785877E}" type="pres">
      <dgm:prSet presAssocID="{7BFDE06D-E9BE-49C7-ACA9-C589C171CF73}" presName="sibTrans" presStyleCnt="0"/>
      <dgm:spPr/>
    </dgm:pt>
    <dgm:pt modelId="{4DC96216-846C-493E-A6A1-60A7C2AB5E22}" type="pres">
      <dgm:prSet presAssocID="{03F74C72-5416-407C-AE3D-6E09C7384BD4}" presName="node" presStyleLbl="node1" presStyleIdx="4" presStyleCnt="8">
        <dgm:presLayoutVars>
          <dgm:bulletEnabled val="1"/>
        </dgm:presLayoutVars>
      </dgm:prSet>
      <dgm:spPr/>
    </dgm:pt>
    <dgm:pt modelId="{DFD42C33-57E9-4189-89F5-689DBAF236C8}" type="pres">
      <dgm:prSet presAssocID="{3A7CA8DC-5FD0-487A-96E6-F2156ADAF90F}" presName="sibTrans" presStyleCnt="0"/>
      <dgm:spPr/>
    </dgm:pt>
    <dgm:pt modelId="{2E8A2B5C-1878-41C5-AB45-D92091BD57DC}" type="pres">
      <dgm:prSet presAssocID="{09CCA134-61FC-4C40-8C03-A15414E265A5}" presName="node" presStyleLbl="node1" presStyleIdx="5" presStyleCnt="8">
        <dgm:presLayoutVars>
          <dgm:bulletEnabled val="1"/>
        </dgm:presLayoutVars>
      </dgm:prSet>
      <dgm:spPr/>
    </dgm:pt>
    <dgm:pt modelId="{EACC331C-86AA-4581-AFB4-2866909153E6}" type="pres">
      <dgm:prSet presAssocID="{FAB80EF1-D50C-4C06-AF3C-95B87E9EE5F8}" presName="sibTrans" presStyleCnt="0"/>
      <dgm:spPr/>
    </dgm:pt>
    <dgm:pt modelId="{485C86F4-1A9B-4559-AA31-5D8B9DFDDBF5}" type="pres">
      <dgm:prSet presAssocID="{F511B529-6499-4A39-9314-08942D7CE6E8}" presName="node" presStyleLbl="node1" presStyleIdx="6" presStyleCnt="8">
        <dgm:presLayoutVars>
          <dgm:bulletEnabled val="1"/>
        </dgm:presLayoutVars>
      </dgm:prSet>
      <dgm:spPr/>
    </dgm:pt>
    <dgm:pt modelId="{C2DA5B2E-A739-4D44-B892-563AF1944B49}" type="pres">
      <dgm:prSet presAssocID="{7E044ECB-4401-4205-ACFD-61E11F8E9C71}" presName="sibTrans" presStyleCnt="0"/>
      <dgm:spPr/>
    </dgm:pt>
    <dgm:pt modelId="{657385A8-37A4-471A-81E0-E498B2E38EFE}" type="pres">
      <dgm:prSet presAssocID="{96BA09B0-B043-423C-BDCF-2DF64D7E3671}" presName="node" presStyleLbl="node1" presStyleIdx="7" presStyleCnt="8">
        <dgm:presLayoutVars>
          <dgm:bulletEnabled val="1"/>
        </dgm:presLayoutVars>
      </dgm:prSet>
      <dgm:spPr/>
    </dgm:pt>
  </dgm:ptLst>
  <dgm:cxnLst>
    <dgm:cxn modelId="{41574D03-0A6B-4ACF-8B68-CDCD591B7565}" srcId="{57D2A146-C7A4-4FC9-A08F-DA8F660B591B}" destId="{03F74C72-5416-407C-AE3D-6E09C7384BD4}" srcOrd="4" destOrd="0" parTransId="{6156579B-D41C-445C-9A0C-9172B330C440}" sibTransId="{3A7CA8DC-5FD0-487A-96E6-F2156ADAF90F}"/>
    <dgm:cxn modelId="{7808A407-6BAC-4DA0-B5AE-F1CD9B032838}" type="presOf" srcId="{F511B529-6499-4A39-9314-08942D7CE6E8}" destId="{485C86F4-1A9B-4559-AA31-5D8B9DFDDBF5}" srcOrd="0" destOrd="0" presId="urn:microsoft.com/office/officeart/2005/8/layout/default"/>
    <dgm:cxn modelId="{0B585D0A-EF29-416D-8A54-945A1482FDE1}" type="presOf" srcId="{57D2A146-C7A4-4FC9-A08F-DA8F660B591B}" destId="{CD799FCD-060B-4A34-86A0-A3AFC428E5BB}" srcOrd="0" destOrd="0" presId="urn:microsoft.com/office/officeart/2005/8/layout/default"/>
    <dgm:cxn modelId="{8E76B827-41A4-449D-8BAA-157A8A0FE414}" type="presOf" srcId="{D90B1A39-BB52-4EA8-8C4E-1795D8B1F9D4}" destId="{DDEF245F-2EF3-4D6D-9B23-5DC68F3EC6D9}" srcOrd="0" destOrd="0" presId="urn:microsoft.com/office/officeart/2005/8/layout/default"/>
    <dgm:cxn modelId="{ED5E1C39-9510-4DCF-9105-C03086F9E260}" type="presOf" srcId="{89779738-1A9A-4997-87B2-02EFBD1CAA03}" destId="{6E6CA5B8-B906-4D46-9987-5661B9C0AC44}" srcOrd="0" destOrd="0" presId="urn:microsoft.com/office/officeart/2005/8/layout/default"/>
    <dgm:cxn modelId="{413B865D-4310-474E-AF53-76D257934DB0}" type="presOf" srcId="{96BA09B0-B043-423C-BDCF-2DF64D7E3671}" destId="{657385A8-37A4-471A-81E0-E498B2E38EFE}" srcOrd="0" destOrd="0" presId="urn:microsoft.com/office/officeart/2005/8/layout/default"/>
    <dgm:cxn modelId="{BE7A3172-1778-4C7B-AB2E-24920912294F}" type="presOf" srcId="{B8017FC3-79E9-4C72-A862-F687FB18FAF8}" destId="{981C7CF1-909B-4169-8ED8-BE5811EE656A}" srcOrd="0" destOrd="0" presId="urn:microsoft.com/office/officeart/2005/8/layout/default"/>
    <dgm:cxn modelId="{B9061E53-C2EC-4BC7-A484-823A1818A8A0}" srcId="{57D2A146-C7A4-4FC9-A08F-DA8F660B591B}" destId="{D90B1A39-BB52-4EA8-8C4E-1795D8B1F9D4}" srcOrd="1" destOrd="0" parTransId="{711E0DC2-B8C0-494B-BCF9-209CD582E9B5}" sibTransId="{DF2F4E38-629E-4301-8CD9-AD1ADEB781CC}"/>
    <dgm:cxn modelId="{C8A66255-227F-4B98-ACFE-8B903B9787FB}" srcId="{57D2A146-C7A4-4FC9-A08F-DA8F660B591B}" destId="{B8017FC3-79E9-4C72-A862-F687FB18FAF8}" srcOrd="0" destOrd="0" parTransId="{9E52DC90-958D-42F7-BDB6-D89A55FDD0D2}" sibTransId="{2522C0E1-3345-4AE7-A5A0-293C97A95605}"/>
    <dgm:cxn modelId="{1CBE6C7A-2FC9-4EBF-BB4C-4303D79F5144}" srcId="{57D2A146-C7A4-4FC9-A08F-DA8F660B591B}" destId="{F511B529-6499-4A39-9314-08942D7CE6E8}" srcOrd="6" destOrd="0" parTransId="{83552BB2-0ABF-4A23-927C-5A01E46F6F59}" sibTransId="{7E044ECB-4401-4205-ACFD-61E11F8E9C71}"/>
    <dgm:cxn modelId="{AEE15881-28E1-4E83-AE33-3E19D4E304C5}" srcId="{57D2A146-C7A4-4FC9-A08F-DA8F660B591B}" destId="{24C567DA-202D-45B2-8AD4-F52A6B8718E8}" srcOrd="2" destOrd="0" parTransId="{3FE97CAC-5827-4A6A-B1AF-2FFC3AEB25F5}" sibTransId="{9F6406A0-3932-4A04-B3A5-2891B87475AC}"/>
    <dgm:cxn modelId="{8759968D-6ECE-4226-A918-3445C6688EA0}" type="presOf" srcId="{03F74C72-5416-407C-AE3D-6E09C7384BD4}" destId="{4DC96216-846C-493E-A6A1-60A7C2AB5E22}" srcOrd="0" destOrd="0" presId="urn:microsoft.com/office/officeart/2005/8/layout/default"/>
    <dgm:cxn modelId="{B7176C96-32DE-43E8-87CB-4817AD3040D2}" srcId="{57D2A146-C7A4-4FC9-A08F-DA8F660B591B}" destId="{96BA09B0-B043-423C-BDCF-2DF64D7E3671}" srcOrd="7" destOrd="0" parTransId="{65BC8555-0EF7-445C-A20B-BE86CAEE2EA4}" sibTransId="{5C912C7D-6DF9-4AA9-9413-01B046DEF2F0}"/>
    <dgm:cxn modelId="{5921D3A6-D146-4A0D-AD20-C48DE5FDF3BC}" type="presOf" srcId="{24C567DA-202D-45B2-8AD4-F52A6B8718E8}" destId="{0F1844F8-703F-4A2D-93B9-6F3A51346A47}" srcOrd="0" destOrd="0" presId="urn:microsoft.com/office/officeart/2005/8/layout/default"/>
    <dgm:cxn modelId="{6A78F6B8-AB79-4DDA-96B8-6EF1364D120F}" srcId="{57D2A146-C7A4-4FC9-A08F-DA8F660B591B}" destId="{09CCA134-61FC-4C40-8C03-A15414E265A5}" srcOrd="5" destOrd="0" parTransId="{413D6662-B3BE-4B95-97DC-73070CE8E8C6}" sibTransId="{FAB80EF1-D50C-4C06-AF3C-95B87E9EE5F8}"/>
    <dgm:cxn modelId="{47F0AECF-2F66-4B6B-B460-35A1399C6306}" type="presOf" srcId="{09CCA134-61FC-4C40-8C03-A15414E265A5}" destId="{2E8A2B5C-1878-41C5-AB45-D92091BD57DC}" srcOrd="0" destOrd="0" presId="urn:microsoft.com/office/officeart/2005/8/layout/default"/>
    <dgm:cxn modelId="{42E1C5DE-BBC3-457E-88C5-E33A0A7C6999}" srcId="{57D2A146-C7A4-4FC9-A08F-DA8F660B591B}" destId="{89779738-1A9A-4997-87B2-02EFBD1CAA03}" srcOrd="3" destOrd="0" parTransId="{81D45E45-9E5E-443E-AE65-0EAEF815DBE8}" sibTransId="{7BFDE06D-E9BE-49C7-ACA9-C589C171CF73}"/>
    <dgm:cxn modelId="{E15BE673-65EB-4821-A31A-2EA1FB16D7F5}" type="presParOf" srcId="{CD799FCD-060B-4A34-86A0-A3AFC428E5BB}" destId="{981C7CF1-909B-4169-8ED8-BE5811EE656A}" srcOrd="0" destOrd="0" presId="urn:microsoft.com/office/officeart/2005/8/layout/default"/>
    <dgm:cxn modelId="{A7CBB10B-B5C1-4B26-9E59-2D1D61AA072F}" type="presParOf" srcId="{CD799FCD-060B-4A34-86A0-A3AFC428E5BB}" destId="{A0931C8C-B80E-42E2-BB77-81BE73564C69}" srcOrd="1" destOrd="0" presId="urn:microsoft.com/office/officeart/2005/8/layout/default"/>
    <dgm:cxn modelId="{A22A320C-64DF-4AA9-A56A-E3D35FCDB879}" type="presParOf" srcId="{CD799FCD-060B-4A34-86A0-A3AFC428E5BB}" destId="{DDEF245F-2EF3-4D6D-9B23-5DC68F3EC6D9}" srcOrd="2" destOrd="0" presId="urn:microsoft.com/office/officeart/2005/8/layout/default"/>
    <dgm:cxn modelId="{CCBAB7DD-996F-4B73-894E-39B151A8596F}" type="presParOf" srcId="{CD799FCD-060B-4A34-86A0-A3AFC428E5BB}" destId="{9535C642-1614-4EFA-AD42-1A9418DA0265}" srcOrd="3" destOrd="0" presId="urn:microsoft.com/office/officeart/2005/8/layout/default"/>
    <dgm:cxn modelId="{37A1D5A7-B352-4AA8-94DC-EE8EDE40603D}" type="presParOf" srcId="{CD799FCD-060B-4A34-86A0-A3AFC428E5BB}" destId="{0F1844F8-703F-4A2D-93B9-6F3A51346A47}" srcOrd="4" destOrd="0" presId="urn:microsoft.com/office/officeart/2005/8/layout/default"/>
    <dgm:cxn modelId="{7ED2F4B8-5F39-436F-BFAD-62F5E992A6A7}" type="presParOf" srcId="{CD799FCD-060B-4A34-86A0-A3AFC428E5BB}" destId="{36B4F1BA-A257-4608-A915-12DDFEB3250E}" srcOrd="5" destOrd="0" presId="urn:microsoft.com/office/officeart/2005/8/layout/default"/>
    <dgm:cxn modelId="{6D7BBE0E-9300-4325-951A-146816C21939}" type="presParOf" srcId="{CD799FCD-060B-4A34-86A0-A3AFC428E5BB}" destId="{6E6CA5B8-B906-4D46-9987-5661B9C0AC44}" srcOrd="6" destOrd="0" presId="urn:microsoft.com/office/officeart/2005/8/layout/default"/>
    <dgm:cxn modelId="{B7841E14-38FE-49BF-A9A7-603EC839E7F9}" type="presParOf" srcId="{CD799FCD-060B-4A34-86A0-A3AFC428E5BB}" destId="{AE80207F-5BC4-46B2-ACC7-87984785877E}" srcOrd="7" destOrd="0" presId="urn:microsoft.com/office/officeart/2005/8/layout/default"/>
    <dgm:cxn modelId="{BA21B60B-1740-42DD-9DAE-4B23D0647B2F}" type="presParOf" srcId="{CD799FCD-060B-4A34-86A0-A3AFC428E5BB}" destId="{4DC96216-846C-493E-A6A1-60A7C2AB5E22}" srcOrd="8" destOrd="0" presId="urn:microsoft.com/office/officeart/2005/8/layout/default"/>
    <dgm:cxn modelId="{DD0E545B-17F1-4EA5-97AF-68F5C1994BE9}" type="presParOf" srcId="{CD799FCD-060B-4A34-86A0-A3AFC428E5BB}" destId="{DFD42C33-57E9-4189-89F5-689DBAF236C8}" srcOrd="9" destOrd="0" presId="urn:microsoft.com/office/officeart/2005/8/layout/default"/>
    <dgm:cxn modelId="{BEF6C8C0-C12D-4858-8FCD-BC087F3C4DFF}" type="presParOf" srcId="{CD799FCD-060B-4A34-86A0-A3AFC428E5BB}" destId="{2E8A2B5C-1878-41C5-AB45-D92091BD57DC}" srcOrd="10" destOrd="0" presId="urn:microsoft.com/office/officeart/2005/8/layout/default"/>
    <dgm:cxn modelId="{7ABBD36E-83BC-4B8D-94B8-EAF3B96A2482}" type="presParOf" srcId="{CD799FCD-060B-4A34-86A0-A3AFC428E5BB}" destId="{EACC331C-86AA-4581-AFB4-2866909153E6}" srcOrd="11" destOrd="0" presId="urn:microsoft.com/office/officeart/2005/8/layout/default"/>
    <dgm:cxn modelId="{27778ADD-F6A8-4FF9-ADAB-8369286C2EC8}" type="presParOf" srcId="{CD799FCD-060B-4A34-86A0-A3AFC428E5BB}" destId="{485C86F4-1A9B-4559-AA31-5D8B9DFDDBF5}" srcOrd="12" destOrd="0" presId="urn:microsoft.com/office/officeart/2005/8/layout/default"/>
    <dgm:cxn modelId="{8148F35A-B8EB-4F44-9CEA-6B9C78D001DB}" type="presParOf" srcId="{CD799FCD-060B-4A34-86A0-A3AFC428E5BB}" destId="{C2DA5B2E-A739-4D44-B892-563AF1944B49}" srcOrd="13" destOrd="0" presId="urn:microsoft.com/office/officeart/2005/8/layout/default"/>
    <dgm:cxn modelId="{260FEFD0-434D-42C9-9261-4F171803AD81}" type="presParOf" srcId="{CD799FCD-060B-4A34-86A0-A3AFC428E5BB}" destId="{657385A8-37A4-471A-81E0-E498B2E38EF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C7CF1-909B-4169-8ED8-BE5811EE656A}">
      <dsp:nvSpPr>
        <dsp:cNvPr id="0" name=""/>
        <dsp:cNvSpPr/>
      </dsp:nvSpPr>
      <dsp:spPr>
        <a:xfrm>
          <a:off x="3073"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SHINE: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800-243-4636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978-946-1374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www.shinema.org</a:t>
          </a:r>
          <a:endParaRPr lang="en-US" sz="1800" kern="1200" dirty="0">
            <a:latin typeface="Arial" panose="020B0604020202020204" pitchFamily="34" charset="0"/>
            <a:cs typeface="Arial" panose="020B0604020202020204" pitchFamily="34" charset="0"/>
          </a:endParaRPr>
        </a:p>
      </dsp:txBody>
      <dsp:txXfrm>
        <a:off x="3073" y="590870"/>
        <a:ext cx="2438151" cy="1462891"/>
      </dsp:txXfrm>
    </dsp:sp>
    <dsp:sp modelId="{DDEF245F-2EF3-4D6D-9B23-5DC68F3EC6D9}">
      <dsp:nvSpPr>
        <dsp:cNvPr id="0" name=""/>
        <dsp:cNvSpPr/>
      </dsp:nvSpPr>
      <dsp:spPr>
        <a:xfrm>
          <a:off x="2685040"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dsp:txBody>
      <dsp:txXfrm>
        <a:off x="2685040" y="590870"/>
        <a:ext cx="2438151" cy="1462891"/>
      </dsp:txXfrm>
    </dsp:sp>
    <dsp:sp modelId="{0F1844F8-703F-4A2D-93B9-6F3A51346A47}">
      <dsp:nvSpPr>
        <dsp:cNvPr id="0" name=""/>
        <dsp:cNvSpPr/>
      </dsp:nvSpPr>
      <dsp:spPr>
        <a:xfrm>
          <a:off x="5367007"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your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dsp:txBody>
      <dsp:txXfrm>
        <a:off x="5367007" y="590870"/>
        <a:ext cx="2438151" cy="1462891"/>
      </dsp:txXfrm>
    </dsp:sp>
    <dsp:sp modelId="{6E6CA5B8-B906-4D46-9987-5661B9C0AC44}">
      <dsp:nvSpPr>
        <dsp:cNvPr id="0" name=""/>
        <dsp:cNvSpPr/>
      </dsp:nvSpPr>
      <dsp:spPr>
        <a:xfrm>
          <a:off x="8048974"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dsp:txBody>
      <dsp:txXfrm>
        <a:off x="8048974" y="590870"/>
        <a:ext cx="2438151" cy="1462891"/>
      </dsp:txXfrm>
    </dsp:sp>
    <dsp:sp modelId="{4DC96216-846C-493E-A6A1-60A7C2AB5E22}">
      <dsp:nvSpPr>
        <dsp:cNvPr id="0" name=""/>
        <dsp:cNvSpPr/>
      </dsp:nvSpPr>
      <dsp:spPr>
        <a:xfrm>
          <a:off x="3073"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dsp:txBody>
      <dsp:txXfrm>
        <a:off x="3073" y="2297576"/>
        <a:ext cx="2438151" cy="1462891"/>
      </dsp:txXfrm>
    </dsp:sp>
    <dsp:sp modelId="{2E8A2B5C-1878-41C5-AB45-D92091BD57DC}">
      <dsp:nvSpPr>
        <dsp:cNvPr id="0" name=""/>
        <dsp:cNvSpPr/>
      </dsp:nvSpPr>
      <dsp:spPr>
        <a:xfrm>
          <a:off x="2685040"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dsp:txBody>
      <dsp:txXfrm>
        <a:off x="2685040" y="2297576"/>
        <a:ext cx="2438151" cy="1462891"/>
      </dsp:txXfrm>
    </dsp:sp>
    <dsp:sp modelId="{485C86F4-1A9B-4559-AA31-5D8B9DFDDBF5}">
      <dsp:nvSpPr>
        <dsp:cNvPr id="0" name=""/>
        <dsp:cNvSpPr/>
      </dsp:nvSpPr>
      <dsp:spPr>
        <a:xfrm>
          <a:off x="5367007"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sp:txBody>
      <dsp:txXfrm>
        <a:off x="5367007" y="2297576"/>
        <a:ext cx="2438151" cy="1462891"/>
      </dsp:txXfrm>
    </dsp:sp>
    <dsp:sp modelId="{657385A8-37A4-471A-81E0-E498B2E38EFE}">
      <dsp:nvSpPr>
        <dsp:cNvPr id="0" name=""/>
        <dsp:cNvSpPr/>
      </dsp:nvSpPr>
      <dsp:spPr>
        <a:xfrm>
          <a:off x="8048974"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800-841-2900</a:t>
          </a:r>
        </a:p>
      </dsp:txBody>
      <dsp:txXfrm>
        <a:off x="8048974" y="2297576"/>
        <a:ext cx="2438151" cy="1462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3BF19-AA68-4AF2-8E7F-12CC8920314B}"/>
              </a:ext>
            </a:extLst>
          </p:cNvPr>
          <p:cNvSpPr>
            <a:spLocks noGrp="1"/>
          </p:cNvSpPr>
          <p:nvPr>
            <p:ph type="hdr" sz="quarter"/>
          </p:nvPr>
        </p:nvSpPr>
        <p:spPr>
          <a:xfrm>
            <a:off x="0" y="0"/>
            <a:ext cx="3011595" cy="461489"/>
          </a:xfrm>
          <a:prstGeom prst="rect">
            <a:avLst/>
          </a:prstGeom>
        </p:spPr>
        <p:txBody>
          <a:bodyPr vert="horz" lIns="88086" tIns="44043" rIns="88086" bIns="44043" rtlCol="0"/>
          <a:lstStyle>
            <a:lvl1pPr algn="l" eaLnBrk="1" fontAlgn="auto" hangingPunct="1">
              <a:spcBef>
                <a:spcPts val="0"/>
              </a:spcBef>
              <a:spcAft>
                <a:spcPts val="0"/>
              </a:spcAft>
              <a:defRPr sz="1100">
                <a:latin typeface="+mn-lt"/>
              </a:defRPr>
            </a:lvl1pPr>
          </a:lstStyle>
          <a:p>
            <a:pPr>
              <a:defRPr/>
            </a:pPr>
            <a:endParaRPr lang="en-US" dirty="0"/>
          </a:p>
        </p:txBody>
      </p:sp>
      <p:sp>
        <p:nvSpPr>
          <p:cNvPr id="3" name="Date Placeholder 2">
            <a:extLst>
              <a:ext uri="{FF2B5EF4-FFF2-40B4-BE49-F238E27FC236}">
                <a16:creationId xmlns:a16="http://schemas.microsoft.com/office/drawing/2014/main" id="{471C8EF7-3B9A-4D20-A5EA-3BB5F5C4BF6F}"/>
              </a:ext>
            </a:extLst>
          </p:cNvPr>
          <p:cNvSpPr>
            <a:spLocks noGrp="1"/>
          </p:cNvSpPr>
          <p:nvPr>
            <p:ph type="dt" sz="quarter" idx="1"/>
          </p:nvPr>
        </p:nvSpPr>
        <p:spPr>
          <a:xfrm>
            <a:off x="3936910" y="0"/>
            <a:ext cx="3011595" cy="461489"/>
          </a:xfrm>
          <a:prstGeom prst="rect">
            <a:avLst/>
          </a:prstGeom>
        </p:spPr>
        <p:txBody>
          <a:bodyPr vert="horz" lIns="88086" tIns="44043" rIns="88086" bIns="44043" rtlCol="0"/>
          <a:lstStyle>
            <a:lvl1pPr algn="r" eaLnBrk="1" fontAlgn="auto" hangingPunct="1">
              <a:spcBef>
                <a:spcPts val="0"/>
              </a:spcBef>
              <a:spcAft>
                <a:spcPts val="0"/>
              </a:spcAft>
              <a:defRPr sz="1100">
                <a:latin typeface="+mn-lt"/>
              </a:defRPr>
            </a:lvl1pPr>
          </a:lstStyle>
          <a:p>
            <a:pPr>
              <a:defRPr/>
            </a:pPr>
            <a:fld id="{62BAAA54-0DBC-4ACB-8E59-C5B1AF049951}" type="datetimeFigureOut">
              <a:rPr lang="en-US"/>
              <a:pPr>
                <a:defRPr/>
              </a:pPr>
              <a:t>5/28/2024</a:t>
            </a:fld>
            <a:endParaRPr lang="en-US" dirty="0"/>
          </a:p>
        </p:txBody>
      </p:sp>
      <p:sp>
        <p:nvSpPr>
          <p:cNvPr id="4" name="Footer Placeholder 3">
            <a:extLst>
              <a:ext uri="{FF2B5EF4-FFF2-40B4-BE49-F238E27FC236}">
                <a16:creationId xmlns:a16="http://schemas.microsoft.com/office/drawing/2014/main" id="{63F9FA3B-69C2-4E08-86B9-84FBACC9CA9E}"/>
              </a:ext>
            </a:extLst>
          </p:cNvPr>
          <p:cNvSpPr>
            <a:spLocks noGrp="1"/>
          </p:cNvSpPr>
          <p:nvPr>
            <p:ph type="ftr" sz="quarter" idx="2"/>
          </p:nvPr>
        </p:nvSpPr>
        <p:spPr>
          <a:xfrm>
            <a:off x="0" y="8773011"/>
            <a:ext cx="3011595" cy="461489"/>
          </a:xfrm>
          <a:prstGeom prst="rect">
            <a:avLst/>
          </a:prstGeom>
        </p:spPr>
        <p:txBody>
          <a:bodyPr vert="horz" lIns="88086" tIns="44043" rIns="88086" bIns="44043" rtlCol="0" anchor="b"/>
          <a:lstStyle>
            <a:lvl1pPr algn="l" eaLnBrk="1" fontAlgn="auto" hangingPunct="1">
              <a:spcBef>
                <a:spcPts val="0"/>
              </a:spcBef>
              <a:spcAft>
                <a:spcPts val="0"/>
              </a:spcAft>
              <a:defRPr sz="11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76B502C2-94D8-437B-9162-FA045C99859C}"/>
              </a:ext>
            </a:extLst>
          </p:cNvPr>
          <p:cNvSpPr>
            <a:spLocks noGrp="1"/>
          </p:cNvSpPr>
          <p:nvPr>
            <p:ph type="sldNum" sz="quarter" idx="3"/>
          </p:nvPr>
        </p:nvSpPr>
        <p:spPr>
          <a:xfrm>
            <a:off x="3936910" y="8773011"/>
            <a:ext cx="3011595" cy="461489"/>
          </a:xfrm>
          <a:prstGeom prst="rect">
            <a:avLst/>
          </a:prstGeom>
        </p:spPr>
        <p:txBody>
          <a:bodyPr vert="horz" lIns="88086" tIns="44043" rIns="88086" bIns="44043" rtlCol="0" anchor="b"/>
          <a:lstStyle>
            <a:lvl1pPr algn="r" eaLnBrk="1" fontAlgn="auto" hangingPunct="1">
              <a:spcBef>
                <a:spcPts val="0"/>
              </a:spcBef>
              <a:spcAft>
                <a:spcPts val="0"/>
              </a:spcAft>
              <a:defRPr sz="1100">
                <a:latin typeface="+mn-lt"/>
              </a:defRPr>
            </a:lvl1pPr>
          </a:lstStyle>
          <a:p>
            <a:pPr>
              <a:defRPr/>
            </a:pPr>
            <a:fld id="{47CA14D6-2B82-4B8A-B824-080B41E27E7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CBB216-93C6-49DE-87AA-BD9D9C4C1ACD}"/>
              </a:ext>
            </a:extLst>
          </p:cNvPr>
          <p:cNvSpPr>
            <a:spLocks noGrp="1"/>
          </p:cNvSpPr>
          <p:nvPr>
            <p:ph type="hdr" sz="quarter"/>
          </p:nvPr>
        </p:nvSpPr>
        <p:spPr>
          <a:xfrm>
            <a:off x="0" y="0"/>
            <a:ext cx="3011595" cy="461489"/>
          </a:xfrm>
          <a:prstGeom prst="rect">
            <a:avLst/>
          </a:prstGeom>
        </p:spPr>
        <p:txBody>
          <a:bodyPr vert="horz" lIns="89895" tIns="44947" rIns="89895" bIns="4494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0A8102B8-164A-4B1C-B911-046609D08CCE}"/>
              </a:ext>
            </a:extLst>
          </p:cNvPr>
          <p:cNvSpPr>
            <a:spLocks noGrp="1"/>
          </p:cNvSpPr>
          <p:nvPr>
            <p:ph type="dt" idx="1"/>
          </p:nvPr>
        </p:nvSpPr>
        <p:spPr>
          <a:xfrm>
            <a:off x="3936910" y="0"/>
            <a:ext cx="3011595" cy="461489"/>
          </a:xfrm>
          <a:prstGeom prst="rect">
            <a:avLst/>
          </a:prstGeom>
        </p:spPr>
        <p:txBody>
          <a:bodyPr vert="horz" lIns="89895" tIns="44947" rIns="89895" bIns="44947" rtlCol="0"/>
          <a:lstStyle>
            <a:lvl1pPr algn="r" eaLnBrk="1" fontAlgn="auto" hangingPunct="1">
              <a:spcBef>
                <a:spcPts val="0"/>
              </a:spcBef>
              <a:spcAft>
                <a:spcPts val="0"/>
              </a:spcAft>
              <a:defRPr sz="1200">
                <a:latin typeface="+mn-lt"/>
              </a:defRPr>
            </a:lvl1pPr>
          </a:lstStyle>
          <a:p>
            <a:pPr>
              <a:defRPr/>
            </a:pPr>
            <a:fld id="{0B119C6D-F52A-4A4E-AFC2-A59B30234B65}" type="datetimeFigureOut">
              <a:rPr lang="en-US"/>
              <a:pPr>
                <a:defRPr/>
              </a:pPr>
              <a:t>5/28/2024</a:t>
            </a:fld>
            <a:endParaRPr lang="en-US" dirty="0"/>
          </a:p>
        </p:txBody>
      </p:sp>
      <p:sp>
        <p:nvSpPr>
          <p:cNvPr id="4" name="Slide Image Placeholder 3">
            <a:extLst>
              <a:ext uri="{FF2B5EF4-FFF2-40B4-BE49-F238E27FC236}">
                <a16:creationId xmlns:a16="http://schemas.microsoft.com/office/drawing/2014/main" id="{7795BBBC-3922-48EE-A3F4-67970BD9B43F}"/>
              </a:ext>
            </a:extLst>
          </p:cNvPr>
          <p:cNvSpPr>
            <a:spLocks noGrp="1" noRot="1" noChangeAspect="1"/>
          </p:cNvSpPr>
          <p:nvPr>
            <p:ph type="sldImg" idx="2"/>
          </p:nvPr>
        </p:nvSpPr>
        <p:spPr>
          <a:xfrm>
            <a:off x="398463" y="693738"/>
            <a:ext cx="6154737" cy="3462337"/>
          </a:xfrm>
          <a:prstGeom prst="rect">
            <a:avLst/>
          </a:prstGeom>
          <a:noFill/>
          <a:ln w="12700">
            <a:solidFill>
              <a:prstClr val="black"/>
            </a:solidFill>
          </a:ln>
        </p:spPr>
        <p:txBody>
          <a:bodyPr vert="horz" lIns="89895" tIns="44947" rIns="89895" bIns="44947" rtlCol="0" anchor="ctr"/>
          <a:lstStyle/>
          <a:p>
            <a:pPr lvl="0"/>
            <a:endParaRPr lang="en-US" noProof="0" dirty="0"/>
          </a:p>
        </p:txBody>
      </p:sp>
      <p:sp>
        <p:nvSpPr>
          <p:cNvPr id="5" name="Notes Placeholder 4">
            <a:extLst>
              <a:ext uri="{FF2B5EF4-FFF2-40B4-BE49-F238E27FC236}">
                <a16:creationId xmlns:a16="http://schemas.microsoft.com/office/drawing/2014/main" id="{5C6A0E8F-CECD-415F-A1EE-752E13C8C9CC}"/>
              </a:ext>
            </a:extLst>
          </p:cNvPr>
          <p:cNvSpPr>
            <a:spLocks noGrp="1"/>
          </p:cNvSpPr>
          <p:nvPr>
            <p:ph type="body" sz="quarter" idx="3"/>
          </p:nvPr>
        </p:nvSpPr>
        <p:spPr>
          <a:xfrm>
            <a:off x="694381" y="4388083"/>
            <a:ext cx="5561317" cy="4156549"/>
          </a:xfrm>
          <a:prstGeom prst="rect">
            <a:avLst/>
          </a:prstGeom>
        </p:spPr>
        <p:txBody>
          <a:bodyPr vert="horz" lIns="89895" tIns="44947" rIns="89895" bIns="449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BA5029-7A8E-43D9-92B1-994C3398BC50}"/>
              </a:ext>
            </a:extLst>
          </p:cNvPr>
          <p:cNvSpPr>
            <a:spLocks noGrp="1"/>
          </p:cNvSpPr>
          <p:nvPr>
            <p:ph type="ftr" sz="quarter" idx="4"/>
          </p:nvPr>
        </p:nvSpPr>
        <p:spPr>
          <a:xfrm>
            <a:off x="0" y="8773011"/>
            <a:ext cx="3011595" cy="461489"/>
          </a:xfrm>
          <a:prstGeom prst="rect">
            <a:avLst/>
          </a:prstGeom>
        </p:spPr>
        <p:txBody>
          <a:bodyPr vert="horz" lIns="89895" tIns="44947" rIns="89895" bIns="44947"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D6C3922-BCEB-4354-8FBD-E4210F361CC9}"/>
              </a:ext>
            </a:extLst>
          </p:cNvPr>
          <p:cNvSpPr>
            <a:spLocks noGrp="1"/>
          </p:cNvSpPr>
          <p:nvPr>
            <p:ph type="sldNum" sz="quarter" idx="5"/>
          </p:nvPr>
        </p:nvSpPr>
        <p:spPr>
          <a:xfrm>
            <a:off x="3936910" y="8773011"/>
            <a:ext cx="3011595" cy="461489"/>
          </a:xfrm>
          <a:prstGeom prst="rect">
            <a:avLst/>
          </a:prstGeom>
        </p:spPr>
        <p:txBody>
          <a:bodyPr vert="horz" lIns="89895" tIns="44947" rIns="89895" bIns="44947" rtlCol="0" anchor="b"/>
          <a:lstStyle>
            <a:lvl1pPr algn="r" eaLnBrk="1" fontAlgn="auto" hangingPunct="1">
              <a:spcBef>
                <a:spcPts val="0"/>
              </a:spcBef>
              <a:spcAft>
                <a:spcPts val="0"/>
              </a:spcAft>
              <a:defRPr sz="1200">
                <a:latin typeface="+mn-lt"/>
              </a:defRPr>
            </a:lvl1pPr>
          </a:lstStyle>
          <a:p>
            <a:pPr>
              <a:defRPr/>
            </a:pPr>
            <a:fld id="{0CBEE31E-65D1-4DE8-BEB0-3EE2D6EBEC2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a:t>
            </a:fld>
            <a:endParaRPr lang="en-US" dirty="0"/>
          </a:p>
        </p:txBody>
      </p:sp>
    </p:spTree>
    <p:extLst>
      <p:ext uri="{BB962C8B-B14F-4D97-AF65-F5344CB8AC3E}">
        <p14:creationId xmlns:p14="http://schemas.microsoft.com/office/powerpoint/2010/main" val="11821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A4A01A-57AB-489C-8F05-13F0EE937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399211-AC78-456D-A8E0-14FE1EEFA2FC}"/>
              </a:ext>
            </a:extLst>
          </p:cNvPr>
          <p:cNvSpPr>
            <a:spLocks noGrp="1"/>
          </p:cNvSpPr>
          <p:nvPr>
            <p:ph type="body" idx="1"/>
          </p:nvPr>
        </p:nvSpPr>
        <p:spPr/>
        <p:txBody>
          <a:bodyPr/>
          <a:lstStyle/>
          <a:p>
            <a:pPr defTabSz="883684" eaLnBrk="1" fontAlgn="auto" hangingPunct="1">
              <a:spcBef>
                <a:spcPts val="0"/>
              </a:spcBef>
              <a:spcAft>
                <a:spcPts val="0"/>
              </a:spcAft>
              <a:defRPr/>
            </a:pPr>
            <a:r>
              <a:rPr lang="en-US" dirty="0"/>
              <a:t>Enrollment begins at Social Security, not Medicare. </a:t>
            </a:r>
          </a:p>
          <a:p>
            <a:pPr eaLnBrk="1" fontAlgn="auto" hangingPunct="1">
              <a:spcBef>
                <a:spcPts val="0"/>
              </a:spcBef>
              <a:spcAft>
                <a:spcPts val="0"/>
              </a:spcAft>
              <a:defRPr/>
            </a:pPr>
            <a:r>
              <a:rPr lang="en-US" dirty="0"/>
              <a:t>There are different ways you can enroll in Part A and/or Part B.</a:t>
            </a:r>
          </a:p>
          <a:p>
            <a:pPr eaLnBrk="1" fontAlgn="auto" hangingPunct="1">
              <a:spcBef>
                <a:spcPts val="0"/>
              </a:spcBef>
              <a:spcAft>
                <a:spcPts val="0"/>
              </a:spcAft>
              <a:defRPr/>
            </a:pPr>
            <a:r>
              <a:rPr lang="en-US" dirty="0"/>
              <a:t>(More information about Part A and Part B to follow).</a:t>
            </a:r>
          </a:p>
          <a:p>
            <a:pPr eaLnBrk="1" fontAlgn="auto" hangingPunct="1">
              <a:spcBef>
                <a:spcPts val="0"/>
              </a:spcBef>
              <a:spcAft>
                <a:spcPts val="0"/>
              </a:spcAft>
              <a:defRPr/>
            </a:pPr>
            <a:r>
              <a:rPr lang="en-US" dirty="0"/>
              <a:t>Ways to enroll:</a:t>
            </a:r>
          </a:p>
          <a:p>
            <a:pPr marL="165160" indent="-165160" eaLnBrk="1" fontAlgn="auto" hangingPunct="1">
              <a:spcBef>
                <a:spcPts val="0"/>
              </a:spcBef>
              <a:spcAft>
                <a:spcPts val="0"/>
              </a:spcAft>
              <a:buFont typeface="Arial" panose="020B0604020202020204" pitchFamily="34" charset="0"/>
              <a:buChar char="•"/>
              <a:defRPr/>
            </a:pPr>
            <a:r>
              <a:rPr lang="en-US" dirty="0"/>
              <a:t>Call your local Social Security office</a:t>
            </a:r>
          </a:p>
          <a:p>
            <a:pPr eaLnBrk="1" fontAlgn="auto" hangingPunct="1">
              <a:spcBef>
                <a:spcPts val="0"/>
              </a:spcBef>
              <a:spcAft>
                <a:spcPts val="0"/>
              </a:spcAft>
              <a:defRPr/>
            </a:pPr>
            <a:r>
              <a:rPr lang="en-US" dirty="0"/>
              <a:t>    Monday through Friday,  7AM to 7PM</a:t>
            </a:r>
          </a:p>
          <a:p>
            <a:pPr marL="165160" indent="-165160" eaLnBrk="1" fontAlgn="auto" hangingPunct="1">
              <a:spcBef>
                <a:spcPts val="0"/>
              </a:spcBef>
              <a:spcAft>
                <a:spcPts val="0"/>
              </a:spcAft>
              <a:buFont typeface="Arial" panose="020B0604020202020204" pitchFamily="34" charset="0"/>
              <a:buChar char="•"/>
              <a:defRPr/>
            </a:pPr>
            <a:r>
              <a:rPr lang="en-US" dirty="0"/>
              <a:t>Office hours may vary.</a:t>
            </a:r>
          </a:p>
          <a:p>
            <a:pPr marL="165160" indent="-165160" eaLnBrk="1" fontAlgn="auto" hangingPunct="1">
              <a:spcBef>
                <a:spcPts val="0"/>
              </a:spcBef>
              <a:spcAft>
                <a:spcPts val="0"/>
              </a:spcAft>
              <a:buFont typeface="Arial" panose="020B0604020202020204" pitchFamily="34" charset="0"/>
              <a:buChar char="•"/>
              <a:defRPr/>
            </a:pPr>
            <a:r>
              <a:rPr lang="en-US" dirty="0"/>
              <a:t>Online at www.ssa.gov, choose Medicare Enrollment </a:t>
            </a:r>
          </a:p>
          <a:p>
            <a:pPr marL="165160" indent="-165160" eaLnBrk="1" fontAlgn="auto" hangingPunct="1">
              <a:spcBef>
                <a:spcPts val="0"/>
              </a:spcBef>
              <a:spcAft>
                <a:spcPts val="0"/>
              </a:spcAft>
              <a:buFont typeface="Arial" panose="020B0604020202020204" pitchFamily="34" charset="0"/>
              <a:buChar char="•"/>
              <a:defRPr/>
            </a:pPr>
            <a:r>
              <a:rPr lang="en-US" dirty="0"/>
              <a:t> (TTY users 1-800-0778)</a:t>
            </a:r>
          </a:p>
          <a:p>
            <a:pPr eaLnBrk="1" fontAlgn="auto" hangingPunct="1">
              <a:spcBef>
                <a:spcPts val="0"/>
              </a:spcBef>
              <a:spcAft>
                <a:spcPts val="0"/>
              </a:spcAft>
              <a:defRPr/>
            </a:pPr>
            <a:r>
              <a:rPr lang="en-US" b="1" dirty="0"/>
              <a:t>Note: </a:t>
            </a:r>
            <a:r>
              <a:rPr lang="en-US" dirty="0"/>
              <a:t>If you are leaving your Employer Group Health Plan and enrolling in Medicare after age 65, you will need to submit a completed Part B application: CMS-40B form and a CMS-L564 ”Request for Employment Information” completed by your employer if you’re enrolling after turning age 65.</a:t>
            </a:r>
          </a:p>
          <a:p>
            <a:pPr>
              <a:defRPr/>
            </a:pPr>
            <a:endParaRPr lang="en-US" dirty="0"/>
          </a:p>
        </p:txBody>
      </p:sp>
      <p:sp>
        <p:nvSpPr>
          <p:cNvPr id="54276" name="Slide Number Placeholder 3">
            <a:extLst>
              <a:ext uri="{FF2B5EF4-FFF2-40B4-BE49-F238E27FC236}">
                <a16:creationId xmlns:a16="http://schemas.microsoft.com/office/drawing/2014/main" id="{FD785323-F129-4F50-9218-341874524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68DB05-ACB9-49F2-B7E7-6A5FECC4A183}" type="slidenum">
              <a:rPr lang="en-US" altLang="en-US" smtClean="0"/>
              <a:pPr fontAlgn="base">
                <a:spcBef>
                  <a:spcPct val="0"/>
                </a:spcBef>
                <a:spcAft>
                  <a:spcPct val="0"/>
                </a:spcAft>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4A8A6C7-D02B-4E48-94F9-97CA98770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67E5F25-4503-4194-AAEF-24C380C516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Welcome to Medicare!</a:t>
            </a:r>
          </a:p>
          <a:p>
            <a:pPr eaLnBrk="1" hangingPunct="1">
              <a:spcBef>
                <a:spcPct val="0"/>
              </a:spcBef>
            </a:pPr>
            <a:r>
              <a:rPr lang="en-US" altLang="en-US" dirty="0"/>
              <a:t>This is what your Medicare card will look like.</a:t>
            </a:r>
          </a:p>
          <a:p>
            <a:pPr eaLnBrk="1" hangingPunct="1">
              <a:spcBef>
                <a:spcPct val="0"/>
              </a:spcBef>
            </a:pPr>
            <a:r>
              <a:rPr lang="en-US" altLang="en-US" dirty="0"/>
              <a:t>The Medicare Number is unique to you so keep it protected and share only with providers. </a:t>
            </a:r>
          </a:p>
          <a:p>
            <a:pPr eaLnBrk="1" hangingPunct="1">
              <a:spcBef>
                <a:spcPct val="0"/>
              </a:spcBef>
            </a:pPr>
            <a:r>
              <a:rPr lang="en-US" altLang="en-US" dirty="0"/>
              <a:t>The date next to Hospital Part A &amp; Medical Part B represents your start date for each and may or may not be the same.</a:t>
            </a:r>
          </a:p>
          <a:p>
            <a:pPr eaLnBrk="1" hangingPunct="1">
              <a:spcBef>
                <a:spcPct val="0"/>
              </a:spcBef>
            </a:pPr>
            <a:r>
              <a:rPr lang="en-US" altLang="en-US" dirty="0"/>
              <a:t>Remember: Medicare and Social Security will NEVER call you to ask you for your number – they already know it. </a:t>
            </a:r>
          </a:p>
          <a:p>
            <a:pPr eaLnBrk="1" hangingPunct="1">
              <a:spcBef>
                <a:spcPct val="0"/>
              </a:spcBef>
            </a:pPr>
            <a:r>
              <a:rPr lang="en-US" altLang="en-US" dirty="0"/>
              <a:t>Keep this personal information protected.</a:t>
            </a:r>
          </a:p>
          <a:p>
            <a:endParaRPr lang="en-US" altLang="en-US" dirty="0"/>
          </a:p>
        </p:txBody>
      </p:sp>
      <p:sp>
        <p:nvSpPr>
          <p:cNvPr id="56324" name="Slide Number Placeholder 3">
            <a:extLst>
              <a:ext uri="{FF2B5EF4-FFF2-40B4-BE49-F238E27FC236}">
                <a16:creationId xmlns:a16="http://schemas.microsoft.com/office/drawing/2014/main" id="{56F978CB-1843-434B-BE67-69D8CB41A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493057-BFA3-4227-B8ED-917EC9988D63}" type="slidenum">
              <a:rPr lang="en-US" altLang="en-US" smtClean="0"/>
              <a:pPr fontAlgn="base">
                <a:spcBef>
                  <a:spcPct val="0"/>
                </a:spcBef>
                <a:spcAft>
                  <a:spcPct val="0"/>
                </a:spcAft>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C726CAA-7D60-4BF9-B152-F6BA416CE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42EF522-502F-4F9B-8D4E-15C6CD2D99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part of Medicare serves a different purpose. </a:t>
            </a:r>
          </a:p>
          <a:p>
            <a:pPr eaLnBrk="1" hangingPunct="1">
              <a:spcBef>
                <a:spcPct val="0"/>
              </a:spcBef>
            </a:pPr>
            <a:r>
              <a:rPr lang="en-US" altLang="en-US" b="1" dirty="0"/>
              <a:t>Part A, B &amp; D </a:t>
            </a:r>
            <a:r>
              <a:rPr lang="en-US" altLang="en-US" dirty="0"/>
              <a:t>are all under </a:t>
            </a:r>
            <a:r>
              <a:rPr lang="en-US" altLang="en-US" b="1" dirty="0"/>
              <a:t>Original Medicare</a:t>
            </a:r>
          </a:p>
          <a:p>
            <a:pPr eaLnBrk="1" hangingPunct="1">
              <a:spcBef>
                <a:spcPct val="0"/>
              </a:spcBef>
            </a:pPr>
            <a:r>
              <a:rPr lang="en-US" altLang="en-US" b="1" dirty="0"/>
              <a:t>Part C </a:t>
            </a:r>
            <a:r>
              <a:rPr lang="en-US" altLang="en-US" dirty="0"/>
              <a:t>is a different way to get your Medicare services. (More information to follow)</a:t>
            </a:r>
          </a:p>
          <a:p>
            <a:pPr eaLnBrk="1" hangingPunct="1">
              <a:spcBef>
                <a:spcPct val="0"/>
              </a:spcBef>
            </a:pPr>
            <a:r>
              <a:rPr lang="en-US" altLang="en-US" b="1" dirty="0"/>
              <a:t>Part A</a:t>
            </a:r>
            <a:r>
              <a:rPr lang="en-US" altLang="en-US" dirty="0"/>
              <a:t>: Inpatient Hospital and Skilled Nursing (rehab services)</a:t>
            </a:r>
          </a:p>
          <a:p>
            <a:pPr eaLnBrk="1" hangingPunct="1">
              <a:spcBef>
                <a:spcPct val="0"/>
              </a:spcBef>
            </a:pPr>
            <a:r>
              <a:rPr lang="en-US" altLang="en-US" dirty="0"/>
              <a:t>You are responsible for hospital deductions, copays and skilled nursing facility costs</a:t>
            </a:r>
          </a:p>
          <a:p>
            <a:pPr eaLnBrk="1" hangingPunct="1">
              <a:spcBef>
                <a:spcPct val="0"/>
              </a:spcBef>
            </a:pPr>
            <a:r>
              <a:rPr lang="en-US" altLang="en-US" dirty="0"/>
              <a:t>You can purchase a Medigap to supplement cost (information to follow)</a:t>
            </a:r>
          </a:p>
          <a:p>
            <a:pPr eaLnBrk="1" hangingPunct="1">
              <a:spcBef>
                <a:spcPct val="0"/>
              </a:spcBef>
            </a:pPr>
            <a:r>
              <a:rPr lang="en-US" altLang="en-US" b="1" dirty="0"/>
              <a:t>Part B</a:t>
            </a:r>
            <a:r>
              <a:rPr lang="en-US" altLang="en-US" dirty="0"/>
              <a:t>: Medical coverage; preventive services, doctor visits, outpatient care and some in-patient services</a:t>
            </a:r>
          </a:p>
          <a:p>
            <a:pPr eaLnBrk="1" hangingPunct="1">
              <a:spcBef>
                <a:spcPct val="0"/>
              </a:spcBef>
            </a:pPr>
            <a:r>
              <a:rPr lang="en-US" altLang="en-US" dirty="0"/>
              <a:t>Monthly premium varies per income; standard 2024 premium: $174.70</a:t>
            </a:r>
          </a:p>
          <a:p>
            <a:pPr eaLnBrk="1" hangingPunct="1">
              <a:spcBef>
                <a:spcPct val="0"/>
              </a:spcBef>
            </a:pPr>
            <a:r>
              <a:rPr lang="en-US" altLang="en-US" dirty="0"/>
              <a:t>There are gaps in coverage with Original Medicare, such as hospital costs, the Part B annual deductible and a 20% copay for most services</a:t>
            </a:r>
          </a:p>
          <a:p>
            <a:pPr eaLnBrk="1" hangingPunct="1">
              <a:spcBef>
                <a:spcPct val="0"/>
              </a:spcBef>
            </a:pPr>
            <a:r>
              <a:rPr lang="en-US" altLang="en-US" dirty="0"/>
              <a:t>You can purchase a Medigap (aka supplement) to supplement the cost of gaps (information to follow)</a:t>
            </a:r>
          </a:p>
          <a:p>
            <a:pPr eaLnBrk="1" hangingPunct="1">
              <a:spcBef>
                <a:spcPct val="0"/>
              </a:spcBef>
            </a:pPr>
            <a:r>
              <a:rPr lang="en-US" altLang="en-US" b="1" dirty="0"/>
              <a:t>Part D: </a:t>
            </a:r>
            <a:r>
              <a:rPr lang="en-US" altLang="en-US" dirty="0"/>
              <a:t>Medicare Drug plan </a:t>
            </a:r>
            <a:endParaRPr lang="en-US" altLang="en-US" b="1" dirty="0"/>
          </a:p>
          <a:p>
            <a:pPr eaLnBrk="1" hangingPunct="1">
              <a:spcBef>
                <a:spcPct val="0"/>
              </a:spcBef>
            </a:pPr>
            <a:r>
              <a:rPr lang="en-US" altLang="en-US" b="1" u="sng" dirty="0"/>
              <a:t>Or</a:t>
            </a:r>
            <a:r>
              <a:rPr lang="en-US" altLang="en-US" dirty="0"/>
              <a:t>, you can choose</a:t>
            </a:r>
          </a:p>
          <a:p>
            <a:pPr eaLnBrk="1" hangingPunct="1">
              <a:spcBef>
                <a:spcPct val="0"/>
              </a:spcBef>
            </a:pPr>
            <a:r>
              <a:rPr lang="en-US" altLang="en-US" b="1" dirty="0"/>
              <a:t>Part C: </a:t>
            </a:r>
            <a:r>
              <a:rPr lang="en-US" altLang="en-US" dirty="0"/>
              <a:t>Medicare Advantage Plans (HMO, HMO-POS, or PPO), you must be enrolled in Part A &amp; Part B to enroll in a Medicare Advantage Plan</a:t>
            </a:r>
          </a:p>
          <a:p>
            <a:endParaRPr lang="en-US" altLang="en-US" dirty="0"/>
          </a:p>
        </p:txBody>
      </p:sp>
      <p:sp>
        <p:nvSpPr>
          <p:cNvPr id="58372" name="Slide Number Placeholder 3">
            <a:extLst>
              <a:ext uri="{FF2B5EF4-FFF2-40B4-BE49-F238E27FC236}">
                <a16:creationId xmlns:a16="http://schemas.microsoft.com/office/drawing/2014/main" id="{AE38BAA6-F6E5-46DC-9F40-30CC42D68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873065-7491-4547-B445-D43E6FC7334C}" type="slidenum">
              <a:rPr lang="en-US" altLang="en-US" smtClean="0"/>
              <a:pPr fontAlgn="base">
                <a:spcBef>
                  <a:spcPct val="0"/>
                </a:spcBef>
                <a:spcAft>
                  <a:spcPct val="0"/>
                </a:spcAft>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See </a:t>
            </a:r>
            <a:r>
              <a:rPr lang="en-US" altLang="en-US" b="1" dirty="0"/>
              <a:t>“Your Medicare Options” </a:t>
            </a:r>
            <a:r>
              <a:rPr lang="en-US" altLang="en-US" b="0" dirty="0"/>
              <a:t>chart</a:t>
            </a:r>
          </a:p>
          <a:p>
            <a:pPr eaLnBrk="1" hangingPunct="1">
              <a:spcBef>
                <a:spcPct val="0"/>
              </a:spcBef>
            </a:pPr>
            <a:r>
              <a:rPr lang="en-US" altLang="en-US" b="0" dirty="0"/>
              <a:t>This is how the parts of Medicare come together. </a:t>
            </a:r>
          </a:p>
          <a:p>
            <a:pPr eaLnBrk="1" hangingPunct="1">
              <a:spcBef>
                <a:spcPct val="0"/>
              </a:spcBef>
            </a:pPr>
            <a:r>
              <a:rPr lang="en-US" altLang="en-US" b="0" dirty="0"/>
              <a:t>We will be referencing this chart further a little later in this presentation. </a:t>
            </a:r>
            <a:endParaRPr lang="en-US" altLang="en-US" b="1" dirty="0"/>
          </a:p>
          <a:p>
            <a:pPr eaLnBrk="1" hangingPunct="1">
              <a:spcBef>
                <a:spcPct val="0"/>
              </a:spcBef>
            </a:pPr>
            <a:r>
              <a:rPr lang="en-US" altLang="en-US" dirty="0"/>
              <a:t>There are two primary options to choose from when you enroll in Medicare:</a:t>
            </a:r>
          </a:p>
          <a:p>
            <a:pPr eaLnBrk="1" hangingPunct="1">
              <a:spcBef>
                <a:spcPct val="0"/>
              </a:spcBef>
            </a:pPr>
            <a:r>
              <a:rPr lang="en-US" altLang="en-US" u="sng" dirty="0"/>
              <a:t>ORIGINAL MEDICARE </a:t>
            </a:r>
            <a:r>
              <a:rPr lang="en-US" altLang="en-US" dirty="0"/>
              <a:t>(left column – Option 1) </a:t>
            </a:r>
          </a:p>
          <a:p>
            <a:pPr eaLnBrk="1" hangingPunct="1">
              <a:spcBef>
                <a:spcPct val="0"/>
              </a:spcBef>
            </a:pPr>
            <a:r>
              <a:rPr lang="en-US" altLang="en-US" b="1" dirty="0"/>
              <a:t>OR </a:t>
            </a:r>
            <a:r>
              <a:rPr lang="en-US" altLang="en-US" dirty="0"/>
              <a:t>a </a:t>
            </a:r>
            <a:r>
              <a:rPr lang="en-US" altLang="en-US" u="sng" dirty="0"/>
              <a:t>MEDICARE ADVANTAGE PLAN </a:t>
            </a:r>
            <a:r>
              <a:rPr lang="en-US" altLang="en-US" dirty="0"/>
              <a:t>(right column – Option 2)</a:t>
            </a:r>
          </a:p>
          <a:p>
            <a:pPr defTabSz="906170" eaLnBrk="1" hangingPunct="1">
              <a:spcBef>
                <a:spcPct val="0"/>
              </a:spcBef>
              <a:defRPr/>
            </a:pPr>
            <a:r>
              <a:rPr lang="en-US" altLang="en-US" dirty="0"/>
              <a:t>Both options include the foundation of Part A &amp; Part B</a:t>
            </a:r>
          </a:p>
          <a:p>
            <a:pPr eaLnBrk="1" hangingPunct="1">
              <a:spcBef>
                <a:spcPct val="0"/>
              </a:spcBef>
            </a:pPr>
            <a:r>
              <a:rPr lang="en-US" altLang="en-US" dirty="0"/>
              <a:t>You cannot cross the line to mix options – you choose one or the other and can change annually.</a:t>
            </a:r>
          </a:p>
          <a:p>
            <a:pPr eaLnBrk="1" hangingPunct="1">
              <a:spcBef>
                <a:spcPct val="0"/>
              </a:spcBef>
            </a:pPr>
            <a:r>
              <a:rPr lang="en-US" altLang="en-US" dirty="0"/>
              <a:t>If you have Medicare through a retiree plan or if you have veteran’s benefits, you </a:t>
            </a:r>
            <a:r>
              <a:rPr lang="en-US" altLang="en-US" u="sng" dirty="0"/>
              <a:t>may or may not </a:t>
            </a:r>
            <a:r>
              <a:rPr lang="en-US" altLang="en-US" dirty="0"/>
              <a:t>need a supplement and/or a Part D plan.</a:t>
            </a:r>
          </a:p>
          <a:p>
            <a:pPr eaLnBrk="1" hangingPunct="1">
              <a:spcBef>
                <a:spcPct val="0"/>
              </a:spcBef>
            </a:pPr>
            <a:r>
              <a:rPr lang="en-US" altLang="en-US" dirty="0"/>
              <a:t>Be sure to understand the guidelines – a SHINE counselor can assist with information.</a:t>
            </a:r>
          </a:p>
          <a:p>
            <a:pPr eaLnBrk="1" hangingPunct="1">
              <a:spcBef>
                <a:spcPct val="0"/>
              </a:spcBef>
            </a:pPr>
            <a:endParaRPr lang="en-US" altLang="en-US" dirty="0"/>
          </a:p>
          <a:p>
            <a:pPr eaLnBrk="1" hangingPunct="1">
              <a:spcBef>
                <a:spcPct val="0"/>
              </a:spcBef>
            </a:pPr>
            <a:r>
              <a:rPr lang="en-US" altLang="en-US" dirty="0"/>
              <a:t>You can enroll in a Prescription Drug Plan if you only have Part A. </a:t>
            </a:r>
          </a:p>
          <a:p>
            <a:pPr eaLnBrk="1" hangingPunct="1">
              <a:spcBef>
                <a:spcPct val="0"/>
              </a:spcBef>
            </a:pPr>
            <a:r>
              <a:rPr lang="en-US" altLang="en-US" dirty="0"/>
              <a:t>This is rare – ask your SHINE counselor if you have questions.</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13</a:t>
            </a:fld>
            <a:endParaRPr lang="en-US" dirty="0"/>
          </a:p>
        </p:txBody>
      </p:sp>
    </p:spTree>
    <p:extLst>
      <p:ext uri="{BB962C8B-B14F-4D97-AF65-F5344CB8AC3E}">
        <p14:creationId xmlns:p14="http://schemas.microsoft.com/office/powerpoint/2010/main" val="51164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00C8707-5B3E-4FE1-A8A7-AC3AB8ED12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EF27647-DF28-4BCD-A8B3-AD4FEDB125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 does Medicare cost?</a:t>
            </a:r>
          </a:p>
          <a:p>
            <a:pPr eaLnBrk="1" hangingPunct="1">
              <a:spcBef>
                <a:spcPct val="0"/>
              </a:spcBef>
            </a:pPr>
            <a:r>
              <a:rPr lang="en-US" altLang="en-US" dirty="0"/>
              <a:t>This gives you an idea of what to expect for basic costs.</a:t>
            </a:r>
          </a:p>
          <a:p>
            <a:pPr eaLnBrk="1" hangingPunct="1">
              <a:spcBef>
                <a:spcPct val="0"/>
              </a:spcBef>
            </a:pPr>
            <a:r>
              <a:rPr lang="en-US" altLang="en-US" dirty="0"/>
              <a:t>The parts of Medicare and associated cost will be explained in upcoming slides.</a:t>
            </a:r>
          </a:p>
          <a:p>
            <a:pPr defTabSz="906170">
              <a:defRPr/>
            </a:pPr>
            <a:r>
              <a:rPr lang="en-US" altLang="en-US" dirty="0"/>
              <a:t>See </a:t>
            </a:r>
            <a:r>
              <a:rPr lang="en-US" altLang="en-US" b="1" dirty="0"/>
              <a:t>“2024 Medicare Premiums”</a:t>
            </a:r>
            <a:r>
              <a:rPr lang="en-US" altLang="en-US" dirty="0"/>
              <a:t> </a:t>
            </a:r>
          </a:p>
          <a:p>
            <a:pPr defTabSz="906170">
              <a:defRPr/>
            </a:pPr>
            <a:r>
              <a:rPr lang="en-US" altLang="en-US" dirty="0"/>
              <a:t>and </a:t>
            </a:r>
            <a:r>
              <a:rPr lang="en-US" b="1" dirty="0"/>
              <a:t>“2024 Medicare Part A Benefits and Gaps” and “2024 Medicare Part B Benefits and Gaps” </a:t>
            </a:r>
            <a:r>
              <a:rPr lang="en-US" b="0" dirty="0"/>
              <a:t>(2 sided)</a:t>
            </a:r>
            <a:endParaRPr lang="en-US" b="1" dirty="0"/>
          </a:p>
          <a:p>
            <a:pPr defTabSz="906170">
              <a:defRPr/>
            </a:pPr>
            <a:r>
              <a:rPr lang="en-US" altLang="en-US" b="0" dirty="0"/>
              <a:t>See </a:t>
            </a:r>
            <a:r>
              <a:rPr lang="en-US" altLang="en-US" b="1" dirty="0"/>
              <a:t>“Concerned About Medicare Costs” </a:t>
            </a:r>
            <a:r>
              <a:rPr lang="en-US" altLang="en-US" b="0" dirty="0"/>
              <a:t>for benefit programs that can help pay for these costs if eligible.</a:t>
            </a:r>
            <a:endParaRPr lang="en-US" dirty="0"/>
          </a:p>
          <a:p>
            <a:pPr eaLnBrk="1" hangingPunct="1">
              <a:spcBef>
                <a:spcPct val="0"/>
              </a:spcBef>
            </a:pPr>
            <a:endParaRPr lang="en-US" altLang="en-US" dirty="0"/>
          </a:p>
          <a:p>
            <a:endParaRPr lang="en-US" altLang="en-US" dirty="0"/>
          </a:p>
        </p:txBody>
      </p:sp>
      <p:sp>
        <p:nvSpPr>
          <p:cNvPr id="37892" name="Slide Number Placeholder 3">
            <a:extLst>
              <a:ext uri="{FF2B5EF4-FFF2-40B4-BE49-F238E27FC236}">
                <a16:creationId xmlns:a16="http://schemas.microsoft.com/office/drawing/2014/main" id="{65C35768-5C74-4A2B-9385-D298E5FC33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BA347-B2C7-4D7A-80ED-2DB6E61FC313}" type="slidenum">
              <a:rPr lang="en-US" altLang="en-US" smtClean="0"/>
              <a:pPr fontAlgn="base">
                <a:spcBef>
                  <a:spcPct val="0"/>
                </a:spcBef>
                <a:spcAft>
                  <a:spcPct val="0"/>
                </a:spcAft>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26">
              <a:defRPr/>
            </a:pPr>
            <a:r>
              <a:rPr lang="en-US" altLang="en-US" dirty="0"/>
              <a:t>See “</a:t>
            </a:r>
            <a:r>
              <a:rPr lang="en-US" altLang="en-US" b="1" dirty="0"/>
              <a:t>Medicare Part B Preventive Services” </a:t>
            </a:r>
            <a:r>
              <a:rPr lang="en-US" altLang="en-US" dirty="0"/>
              <a:t>for extensive list of benefits</a:t>
            </a:r>
          </a:p>
          <a:p>
            <a:pPr defTabSz="905926">
              <a:defRPr/>
            </a:pPr>
            <a:endParaRPr lang="en-US" altLang="en-US" dirty="0"/>
          </a:p>
          <a:p>
            <a:pPr defTabSz="905926">
              <a:defRPr/>
            </a:pPr>
            <a:r>
              <a:rPr lang="en-US" altLang="en-US" dirty="0"/>
              <a:t>You may have office visit co-pays depending on your plan.</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15</a:t>
            </a:fld>
            <a:endParaRPr lang="en-US" dirty="0"/>
          </a:p>
        </p:txBody>
      </p:sp>
    </p:spTree>
    <p:extLst>
      <p:ext uri="{BB962C8B-B14F-4D97-AF65-F5344CB8AC3E}">
        <p14:creationId xmlns:p14="http://schemas.microsoft.com/office/powerpoint/2010/main" val="266464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to choose from with Medicare; we call it Option 1: Original Medicare, and Option 2: Medicare Advantage Plan. It’s helpful for you to understand this so you can choose the most cost-effective coverage for your individual need. Remember from the earlier slide – you cannot cross the line to choose a Part D plan if you have a Medicare Advantage plan. </a:t>
            </a:r>
          </a:p>
          <a:p>
            <a:r>
              <a:rPr lang="en-US" dirty="0"/>
              <a:t>Both options start with the foundation of Part A (Hospital Insurance) and Part B (Medical Insurance – all outpatient services).</a:t>
            </a:r>
          </a:p>
          <a:p>
            <a:r>
              <a:rPr lang="en-US" dirty="0"/>
              <a:t>We’ll start with Option 1; Original Medicare </a:t>
            </a:r>
          </a:p>
          <a:p>
            <a:pPr defTabSz="906170">
              <a:defRPr/>
            </a:pPr>
            <a:r>
              <a:rPr lang="en-US" dirty="0"/>
              <a:t>Side note: you can enroll in a Part D plan if you only have Part A. </a:t>
            </a:r>
          </a:p>
          <a:p>
            <a:pPr defTabSz="906170">
              <a:defRPr/>
            </a:pPr>
            <a:r>
              <a:rPr lang="en-US" dirty="0"/>
              <a:t>You need A &amp; B to enroll in a Supplement/Medigap (they are the same – just different terminology)</a:t>
            </a:r>
          </a:p>
          <a:p>
            <a:pPr defTabSz="906170">
              <a:defRPr/>
            </a:pPr>
            <a:r>
              <a:rPr lang="en-US" dirty="0"/>
              <a:t>You will likely want to enroll in a Medigap if you have Original Medicare - explained in the next slide.</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16</a:t>
            </a:fld>
            <a:endParaRPr lang="en-US" dirty="0"/>
          </a:p>
        </p:txBody>
      </p:sp>
    </p:spTree>
    <p:extLst>
      <p:ext uri="{BB962C8B-B14F-4D97-AF65-F5344CB8AC3E}">
        <p14:creationId xmlns:p14="http://schemas.microsoft.com/office/powerpoint/2010/main" val="255178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A6A1E0A-ACB5-4BCB-8941-88D164A19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6E7D4E-B299-47EB-8874-0B7B754E9BDC}"/>
              </a:ext>
            </a:extLst>
          </p:cNvPr>
          <p:cNvSpPr>
            <a:spLocks noGrp="1"/>
          </p:cNvSpPr>
          <p:nvPr>
            <p:ph type="body" idx="1"/>
          </p:nvPr>
        </p:nvSpPr>
        <p:spPr/>
        <p:txBody>
          <a:bodyPr>
            <a:normAutofit fontScale="85000" lnSpcReduction="20000"/>
          </a:bodyPr>
          <a:lstStyle/>
          <a:p>
            <a:pPr defTabSz="863460" eaLnBrk="1" hangingPunct="1">
              <a:spcBef>
                <a:spcPct val="0"/>
              </a:spcBef>
              <a:defRPr/>
            </a:pPr>
            <a:r>
              <a:rPr lang="en-US" altLang="en-US" dirty="0">
                <a:latin typeface="+mj-lt"/>
              </a:rPr>
              <a:t>Remember: The term Medigap and Supplement are interchangeable.</a:t>
            </a:r>
          </a:p>
          <a:p>
            <a:pPr defTabSz="863460" eaLnBrk="1" hangingPunct="1">
              <a:spcBef>
                <a:spcPct val="0"/>
              </a:spcBef>
              <a:defRPr/>
            </a:pPr>
            <a:r>
              <a:rPr lang="en-US" altLang="en-US" dirty="0">
                <a:latin typeface="+mj-lt"/>
              </a:rPr>
              <a:t>To enroll in a Medigap plan, you must also be enrolled in Part A </a:t>
            </a:r>
            <a:r>
              <a:rPr lang="en-US" altLang="en-US" u="sng" dirty="0">
                <a:latin typeface="+mj-lt"/>
              </a:rPr>
              <a:t>and</a:t>
            </a:r>
            <a:r>
              <a:rPr lang="en-US" altLang="en-US" dirty="0">
                <a:latin typeface="+mj-lt"/>
              </a:rPr>
              <a:t> Part B</a:t>
            </a:r>
          </a:p>
          <a:p>
            <a:pPr defTabSz="863460" eaLnBrk="1" hangingPunct="1">
              <a:spcBef>
                <a:spcPct val="0"/>
              </a:spcBef>
              <a:defRPr/>
            </a:pPr>
            <a:r>
              <a:rPr lang="en-US" altLang="en-US" b="1" dirty="0">
                <a:latin typeface="+mj-lt"/>
              </a:rPr>
              <a:t>See: “2024 Medigap Plans” </a:t>
            </a:r>
            <a:r>
              <a:rPr lang="en-US" altLang="en-US" dirty="0">
                <a:latin typeface="+mj-lt"/>
              </a:rPr>
              <a:t>which shows the plan carriers on the front, and the explanation of benefits on the back.</a:t>
            </a:r>
          </a:p>
          <a:p>
            <a:pPr defTabSz="863460" eaLnBrk="1" hangingPunct="1">
              <a:spcBef>
                <a:spcPct val="0"/>
              </a:spcBef>
              <a:defRPr/>
            </a:pPr>
            <a:r>
              <a:rPr lang="en-US" altLang="en-US" dirty="0">
                <a:latin typeface="+mj-lt"/>
              </a:rPr>
              <a:t>Also review </a:t>
            </a:r>
            <a:r>
              <a:rPr lang="en-US" altLang="en-US" b="1" dirty="0">
                <a:latin typeface="+mj-lt"/>
              </a:rPr>
              <a:t>“Medigap Additional Benefits” </a:t>
            </a:r>
            <a:r>
              <a:rPr lang="en-US" altLang="en-US" dirty="0">
                <a:latin typeface="+mj-lt"/>
              </a:rPr>
              <a:t>for additional benefits many of the plan carriers offer – some for additional cost</a:t>
            </a:r>
            <a:r>
              <a:rPr lang="en-US" altLang="en-US">
                <a:latin typeface="+mj-lt"/>
              </a:rPr>
              <a:t>, others may be included.</a:t>
            </a:r>
            <a:endParaRPr lang="en-US" altLang="en-US" dirty="0">
              <a:latin typeface="+mj-lt"/>
            </a:endParaRP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b="1" dirty="0">
                <a:latin typeface="+mj-lt"/>
              </a:rPr>
              <a:t>Medigaps: </a:t>
            </a:r>
            <a:r>
              <a:rPr lang="en-US" altLang="en-US" dirty="0">
                <a:latin typeface="+mj-lt"/>
              </a:rPr>
              <a:t>There are three types of Medigap plans – Supplement Core, Supplement 1A or Supplement 1. </a:t>
            </a:r>
          </a:p>
          <a:p>
            <a:pPr defTabSz="863460" eaLnBrk="1" hangingPunct="1">
              <a:spcBef>
                <a:spcPct val="0"/>
              </a:spcBef>
              <a:defRPr/>
            </a:pPr>
            <a:r>
              <a:rPr lang="en-US" altLang="en-US" b="1" dirty="0">
                <a:latin typeface="+mj-lt"/>
              </a:rPr>
              <a:t>Note</a:t>
            </a:r>
            <a:r>
              <a:rPr lang="en-US" altLang="en-US" dirty="0">
                <a:latin typeface="+mj-lt"/>
              </a:rPr>
              <a:t>: Supplement 1 is only available to you if you were </a:t>
            </a:r>
            <a:r>
              <a:rPr lang="en-US" altLang="en-US" u="sng" dirty="0">
                <a:latin typeface="+mj-lt"/>
              </a:rPr>
              <a:t>eligible</a:t>
            </a:r>
            <a:r>
              <a:rPr lang="en-US" altLang="en-US" b="1" dirty="0">
                <a:latin typeface="+mj-lt"/>
              </a:rPr>
              <a:t> </a:t>
            </a:r>
            <a:r>
              <a:rPr lang="en-US" altLang="en-US" dirty="0">
                <a:latin typeface="+mj-lt"/>
              </a:rPr>
              <a:t>for Medicare on or before 1/1/2020, i.e. age 65 by that date.</a:t>
            </a: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Deductibles and co-insurance vary per Medigap as noted on the second page of chart</a:t>
            </a:r>
          </a:p>
          <a:p>
            <a:pPr defTabSz="863460" eaLnBrk="1" hangingPunct="1">
              <a:spcBef>
                <a:spcPct val="0"/>
              </a:spcBef>
              <a:defRPr/>
            </a:pPr>
            <a:r>
              <a:rPr lang="en-US" altLang="en-US" b="1" dirty="0">
                <a:latin typeface="+mj-lt"/>
              </a:rPr>
              <a:t>Note: </a:t>
            </a:r>
            <a:r>
              <a:rPr lang="en-US" altLang="en-US" dirty="0">
                <a:latin typeface="+mj-lt"/>
              </a:rPr>
              <a:t>The only difference between Supplement Core, Supplement 1A and Supplement 1: Supplement 1 covers the Part B deductible.</a:t>
            </a: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Medigaps are sold by private insurance companies, and all provide the </a:t>
            </a:r>
            <a:r>
              <a:rPr lang="en-US" altLang="en-US" u="sng" dirty="0">
                <a:latin typeface="+mj-lt"/>
              </a:rPr>
              <a:t>same</a:t>
            </a:r>
            <a:r>
              <a:rPr lang="en-US" altLang="en-US" dirty="0">
                <a:latin typeface="+mj-lt"/>
              </a:rPr>
              <a:t> coverage, i.e. all Supplement Core, Supplement 1A or Supplement 1 benefits are the same, </a:t>
            </a:r>
            <a:r>
              <a:rPr lang="en-US" altLang="en-US" b="1" dirty="0">
                <a:latin typeface="+mj-lt"/>
              </a:rPr>
              <a:t>no matter which company you choose</a:t>
            </a:r>
            <a:r>
              <a:rPr lang="en-US" altLang="en-US" dirty="0">
                <a:latin typeface="+mj-lt"/>
              </a:rPr>
              <a:t>. </a:t>
            </a:r>
          </a:p>
          <a:p>
            <a:pPr defTabSz="863460" eaLnBrk="1" hangingPunct="1">
              <a:spcBef>
                <a:spcPct val="0"/>
              </a:spcBef>
              <a:defRPr/>
            </a:pPr>
            <a:r>
              <a:rPr lang="en-US" altLang="en-US" dirty="0">
                <a:latin typeface="+mj-lt"/>
              </a:rPr>
              <a:t>The only difference between carriers are the monthly premiums, and some may have additional benefits as indicated on “</a:t>
            </a:r>
            <a:r>
              <a:rPr lang="en-US" altLang="en-US" b="1" dirty="0">
                <a:latin typeface="+mj-lt"/>
              </a:rPr>
              <a:t>2024 Massachusetts Medigap Plans – </a:t>
            </a:r>
            <a:r>
              <a:rPr lang="en-US" altLang="en-US" b="1" u="sng" dirty="0">
                <a:latin typeface="+mj-lt"/>
              </a:rPr>
              <a:t>Additional Benefits and Discounts</a:t>
            </a:r>
            <a:r>
              <a:rPr lang="en-US" altLang="en-US" u="sng" dirty="0">
                <a:latin typeface="+mj-lt"/>
              </a:rPr>
              <a:t>”</a:t>
            </a:r>
            <a:r>
              <a:rPr lang="en-US" altLang="en-US" dirty="0">
                <a:latin typeface="+mj-lt"/>
              </a:rPr>
              <a:t> document.</a:t>
            </a:r>
          </a:p>
          <a:p>
            <a:pPr defTabSz="863460" eaLnBrk="1" hangingPunct="1">
              <a:spcBef>
                <a:spcPct val="0"/>
              </a:spcBef>
              <a:defRPr/>
            </a:pPr>
            <a:r>
              <a:rPr lang="en-US" altLang="en-US" dirty="0">
                <a:latin typeface="+mj-lt"/>
              </a:rPr>
              <a:t>Must have Part A &amp; Part B to enroll.</a:t>
            </a:r>
          </a:p>
          <a:p>
            <a:pPr defTabSz="863460" eaLnBrk="1" hangingPunct="1">
              <a:spcBef>
                <a:spcPct val="0"/>
              </a:spcBef>
              <a:defRPr/>
            </a:pPr>
            <a:r>
              <a:rPr lang="en-US" altLang="en-US" dirty="0">
                <a:latin typeface="+mj-lt"/>
              </a:rPr>
              <a:t>There are no network restrictions and Medigaps are accepted nation-wide by all Medicare approved providers.</a:t>
            </a:r>
          </a:p>
          <a:p>
            <a:pPr defTabSz="863460" eaLnBrk="1" hangingPunct="1">
              <a:spcBef>
                <a:spcPct val="0"/>
              </a:spcBef>
              <a:defRPr/>
            </a:pPr>
            <a:r>
              <a:rPr lang="en-US" altLang="en-US" dirty="0">
                <a:latin typeface="+mj-lt"/>
              </a:rPr>
              <a:t>Drug coverage is not included in Medigap plans.</a:t>
            </a:r>
          </a:p>
          <a:p>
            <a:pPr defTabSz="863460" eaLnBrk="1" hangingPunct="1">
              <a:spcBef>
                <a:spcPct val="0"/>
              </a:spcBef>
              <a:defRPr/>
            </a:pPr>
            <a:r>
              <a:rPr lang="en-US" altLang="en-US" dirty="0">
                <a:latin typeface="+mj-lt"/>
              </a:rPr>
              <a:t>(Massachusetts is one of 3 states that have </a:t>
            </a:r>
            <a:r>
              <a:rPr lang="en-US" altLang="en-US" b="1" dirty="0">
                <a:latin typeface="+mj-lt"/>
              </a:rPr>
              <a:t>different</a:t>
            </a:r>
            <a:r>
              <a:rPr lang="en-US" altLang="en-US" dirty="0">
                <a:latin typeface="+mj-lt"/>
              </a:rPr>
              <a:t> Medigap structures than all other states. Others have plan names identified by letters,  i.e. Plan G, Plan N, etc.)</a:t>
            </a:r>
          </a:p>
          <a:p>
            <a:pPr defTabSz="863460" eaLnBrk="1" hangingPunct="1">
              <a:spcBef>
                <a:spcPct val="0"/>
              </a:spcBef>
              <a:defRPr/>
            </a:pPr>
            <a:r>
              <a:rPr lang="en-US" dirty="0">
                <a:latin typeface="+mj-lt"/>
              </a:rPr>
              <a:t>New Hampshire residents, call ServiceLink for information </a:t>
            </a:r>
            <a:r>
              <a:rPr lang="en-US" dirty="0">
                <a:solidFill>
                  <a:srgbClr val="000000"/>
                </a:solidFill>
                <a:latin typeface="+mj-lt"/>
              </a:rPr>
              <a:t>1-866-634-9412</a:t>
            </a:r>
            <a:endParaRPr lang="en-US" dirty="0">
              <a:latin typeface="+mj-lt"/>
            </a:endParaRP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Be sure to ask a provider about a “New to Medicare” discount if you choose any one of these plans.</a:t>
            </a:r>
          </a:p>
          <a:p>
            <a:pPr>
              <a:defRPr/>
            </a:pPr>
            <a:endParaRPr lang="en-US" dirty="0">
              <a:latin typeface="+mj-lt"/>
            </a:endParaRPr>
          </a:p>
        </p:txBody>
      </p:sp>
      <p:sp>
        <p:nvSpPr>
          <p:cNvPr id="63492" name="Slide Number Placeholder 3">
            <a:extLst>
              <a:ext uri="{FF2B5EF4-FFF2-40B4-BE49-F238E27FC236}">
                <a16:creationId xmlns:a16="http://schemas.microsoft.com/office/drawing/2014/main" id="{6015192E-A5CE-4770-AA84-74BAF6CE7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777B4-5E03-4115-8C9D-B27EA491ACC8}" type="slidenum">
              <a:rPr lang="en-US" altLang="en-US" smtClean="0"/>
              <a:pPr fontAlgn="base">
                <a:spcBef>
                  <a:spcPct val="0"/>
                </a:spcBef>
                <a:spcAft>
                  <a:spcPct val="0"/>
                </a:spcAft>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2E66143-9E92-4876-8659-714B67C10C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981C290-495F-490C-810E-3811DC95EA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43" eaLnBrk="1" hangingPunct="1">
              <a:spcBef>
                <a:spcPct val="0"/>
              </a:spcBef>
              <a:defRPr/>
            </a:pPr>
            <a:r>
              <a:rPr lang="en-US" altLang="en-US" b="0" dirty="0"/>
              <a:t>When choosing Original Medicare, enroll in a Part D plan for prescription drug coverage.</a:t>
            </a:r>
          </a:p>
          <a:p>
            <a:pPr defTabSz="893343" eaLnBrk="1" hangingPunct="1">
              <a:spcBef>
                <a:spcPct val="0"/>
              </a:spcBef>
              <a:defRPr/>
            </a:pPr>
            <a:r>
              <a:rPr lang="en-US" altLang="en-US" dirty="0"/>
              <a:t>Part D = Medicare Prescription Drug Coverage aka PDP or Stand-Alone Plans</a:t>
            </a:r>
          </a:p>
          <a:p>
            <a:pPr defTabSz="893343" eaLnBrk="1" hangingPunct="1">
              <a:spcBef>
                <a:spcPct val="0"/>
              </a:spcBef>
              <a:defRPr/>
            </a:pPr>
            <a:r>
              <a:rPr lang="en-US" altLang="en-US" b="0" dirty="0"/>
              <a:t>To enroll in a Part D plan, you can be enrolled in Part A </a:t>
            </a:r>
            <a:r>
              <a:rPr lang="en-US" altLang="en-US" b="0" u="sng" dirty="0"/>
              <a:t>OR</a:t>
            </a:r>
            <a:r>
              <a:rPr lang="en-US" altLang="en-US" b="0" dirty="0"/>
              <a:t> Part B</a:t>
            </a:r>
          </a:p>
          <a:p>
            <a:pPr defTabSz="893343" eaLnBrk="1" hangingPunct="1">
              <a:spcBef>
                <a:spcPct val="0"/>
              </a:spcBef>
            </a:pPr>
            <a:endParaRPr lang="en-US" altLang="en-US" dirty="0"/>
          </a:p>
          <a:p>
            <a:pPr defTabSz="893343" eaLnBrk="1" hangingPunct="1">
              <a:spcBef>
                <a:spcPct val="0"/>
              </a:spcBef>
            </a:pPr>
            <a:r>
              <a:rPr lang="en-US" altLang="en-US" dirty="0"/>
              <a:t>If you are eligible for a Part D plan and </a:t>
            </a:r>
            <a:r>
              <a:rPr lang="en-US" altLang="en-US" b="1" dirty="0"/>
              <a:t>opt not </a:t>
            </a:r>
            <a:r>
              <a:rPr lang="en-US" altLang="en-US" dirty="0"/>
              <a:t>to enroll, you can only enroll during specific time periods and </a:t>
            </a:r>
            <a:r>
              <a:rPr lang="en-US" altLang="en-US" b="1" dirty="0"/>
              <a:t>may </a:t>
            </a:r>
            <a:r>
              <a:rPr lang="en-US" altLang="en-US" dirty="0"/>
              <a:t>incur a financial penalty when you do enroll at a later date. </a:t>
            </a:r>
          </a:p>
          <a:p>
            <a:pPr defTabSz="893343" eaLnBrk="1" hangingPunct="1">
              <a:spcBef>
                <a:spcPct val="0"/>
              </a:spcBef>
              <a:defRPr/>
            </a:pPr>
            <a:r>
              <a:rPr lang="en-US" altLang="en-US" dirty="0"/>
              <a:t>The current lifetime Part D Penalty is 1% of benchmark premium per month for each month of delayed enrollment. Benchmark premium for 2024 is $48.72</a:t>
            </a:r>
          </a:p>
          <a:p>
            <a:pPr defTabSz="893343" eaLnBrk="1" hangingPunct="1">
              <a:spcBef>
                <a:spcPct val="0"/>
              </a:spcBef>
            </a:pPr>
            <a:endParaRPr lang="en-US" altLang="en-US" dirty="0"/>
          </a:p>
          <a:p>
            <a:pPr defTabSz="893343" eaLnBrk="1" hangingPunct="1">
              <a:spcBef>
                <a:spcPct val="0"/>
              </a:spcBef>
            </a:pPr>
            <a:r>
              <a:rPr lang="en-US" altLang="en-US" dirty="0"/>
              <a:t>If you do not take any medication, consider enrolling in the lowest cost plan to avoid a lifetime late enrollment penalty if you enroll at a later date.</a:t>
            </a:r>
          </a:p>
          <a:p>
            <a:pPr defTabSz="893343" eaLnBrk="1" hangingPunct="1">
              <a:spcBef>
                <a:spcPct val="0"/>
              </a:spcBef>
            </a:pPr>
            <a:r>
              <a:rPr lang="en-US" altLang="en-US" b="1" dirty="0"/>
              <a:t>You are not required to enroll with the same company as your Medicare Supplement plan.</a:t>
            </a:r>
          </a:p>
          <a:p>
            <a:pPr defTabSz="893343" eaLnBrk="1" hangingPunct="1">
              <a:spcBef>
                <a:spcPct val="0"/>
              </a:spcBef>
            </a:pPr>
            <a:endParaRPr lang="en-US" altLang="en-US" dirty="0"/>
          </a:p>
          <a:p>
            <a:pPr defTabSz="893343" eaLnBrk="1" hangingPunct="1">
              <a:spcBef>
                <a:spcPct val="0"/>
              </a:spcBef>
            </a:pPr>
            <a:r>
              <a:rPr lang="en-US" altLang="en-US" dirty="0"/>
              <a:t>More information to follow explaining how SHINE can assist you with choosing the most cost-effective of the plans, or you can choose on your own using www.medicare.gov (be sure you are choosing </a:t>
            </a:r>
            <a:r>
              <a:rPr lang="en-US" altLang="en-US" b="1" dirty="0"/>
              <a:t>.gov</a:t>
            </a:r>
            <a:r>
              <a:rPr lang="en-US" altLang="en-US" dirty="0"/>
              <a:t>, </a:t>
            </a:r>
            <a:r>
              <a:rPr lang="en-US" altLang="en-US" u="sng" dirty="0"/>
              <a:t>NOT</a:t>
            </a:r>
            <a:r>
              <a:rPr lang="en-US" altLang="en-US" dirty="0"/>
              <a:t> .com or any other domain suffix).</a:t>
            </a:r>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a:endParaRPr lang="en-US" altLang="en-US" dirty="0"/>
          </a:p>
        </p:txBody>
      </p:sp>
      <p:sp>
        <p:nvSpPr>
          <p:cNvPr id="65540" name="Slide Number Placeholder 3">
            <a:extLst>
              <a:ext uri="{FF2B5EF4-FFF2-40B4-BE49-F238E27FC236}">
                <a16:creationId xmlns:a16="http://schemas.microsoft.com/office/drawing/2014/main" id="{6A9CDE71-9DBF-433A-87FC-DF9C79C2A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41607A-7198-46EC-92D3-0A7FDC70487B}" type="slidenum">
              <a:rPr lang="en-US" altLang="en-US" smtClean="0"/>
              <a:pPr fontAlgn="base">
                <a:spcBef>
                  <a:spcPct val="0"/>
                </a:spcBef>
                <a:spcAft>
                  <a:spcPct val="0"/>
                </a:spcAft>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BA96B01-2C93-4B74-9FFE-30D4F1EC4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A2CC385-FA14-4DFF-B065-7DE7EA55FC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your drug coverage options, choose a Medicare Part D Stand-alone plan, or most Medicare Advantage Plans have drug coverage, also referred to as Part D. </a:t>
            </a:r>
          </a:p>
          <a:p>
            <a:pPr defTabSz="893343" eaLnBrk="1" hangingPunct="1">
              <a:lnSpc>
                <a:spcPct val="80000"/>
              </a:lnSpc>
              <a:spcBef>
                <a:spcPct val="0"/>
              </a:spcBef>
              <a:defRPr/>
            </a:pPr>
            <a:r>
              <a:rPr lang="en-US" altLang="en-US" dirty="0"/>
              <a:t>After you enroll in Medicare and join a Part D plan you remain on the plan until the end of the calendar year. </a:t>
            </a:r>
          </a:p>
          <a:p>
            <a:pPr defTabSz="893343" eaLnBrk="1" hangingPunct="1">
              <a:lnSpc>
                <a:spcPct val="80000"/>
              </a:lnSpc>
              <a:spcBef>
                <a:spcPct val="0"/>
              </a:spcBef>
              <a:defRPr/>
            </a:pPr>
            <a:r>
              <a:rPr lang="en-US" altLang="en-US" dirty="0"/>
              <a:t>Medicare Open Enrollment period October 15-December 7 allows you to choose different Medicare options and plans each year from Oct 15-Dec 7 to begin in January. If you do not make any changes, your plan will continue into January (</a:t>
            </a:r>
            <a:r>
              <a:rPr lang="en-US" altLang="en-US" b="1" dirty="0"/>
              <a:t>but may have cost and formulary changes</a:t>
            </a:r>
            <a:r>
              <a:rPr lang="en-US" altLang="en-US" dirty="0"/>
              <a:t>). We encourage you to mark your calendar to </a:t>
            </a:r>
            <a:r>
              <a:rPr lang="en-US" altLang="en-US" b="1" dirty="0"/>
              <a:t>review your plan every year </a:t>
            </a:r>
            <a:r>
              <a:rPr lang="en-US" altLang="en-US" dirty="0"/>
              <a:t>as plans can change annually.</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r>
              <a:rPr lang="en-US" altLang="en-US" dirty="0"/>
              <a:t>If you want to change your plan during the year, you </a:t>
            </a:r>
            <a:r>
              <a:rPr lang="en-US" altLang="en-US" b="1" dirty="0"/>
              <a:t>may</a:t>
            </a:r>
            <a:r>
              <a:rPr lang="en-US" altLang="en-US" dirty="0"/>
              <a:t> have a Special Enrollment Period with qualifying circumstances, or if you are a member of Prescription Advantage, you can change your plan once per year (more on Prescription Advantage to follow). A SHINE counselor can assist. </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r>
              <a:rPr lang="en-US" altLang="en-US" dirty="0"/>
              <a:t>To help you determine the most cost-effective Part D plan out of the 20 plans available this year in Massachusetts, complete and send the sheet entitled </a:t>
            </a:r>
            <a:r>
              <a:rPr lang="en-US" altLang="en-US" b="1" dirty="0"/>
              <a:t>“YOUR MEDICARE PLAN COMPARISON” </a:t>
            </a:r>
            <a:r>
              <a:rPr lang="en-US" altLang="en-US" dirty="0"/>
              <a:t>and a SHINE Counselor will run a report using www.medicare.gov showing a comparison of the most cost-effective plans for you to choose from, based on your current medication list.</a:t>
            </a:r>
          </a:p>
          <a:p>
            <a:pPr defTabSz="893343" eaLnBrk="1" hangingPunct="1">
              <a:lnSpc>
                <a:spcPct val="80000"/>
              </a:lnSpc>
              <a:spcBef>
                <a:spcPct val="0"/>
              </a:spcBef>
              <a:defRPr/>
            </a:pPr>
            <a:r>
              <a:rPr lang="en-US" altLang="en-US" dirty="0"/>
              <a:t>Or…we encourage you to search on your own! You can compare Part D Plans on www.medicare.gov </a:t>
            </a:r>
          </a:p>
          <a:p>
            <a:pPr defTabSz="893343" eaLnBrk="1" hangingPunct="1">
              <a:lnSpc>
                <a:spcPct val="80000"/>
              </a:lnSpc>
              <a:spcBef>
                <a:spcPct val="0"/>
              </a:spcBef>
              <a:defRPr/>
            </a:pPr>
            <a:r>
              <a:rPr lang="en-US" altLang="en-US" dirty="0"/>
              <a:t>Refer to the </a:t>
            </a:r>
            <a:r>
              <a:rPr lang="en-US" altLang="en-US" b="1" dirty="0"/>
              <a:t>“TIPS FOR EFFECTIVE USE OF THE MEDICARE PLAN FINDER” </a:t>
            </a:r>
            <a:r>
              <a:rPr lang="en-US" altLang="en-US" dirty="0"/>
              <a:t>sheet. </a:t>
            </a:r>
          </a:p>
          <a:p>
            <a:endParaRPr lang="en-US" altLang="en-US" dirty="0"/>
          </a:p>
        </p:txBody>
      </p:sp>
      <p:sp>
        <p:nvSpPr>
          <p:cNvPr id="50180" name="Slide Number Placeholder 3">
            <a:extLst>
              <a:ext uri="{FF2B5EF4-FFF2-40B4-BE49-F238E27FC236}">
                <a16:creationId xmlns:a16="http://schemas.microsoft.com/office/drawing/2014/main" id="{6F6B1B56-3F00-4E64-99B5-F5E28C09C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5B8110-F1AC-4963-8FD1-619C1E26EA64}" type="slidenum">
              <a:rPr lang="en-US" altLang="en-US" smtClean="0"/>
              <a:pPr fontAlgn="base">
                <a:spcBef>
                  <a:spcPct val="0"/>
                </a:spcBef>
                <a:spcAft>
                  <a:spcPct val="0"/>
                </a:spcAft>
              </a:pPr>
              <a:t>19</a:t>
            </a:fld>
            <a:endParaRPr lang="en-US" altLang="en-US" dirty="0"/>
          </a:p>
        </p:txBody>
      </p:sp>
    </p:spTree>
    <p:extLst>
      <p:ext uri="{BB962C8B-B14F-4D97-AF65-F5344CB8AC3E}">
        <p14:creationId xmlns:p14="http://schemas.microsoft.com/office/powerpoint/2010/main" val="221473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a:t>
            </a:fld>
            <a:endParaRPr lang="en-US" dirty="0"/>
          </a:p>
        </p:txBody>
      </p:sp>
    </p:spTree>
    <p:extLst>
      <p:ext uri="{BB962C8B-B14F-4D97-AF65-F5344CB8AC3E}">
        <p14:creationId xmlns:p14="http://schemas.microsoft.com/office/powerpoint/2010/main" val="150636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967C0D7-B861-4D42-B6D0-9CD39A7B1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FB6958-EFB9-4D6E-A346-B96353007EF5}"/>
              </a:ext>
            </a:extLst>
          </p:cNvPr>
          <p:cNvSpPr>
            <a:spLocks noGrp="1"/>
          </p:cNvSpPr>
          <p:nvPr>
            <p:ph type="body" idx="1"/>
          </p:nvPr>
        </p:nvSpPr>
        <p:spPr/>
        <p:txBody>
          <a:bodyPr>
            <a:normAutofit/>
          </a:bodyPr>
          <a:lstStyle/>
          <a:p>
            <a:pPr defTabSz="893343" eaLnBrk="1" hangingPunct="1">
              <a:lnSpc>
                <a:spcPct val="80000"/>
              </a:lnSpc>
              <a:spcBef>
                <a:spcPct val="0"/>
              </a:spcBef>
              <a:defRPr/>
            </a:pPr>
            <a:r>
              <a:rPr lang="en-US" altLang="en-US" dirty="0"/>
              <a:t>If you have an Employer Group Health Plan, a Retiree Plan, GIC, State, Municipal or Federal retiree benefits, you may be assigned a specific plan and </a:t>
            </a:r>
            <a:r>
              <a:rPr lang="en-US" altLang="en-US" b="1" dirty="0"/>
              <a:t>should not </a:t>
            </a:r>
            <a:r>
              <a:rPr lang="en-US" altLang="en-US" dirty="0"/>
              <a:t>enroll in a Stand-Alone Part D plan, unless you are required to do so according to the plan guidelines.  Check with your plan administrator for information.</a:t>
            </a:r>
          </a:p>
          <a:p>
            <a:pPr defTabSz="893343" eaLnBrk="1" hangingPunct="1">
              <a:lnSpc>
                <a:spcPct val="80000"/>
              </a:lnSpc>
              <a:spcBef>
                <a:spcPct val="0"/>
              </a:spcBef>
              <a:defRPr/>
            </a:pPr>
            <a:r>
              <a:rPr lang="en-US" altLang="en-US" dirty="0"/>
              <a:t>If you have Veteran benefits, you may not need a Part D plan. Speak to a SHINE counselor for details.</a:t>
            </a:r>
          </a:p>
          <a:p>
            <a:pPr defTabSz="893343" eaLnBrk="1" hangingPunct="1">
              <a:lnSpc>
                <a:spcPct val="80000"/>
              </a:lnSpc>
              <a:spcBef>
                <a:spcPct val="0"/>
              </a:spcBef>
              <a:defRPr/>
            </a:pPr>
            <a:endParaRPr lang="en-US" altLang="en-US" dirty="0"/>
          </a:p>
          <a:p>
            <a:pPr marL="171481" indent="-171481" fontAlgn="auto">
              <a:spcBef>
                <a:spcPts val="0"/>
              </a:spcBef>
              <a:spcAft>
                <a:spcPts val="1189"/>
              </a:spcAft>
              <a:defRPr/>
            </a:pPr>
            <a:r>
              <a:rPr lang="en-US" altLang="en-US" dirty="0"/>
              <a:t>Many of the Medicare Advantage Plans (MAPD) also include Part D coverage </a:t>
            </a:r>
          </a:p>
          <a:p>
            <a:pPr fontAlgn="auto">
              <a:spcBef>
                <a:spcPts val="0"/>
              </a:spcBef>
              <a:spcAft>
                <a:spcPts val="1189"/>
              </a:spcAft>
              <a:defRPr/>
            </a:pPr>
            <a:r>
              <a:rPr lang="en-US" altLang="en-US" dirty="0"/>
              <a:t>if you enroll in a PDP or a MAPD, it will automatically disenroll you from your current  plan. </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b="1" dirty="0"/>
          </a:p>
          <a:p>
            <a:pPr>
              <a:defRPr/>
            </a:pPr>
            <a:endParaRPr lang="en-US" dirty="0"/>
          </a:p>
        </p:txBody>
      </p:sp>
      <p:sp>
        <p:nvSpPr>
          <p:cNvPr id="67588" name="Slide Number Placeholder 3">
            <a:extLst>
              <a:ext uri="{FF2B5EF4-FFF2-40B4-BE49-F238E27FC236}">
                <a16:creationId xmlns:a16="http://schemas.microsoft.com/office/drawing/2014/main" id="{99C98A7C-25EB-45DE-80BC-634BB07AC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990D88-13F0-4532-8B58-DEBF1CA5DF5D}" type="slidenum">
              <a:rPr lang="en-US" altLang="en-US" smtClean="0"/>
              <a:pPr fontAlgn="base">
                <a:spcBef>
                  <a:spcPct val="0"/>
                </a:spcBef>
                <a:spcAft>
                  <a:spcPct val="0"/>
                </a:spcAft>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3C9A170-8227-44D1-9A56-6DFA579CA2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905C54D-229C-4E30-96CB-1F6DEFC20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43" eaLnBrk="1" hangingPunct="1">
              <a:spcBef>
                <a:spcPct val="0"/>
              </a:spcBef>
            </a:pPr>
            <a:r>
              <a:rPr lang="en-US" altLang="en-US" dirty="0"/>
              <a:t>Your Part D plan may change annually so we encourage you to review your plans </a:t>
            </a:r>
            <a:r>
              <a:rPr lang="en-US" altLang="en-US" b="1" dirty="0"/>
              <a:t>every year </a:t>
            </a:r>
            <a:r>
              <a:rPr lang="en-US" altLang="en-US" dirty="0"/>
              <a:t>during Medicare Open Enrollment; October 15 – December 7</a:t>
            </a:r>
          </a:p>
          <a:p>
            <a:pPr defTabSz="893343" eaLnBrk="1" hangingPunct="1">
              <a:spcBef>
                <a:spcPct val="0"/>
              </a:spcBef>
            </a:pPr>
            <a:r>
              <a:rPr lang="en-US" altLang="en-US" dirty="0"/>
              <a:t>Here is a list of variables that may change: </a:t>
            </a:r>
          </a:p>
          <a:p>
            <a:pPr defTabSz="893343" eaLnBrk="1" hangingPunct="1">
              <a:spcBef>
                <a:spcPct val="0"/>
              </a:spcBef>
            </a:pPr>
            <a:r>
              <a:rPr lang="en-US" altLang="en-US" b="1" dirty="0"/>
              <a:t>Premium: </a:t>
            </a:r>
            <a:r>
              <a:rPr lang="en-US" altLang="en-US" dirty="0"/>
              <a:t>Monthly plan cost</a:t>
            </a:r>
          </a:p>
          <a:p>
            <a:pPr defTabSz="893343" eaLnBrk="1" hangingPunct="1">
              <a:spcBef>
                <a:spcPct val="0"/>
              </a:spcBef>
            </a:pPr>
            <a:r>
              <a:rPr lang="en-US" altLang="en-US" b="1" dirty="0"/>
              <a:t>Formulary</a:t>
            </a:r>
            <a:r>
              <a:rPr lang="en-US" altLang="en-US" dirty="0"/>
              <a:t>:  The list of medications that a plan covers can change year to year.</a:t>
            </a:r>
          </a:p>
          <a:p>
            <a:pPr defTabSz="893343" eaLnBrk="1" hangingPunct="1">
              <a:spcBef>
                <a:spcPct val="0"/>
              </a:spcBef>
            </a:pPr>
            <a:r>
              <a:rPr lang="en-US" altLang="en-US" b="1" dirty="0"/>
              <a:t>Deductible</a:t>
            </a:r>
            <a:r>
              <a:rPr lang="en-US" altLang="en-US" dirty="0"/>
              <a:t>:  Some plans have a deductible, and some don’t, and deductibles usually apply to only Tier 3-5 medications</a:t>
            </a:r>
          </a:p>
          <a:p>
            <a:pPr defTabSz="893343" eaLnBrk="1" hangingPunct="1">
              <a:spcBef>
                <a:spcPct val="0"/>
              </a:spcBef>
            </a:pPr>
            <a:r>
              <a:rPr lang="en-US" altLang="en-US" b="1" dirty="0"/>
              <a:t>Co-pays &amp; co-insurance</a:t>
            </a:r>
            <a:r>
              <a:rPr lang="en-US" altLang="en-US" dirty="0"/>
              <a:t>:  Your cost of the med - can change year to year per plan</a:t>
            </a:r>
          </a:p>
          <a:p>
            <a:pPr defTabSz="893343" eaLnBrk="1" hangingPunct="1">
              <a:spcBef>
                <a:spcPct val="0"/>
              </a:spcBef>
            </a:pPr>
            <a:r>
              <a:rPr lang="en-US" altLang="en-US" b="1" dirty="0"/>
              <a:t>Drug Tiers</a:t>
            </a:r>
            <a:r>
              <a:rPr lang="en-US" altLang="en-US" dirty="0"/>
              <a:t>: Each medication is assigned a drug tier, and tier levels may vary from plan to plan. </a:t>
            </a:r>
          </a:p>
          <a:p>
            <a:pPr defTabSz="893343" eaLnBrk="1" hangingPunct="1">
              <a:spcBef>
                <a:spcPct val="0"/>
              </a:spcBef>
            </a:pPr>
            <a:r>
              <a:rPr lang="en-US" altLang="en-US" dirty="0"/>
              <a:t>For example, a medication may be a Tier 2 on one plan, but a Tier 3 on another. </a:t>
            </a:r>
          </a:p>
          <a:p>
            <a:pPr defTabSz="893343" eaLnBrk="1" hangingPunct="1">
              <a:spcBef>
                <a:spcPct val="0"/>
              </a:spcBef>
            </a:pPr>
            <a:r>
              <a:rPr lang="en-US" altLang="en-US" dirty="0"/>
              <a:t>Tier level determines your co-pay amount and may change year to year.</a:t>
            </a:r>
          </a:p>
          <a:p>
            <a:pPr defTabSz="893343" eaLnBrk="1" hangingPunct="1">
              <a:spcBef>
                <a:spcPct val="0"/>
              </a:spcBef>
            </a:pPr>
            <a:r>
              <a:rPr lang="en-US" altLang="en-US" b="1" dirty="0"/>
              <a:t>Restrictions: </a:t>
            </a:r>
            <a:r>
              <a:rPr lang="en-US" altLang="en-US" dirty="0"/>
              <a:t>Some medications may have quantity limits, prior authorization or step-therapy requirements</a:t>
            </a:r>
            <a:endParaRPr lang="en-US" altLang="en-US" b="1" dirty="0"/>
          </a:p>
          <a:p>
            <a:pPr defTabSz="893343" eaLnBrk="1" hangingPunct="1">
              <a:spcBef>
                <a:spcPct val="0"/>
              </a:spcBef>
            </a:pPr>
            <a:r>
              <a:rPr lang="en-US" altLang="en-US" b="1" dirty="0"/>
              <a:t>Preferred Pharmacy</a:t>
            </a:r>
            <a:r>
              <a:rPr lang="en-US" altLang="en-US" dirty="0"/>
              <a:t>:  Your costs can vary at different pharmacies for the same medication and preferred or in-network pharmacies may change year to year.</a:t>
            </a:r>
          </a:p>
          <a:p>
            <a:pPr defTabSz="893343" eaLnBrk="1" hangingPunct="1">
              <a:spcBef>
                <a:spcPct val="0"/>
              </a:spcBef>
            </a:pPr>
            <a:endParaRPr lang="en-US" altLang="en-US" dirty="0"/>
          </a:p>
          <a:p>
            <a:pPr defTabSz="893343" eaLnBrk="1" hangingPunct="1">
              <a:spcBef>
                <a:spcPct val="0"/>
              </a:spcBef>
            </a:pPr>
            <a:r>
              <a:rPr lang="en-US" altLang="en-US" dirty="0"/>
              <a:t>To help choose the most cost-effective plan for you, use the Medicare Plan Finder on medicare.gov (If you create an account it will save your medication list and you can access your personal Medicare information.) More on that later. </a:t>
            </a:r>
          </a:p>
          <a:p>
            <a:pPr defTabSz="893343"/>
            <a:endParaRPr lang="en-US" altLang="en-US" dirty="0"/>
          </a:p>
        </p:txBody>
      </p:sp>
      <p:sp>
        <p:nvSpPr>
          <p:cNvPr id="69636" name="Slide Number Placeholder 3">
            <a:extLst>
              <a:ext uri="{FF2B5EF4-FFF2-40B4-BE49-F238E27FC236}">
                <a16:creationId xmlns:a16="http://schemas.microsoft.com/office/drawing/2014/main" id="{9F709AD3-725E-4082-914E-94210E315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08BDDA-4767-4C1D-A08A-EF0D703412C3}" type="slidenum">
              <a:rPr lang="en-US" altLang="en-US" smtClean="0"/>
              <a:pPr fontAlgn="base">
                <a:spcBef>
                  <a:spcPct val="0"/>
                </a:spcBef>
                <a:spcAft>
                  <a:spcPct val="0"/>
                </a:spcAft>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1C6E5C0-BE6C-4DD1-8983-8275BA9F0D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CAAC3F1-4962-4B74-B8F5-9E0D41D85F63}"/>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defTabSz="898936" eaLnBrk="1" fontAlgn="auto" hangingPunct="1">
              <a:spcBef>
                <a:spcPts val="0"/>
              </a:spcBef>
              <a:spcAft>
                <a:spcPts val="0"/>
              </a:spcAft>
              <a:defRPr/>
            </a:pPr>
            <a:r>
              <a:rPr lang="en-US" dirty="0"/>
              <a:t>Have you heard of the “Coverage Gap”? AKA the “Donut Hole”. </a:t>
            </a:r>
          </a:p>
          <a:p>
            <a:pPr defTabSz="898936" eaLnBrk="1" fontAlgn="auto" hangingPunct="1">
              <a:spcBef>
                <a:spcPts val="0"/>
              </a:spcBef>
              <a:spcAft>
                <a:spcPts val="0"/>
              </a:spcAft>
              <a:defRPr/>
            </a:pPr>
            <a:r>
              <a:rPr lang="en-US" dirty="0"/>
              <a:t>This slide helps to explain how you, as the Medicare beneficiary may reach the Coverage Gap (Donut Hole). </a:t>
            </a:r>
          </a:p>
          <a:p>
            <a:pPr defTabSz="898936" eaLnBrk="1" fontAlgn="auto" hangingPunct="1">
              <a:spcBef>
                <a:spcPts val="0"/>
              </a:spcBef>
              <a:spcAft>
                <a:spcPts val="0"/>
              </a:spcAft>
              <a:defRPr/>
            </a:pPr>
            <a:r>
              <a:rPr lang="en-US" b="1" dirty="0"/>
              <a:t>Not everybody reaches this Gap. </a:t>
            </a:r>
            <a:r>
              <a:rPr lang="en-US" dirty="0"/>
              <a:t>It depends on the costs of your medications which may vary from plan to plan. </a:t>
            </a:r>
          </a:p>
          <a:p>
            <a:pPr defTabSz="898936" eaLnBrk="1" fontAlgn="auto" hangingPunct="1">
              <a:spcBef>
                <a:spcPts val="0"/>
              </a:spcBef>
              <a:spcAft>
                <a:spcPts val="0"/>
              </a:spcAft>
              <a:defRPr/>
            </a:pPr>
            <a:r>
              <a:rPr lang="en-US" dirty="0"/>
              <a:t>This is another reason why we </a:t>
            </a:r>
            <a:r>
              <a:rPr lang="en-US" b="1" dirty="0"/>
              <a:t>encourage</a:t>
            </a:r>
            <a:r>
              <a:rPr lang="en-US" dirty="0"/>
              <a:t> annual review of your plans.</a:t>
            </a:r>
          </a:p>
          <a:p>
            <a:pPr defTabSz="898936" eaLnBrk="1" fontAlgn="auto" hangingPunct="1">
              <a:spcBef>
                <a:spcPts val="0"/>
              </a:spcBef>
              <a:spcAft>
                <a:spcPts val="0"/>
              </a:spcAft>
              <a:defRPr/>
            </a:pPr>
            <a:r>
              <a:rPr lang="en-US" dirty="0"/>
              <a:t>The numbers in the formula change each year, and what we are showing here reflect the numbers for 2024 Part D Coverage Gap.</a:t>
            </a:r>
          </a:p>
          <a:p>
            <a:pPr defTabSz="898936" eaLnBrk="1" fontAlgn="auto" hangingPunct="1">
              <a:spcBef>
                <a:spcPts val="0"/>
              </a:spcBef>
              <a:spcAft>
                <a:spcPts val="0"/>
              </a:spcAft>
              <a:defRPr/>
            </a:pPr>
            <a:r>
              <a:rPr lang="en-US" dirty="0"/>
              <a:t>For a simplified explanation, see </a:t>
            </a:r>
            <a:r>
              <a:rPr lang="en-US" b="1" dirty="0"/>
              <a:t>“2024 Medicare Part D Coverage Gap Explained; </a:t>
            </a:r>
            <a:r>
              <a:rPr lang="en-US" b="0" dirty="0"/>
              <a:t>Information is the same on b</a:t>
            </a:r>
            <a:r>
              <a:rPr lang="en-US" dirty="0"/>
              <a:t>oth sides of the sheet shown in a different format. </a:t>
            </a:r>
          </a:p>
          <a:p>
            <a:pPr defTabSz="898936" eaLnBrk="1" fontAlgn="auto" hangingPunct="1">
              <a:spcBef>
                <a:spcPts val="0"/>
              </a:spcBef>
              <a:spcAft>
                <a:spcPts val="0"/>
              </a:spcAft>
              <a:defRPr/>
            </a:pPr>
            <a:r>
              <a:rPr lang="en-US" dirty="0"/>
              <a:t>Here is a basic overview:</a:t>
            </a:r>
          </a:p>
          <a:p>
            <a:pPr marL="331381" indent="-331381" eaLnBrk="1" fontAlgn="auto" hangingPunct="1">
              <a:spcBef>
                <a:spcPts val="0"/>
              </a:spcBef>
              <a:spcAft>
                <a:spcPts val="0"/>
              </a:spcAft>
              <a:buFont typeface="Arial" panose="020B0604020202020204" pitchFamily="34" charset="0"/>
              <a:buChar char="•"/>
              <a:defRPr/>
            </a:pPr>
            <a:r>
              <a:rPr lang="en-US" dirty="0"/>
              <a:t>You (the beneficiary) pay the plan deductible (if applicable), then co-pays begin</a:t>
            </a:r>
          </a:p>
          <a:p>
            <a:pPr marL="331381" indent="-331381" eaLnBrk="1" fontAlgn="auto" hangingPunct="1">
              <a:spcBef>
                <a:spcPts val="0"/>
              </a:spcBef>
              <a:spcAft>
                <a:spcPts val="0"/>
              </a:spcAft>
              <a:buFont typeface="Arial" panose="020B0604020202020204" pitchFamily="34" charset="0"/>
              <a:buChar char="•"/>
              <a:defRPr/>
            </a:pPr>
            <a:r>
              <a:rPr lang="en-US" dirty="0"/>
              <a:t>You pay your co-pays at the pharmacy until combined retail drug cost &amp; deductible = $5030.00</a:t>
            </a:r>
          </a:p>
          <a:p>
            <a:pPr marL="331381" indent="-331381" eaLnBrk="1" fontAlgn="auto" hangingPunct="1">
              <a:spcBef>
                <a:spcPts val="0"/>
              </a:spcBef>
              <a:spcAft>
                <a:spcPts val="0"/>
              </a:spcAft>
              <a:buFont typeface="Arial" panose="020B0604020202020204" pitchFamily="34" charset="0"/>
              <a:buChar char="•"/>
              <a:defRPr/>
            </a:pPr>
            <a:r>
              <a:rPr lang="en-US" dirty="0"/>
              <a:t>This begins the Coverage Gap/Donut Hole and your cost share may increase or possibly decrease.</a:t>
            </a:r>
          </a:p>
          <a:p>
            <a:pPr marL="331381" indent="-331381" eaLnBrk="1" fontAlgn="auto" hangingPunct="1">
              <a:spcBef>
                <a:spcPts val="0"/>
              </a:spcBef>
              <a:spcAft>
                <a:spcPts val="0"/>
              </a:spcAft>
              <a:buFont typeface="Arial" panose="020B0604020202020204" pitchFamily="34" charset="0"/>
              <a:buChar char="•"/>
              <a:defRPr/>
            </a:pPr>
            <a:r>
              <a:rPr lang="en-US" dirty="0"/>
              <a:t>During the Donut Hole phase, you pay 25% of brand name drugs &amp; 25% of generic (plus dispensing fee) until total spent is $8,000</a:t>
            </a:r>
          </a:p>
          <a:p>
            <a:pPr marL="331381" indent="-331381" eaLnBrk="1" fontAlgn="auto" hangingPunct="1">
              <a:spcBef>
                <a:spcPts val="0"/>
              </a:spcBef>
              <a:spcAft>
                <a:spcPts val="0"/>
              </a:spcAft>
              <a:buFont typeface="Arial" panose="020B0604020202020204" pitchFamily="34" charset="0"/>
              <a:buChar char="•"/>
              <a:defRPr/>
            </a:pPr>
            <a:r>
              <a:rPr lang="en-US" dirty="0">
                <a:latin typeface="+mj-lt"/>
              </a:rPr>
              <a:t>Once your out-of-pocket costs reach $8,000, you begin ‘catastrophic coverage, at that time you do not have any co-pays for the remainder of the year.</a:t>
            </a:r>
          </a:p>
          <a:p>
            <a:pPr marL="331381" indent="-331381" defTabSz="906170" eaLnBrk="1" fontAlgn="auto" hangingPunct="1">
              <a:spcBef>
                <a:spcPts val="0"/>
              </a:spcBef>
              <a:spcAft>
                <a:spcPts val="0"/>
              </a:spcAft>
              <a:buFont typeface="Arial" panose="020B0604020202020204" pitchFamily="34" charset="0"/>
              <a:buChar char="•"/>
              <a:defRPr/>
            </a:pPr>
            <a:r>
              <a:rPr lang="en-US" dirty="0">
                <a:latin typeface="+mj-lt"/>
                <a:cs typeface="Arial"/>
              </a:rPr>
              <a:t>Exception: </a:t>
            </a:r>
            <a:r>
              <a:rPr lang="en-US" altLang="en-US" dirty="0">
                <a:solidFill>
                  <a:srgbClr val="242424"/>
                </a:solidFill>
                <a:latin typeface="+mj-lt"/>
              </a:rPr>
              <a:t>If plans choose to cover other meds </a:t>
            </a:r>
            <a:r>
              <a:rPr lang="en-US" altLang="en-US" u="sng" dirty="0">
                <a:solidFill>
                  <a:srgbClr val="242424"/>
                </a:solidFill>
                <a:latin typeface="+mj-lt"/>
              </a:rPr>
              <a:t>not</a:t>
            </a:r>
            <a:r>
              <a:rPr lang="en-US" altLang="en-US" dirty="0">
                <a:solidFill>
                  <a:srgbClr val="242424"/>
                </a:solidFill>
                <a:latin typeface="+mj-lt"/>
              </a:rPr>
              <a:t> covered by Medicare Part D (for example, drugs used for cosmetic purposes, fertility drugs, drugs to treat erectile dysfunction), there may be beneficiary cost-sharing in the catastrophic stage</a:t>
            </a:r>
            <a:endParaRPr lang="en-US" dirty="0">
              <a:latin typeface="+mj-lt"/>
              <a:cs typeface="Arial"/>
            </a:endParaRPr>
          </a:p>
          <a:p>
            <a:pPr marL="331381" indent="-331381" eaLnBrk="1" fontAlgn="auto" hangingPunct="1">
              <a:spcBef>
                <a:spcPts val="0"/>
              </a:spcBef>
              <a:spcAft>
                <a:spcPts val="0"/>
              </a:spcAft>
              <a:buFont typeface="Arial" panose="020B0604020202020204" pitchFamily="34" charset="0"/>
              <a:buChar char="•"/>
              <a:defRPr/>
            </a:pPr>
            <a:endParaRPr lang="en-US" dirty="0"/>
          </a:p>
          <a:p>
            <a:pPr defTabSz="898936" eaLnBrk="1" fontAlgn="auto" hangingPunct="1">
              <a:spcBef>
                <a:spcPts val="0"/>
              </a:spcBef>
              <a:spcAft>
                <a:spcPts val="0"/>
              </a:spcAft>
              <a:defRPr/>
            </a:pPr>
            <a:r>
              <a:rPr lang="en-US" dirty="0"/>
              <a:t>The Plan Finder results on www.medicare.gov can help you determine if and when you may hit the Donut Hole.</a:t>
            </a:r>
          </a:p>
          <a:p>
            <a:pPr defTabSz="898936" eaLnBrk="1" fontAlgn="auto" hangingPunct="1">
              <a:spcBef>
                <a:spcPts val="0"/>
              </a:spcBef>
              <a:spcAft>
                <a:spcPts val="0"/>
              </a:spcAft>
              <a:defRPr/>
            </a:pPr>
            <a:endParaRPr lang="en-US" dirty="0"/>
          </a:p>
          <a:p>
            <a:pPr defTabSz="898936" eaLnBrk="1" fontAlgn="auto" hangingPunct="1">
              <a:spcBef>
                <a:spcPts val="0"/>
              </a:spcBef>
              <a:spcAft>
                <a:spcPts val="0"/>
              </a:spcAft>
              <a:defRPr/>
            </a:pPr>
            <a:endParaRPr lang="en-US" altLang="en-US" dirty="0"/>
          </a:p>
          <a:p>
            <a:pPr>
              <a:defRPr/>
            </a:pPr>
            <a:endParaRPr lang="en-US" altLang="en-US" dirty="0"/>
          </a:p>
        </p:txBody>
      </p:sp>
      <p:sp>
        <p:nvSpPr>
          <p:cNvPr id="71684" name="Slide Number Placeholder 3">
            <a:extLst>
              <a:ext uri="{FF2B5EF4-FFF2-40B4-BE49-F238E27FC236}">
                <a16:creationId xmlns:a16="http://schemas.microsoft.com/office/drawing/2014/main" id="{458CE677-E0B8-40AC-A07A-08B9F08778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09FD10-FFF8-4ABF-8C73-10ABA0DBF5E0}" type="slidenum">
              <a:rPr lang="en-US" altLang="en-US" smtClean="0"/>
              <a:pPr fontAlgn="base">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b="1" dirty="0"/>
              <a:t>“Prescription Advantage Rate Schedule Guide” </a:t>
            </a:r>
            <a:r>
              <a:rPr lang="en-US" b="0" dirty="0"/>
              <a:t>and refer to the side that indicates Eligible for Medicare</a:t>
            </a:r>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23</a:t>
            </a:fld>
            <a:endParaRPr lang="en-US" dirty="0"/>
          </a:p>
        </p:txBody>
      </p:sp>
    </p:spTree>
    <p:extLst>
      <p:ext uri="{BB962C8B-B14F-4D97-AF65-F5344CB8AC3E}">
        <p14:creationId xmlns:p14="http://schemas.microsoft.com/office/powerpoint/2010/main" val="19414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0" dirty="0"/>
              <a:t>We just explained Original Medicare, and will now explain </a:t>
            </a:r>
          </a:p>
          <a:p>
            <a:pPr eaLnBrk="1" hangingPunct="1">
              <a:lnSpc>
                <a:spcPct val="90000"/>
              </a:lnSpc>
              <a:spcBef>
                <a:spcPct val="0"/>
              </a:spcBef>
              <a:defRPr/>
            </a:pPr>
            <a:r>
              <a:rPr lang="en-US" altLang="en-US" b="0" dirty="0"/>
              <a:t>MEDICARE ADVANTAGE PLANS: Also known as “MA Plans”, “MAPD Plans” or “PART C”</a:t>
            </a:r>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24</a:t>
            </a:fld>
            <a:endParaRPr lang="en-US" dirty="0"/>
          </a:p>
        </p:txBody>
      </p:sp>
    </p:spTree>
    <p:extLst>
      <p:ext uri="{BB962C8B-B14F-4D97-AF65-F5344CB8AC3E}">
        <p14:creationId xmlns:p14="http://schemas.microsoft.com/office/powerpoint/2010/main" val="124114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D0F6D7C-85C5-4C34-80F3-147E04E56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BE32F0-A1DD-4CD7-845C-8C52DC0316E1}"/>
              </a:ext>
            </a:extLst>
          </p:cNvPr>
          <p:cNvSpPr>
            <a:spLocks noGrp="1"/>
          </p:cNvSpPr>
          <p:nvPr>
            <p:ph type="body" idx="1"/>
          </p:nvPr>
        </p:nvSpPr>
        <p:spPr/>
        <p:txBody>
          <a:bodyPr>
            <a:normAutofit fontScale="92500" lnSpcReduction="10000"/>
          </a:bodyPr>
          <a:lstStyle/>
          <a:p>
            <a:pPr eaLnBrk="1" hangingPunct="1">
              <a:lnSpc>
                <a:spcPct val="90000"/>
              </a:lnSpc>
              <a:spcBef>
                <a:spcPct val="0"/>
              </a:spcBef>
              <a:defRPr/>
            </a:pPr>
            <a:r>
              <a:rPr lang="en-US" altLang="en-US" sz="1100" dirty="0"/>
              <a:t>Must have Part A &amp; Part B to enroll</a:t>
            </a:r>
          </a:p>
          <a:p>
            <a:pPr eaLnBrk="1" hangingPunct="1">
              <a:lnSpc>
                <a:spcPct val="90000"/>
              </a:lnSpc>
              <a:spcBef>
                <a:spcPct val="0"/>
              </a:spcBef>
              <a:defRPr/>
            </a:pPr>
            <a:r>
              <a:rPr lang="en-US" altLang="en-US" sz="1100" dirty="0"/>
              <a:t>These plans are HMOs, Health Maintenance Organizations (must stay within provider networks), HMO-POS, (can see providers outside of network with PCP referral), or</a:t>
            </a:r>
          </a:p>
          <a:p>
            <a:pPr eaLnBrk="1" hangingPunct="1">
              <a:lnSpc>
                <a:spcPct val="90000"/>
              </a:lnSpc>
              <a:spcBef>
                <a:spcPct val="0"/>
              </a:spcBef>
              <a:defRPr/>
            </a:pPr>
            <a:r>
              <a:rPr lang="en-US" altLang="en-US" sz="1100" dirty="0"/>
              <a:t>PPOs: Preferred Provider Organizations; your co-pays vary depending on whether you are seeing in or out of network providers.</a:t>
            </a:r>
          </a:p>
          <a:p>
            <a:pPr eaLnBrk="1" hangingPunct="1">
              <a:lnSpc>
                <a:spcPct val="90000"/>
              </a:lnSpc>
              <a:spcBef>
                <a:spcPct val="0"/>
              </a:spcBef>
              <a:defRPr/>
            </a:pPr>
            <a:r>
              <a:rPr lang="en-US" altLang="en-US" sz="1100" dirty="0"/>
              <a:t>The plans to choose from are  “county specific”; available depending on which county you live in. Your providers may sometimes be in other counties.  Many different companies offer multiple plans and monthly premiums vary per plan.</a:t>
            </a:r>
          </a:p>
          <a:p>
            <a:pPr defTabSz="906170" eaLnBrk="1" hangingPunct="1">
              <a:lnSpc>
                <a:spcPct val="90000"/>
              </a:lnSpc>
              <a:spcBef>
                <a:spcPct val="0"/>
              </a:spcBef>
              <a:defRPr/>
            </a:pPr>
            <a:r>
              <a:rPr lang="en-US" altLang="en-US" sz="1100" dirty="0"/>
              <a:t>Refer to the applicable chart: </a:t>
            </a:r>
            <a:r>
              <a:rPr lang="en-US" altLang="en-US" sz="1100" b="1" dirty="0"/>
              <a:t>“Medicare Advantage Plans” </a:t>
            </a:r>
            <a:r>
              <a:rPr lang="en-US" altLang="en-US" sz="1100" dirty="0"/>
              <a:t>which shows the carriers and the range of monthly premium cost per carrier in Middlesex and </a:t>
            </a:r>
            <a:r>
              <a:rPr lang="en-US" altLang="en-US" sz="1100"/>
              <a:t>Essex Counties. </a:t>
            </a:r>
            <a:r>
              <a:rPr lang="en-US" altLang="en-US" sz="1100" dirty="0"/>
              <a:t>Read further for important information about other costs associated with these plans. </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In addition to monthly premiums, Medicare Advantage Plans have various costs for services under Part A, Part B, &amp; drug coverage (if applicable). </a:t>
            </a:r>
          </a:p>
          <a:p>
            <a:pPr eaLnBrk="1" hangingPunct="1">
              <a:lnSpc>
                <a:spcPct val="90000"/>
              </a:lnSpc>
              <a:spcBef>
                <a:spcPct val="0"/>
              </a:spcBef>
              <a:defRPr/>
            </a:pPr>
            <a:r>
              <a:rPr lang="en-US" altLang="en-US" sz="1100" dirty="0"/>
              <a:t>For example, you may have co-pays for Hospital services, Medical Services, Part B medications and prescription drug costs.  You, or a SHINE counselor can help determine costs via the Plan Finder on www.medicare.gov.</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b="1" dirty="0"/>
              <a:t>Before enrolling in any MA plan</a:t>
            </a:r>
            <a:r>
              <a:rPr lang="en-US" altLang="en-US" sz="1100" dirty="0"/>
              <a:t>, call the plan to ask if your Primary Care Physician, any specialists you may see, and your preferred hospital(s) are in the network. </a:t>
            </a:r>
          </a:p>
          <a:p>
            <a:pPr eaLnBrk="1" hangingPunct="1">
              <a:lnSpc>
                <a:spcPct val="90000"/>
              </a:lnSpc>
              <a:spcBef>
                <a:spcPct val="0"/>
              </a:spcBef>
              <a:defRPr/>
            </a:pPr>
            <a:r>
              <a:rPr lang="en-US" altLang="en-US" sz="1100" dirty="0"/>
              <a:t>Also ask if the prescription drugs you currently take are covered in that specific plan, and what your co-pays (per medication) will be at your favorite pharmacy as </a:t>
            </a:r>
            <a:r>
              <a:rPr lang="en-US" altLang="en-US" sz="1100" b="1" dirty="0"/>
              <a:t>costs may vary per pharmacy</a:t>
            </a:r>
            <a:r>
              <a:rPr lang="en-US" altLang="en-US" sz="1100" dirty="0"/>
              <a:t>. </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Senior Care Option Plans (SCO), aka Special Needs Plans (SNP) are available if you qualify for Medicare </a:t>
            </a:r>
            <a:r>
              <a:rPr lang="en-US" altLang="en-US" sz="1100" b="1" dirty="0"/>
              <a:t>and </a:t>
            </a:r>
            <a:r>
              <a:rPr lang="en-US" altLang="en-US" sz="1100" dirty="0"/>
              <a:t>MassHealth Standard (Medicaid). </a:t>
            </a:r>
          </a:p>
          <a:p>
            <a:pPr eaLnBrk="1" hangingPunct="1">
              <a:lnSpc>
                <a:spcPct val="90000"/>
              </a:lnSpc>
              <a:spcBef>
                <a:spcPct val="0"/>
              </a:spcBef>
              <a:defRPr/>
            </a:pPr>
            <a:r>
              <a:rPr lang="en-US" altLang="en-US" sz="1100" dirty="0"/>
              <a:t>Call SHINE for more information about eligibility: 978-946-1374 or review the </a:t>
            </a:r>
            <a:r>
              <a:rPr lang="en-US" altLang="en-US" sz="1100" b="1" dirty="0"/>
              <a:t>CONCERNED ABOUT COSTS </a:t>
            </a:r>
            <a:r>
              <a:rPr lang="en-US" altLang="en-US" sz="1100" dirty="0"/>
              <a:t>document.</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As with Part D plans, you can compare Medicare Advantage Plans on www.medicare.gov </a:t>
            </a:r>
          </a:p>
          <a:p>
            <a:pPr eaLnBrk="1" hangingPunct="1">
              <a:lnSpc>
                <a:spcPct val="90000"/>
              </a:lnSpc>
              <a:spcBef>
                <a:spcPct val="0"/>
              </a:spcBef>
              <a:defRPr/>
            </a:pPr>
            <a:r>
              <a:rPr lang="en-US" altLang="en-US" sz="1100" dirty="0"/>
              <a:t>Refer to the </a:t>
            </a:r>
            <a:r>
              <a:rPr lang="en-US" altLang="en-US" sz="1100" b="1" dirty="0"/>
              <a:t>“TIPS FOR EFFECTIVE USE OF THE NEW MEDICARE PLAN FINDER” </a:t>
            </a:r>
            <a:r>
              <a:rPr lang="en-US" altLang="en-US" sz="1100" dirty="0"/>
              <a:t>sheet. </a:t>
            </a:r>
          </a:p>
          <a:p>
            <a:pPr eaLnBrk="1" hangingPunct="1">
              <a:lnSpc>
                <a:spcPct val="90000"/>
              </a:lnSpc>
              <a:spcBef>
                <a:spcPct val="0"/>
              </a:spcBef>
              <a:defRPr/>
            </a:pPr>
            <a:r>
              <a:rPr lang="en-US" altLang="en-US" sz="1100" dirty="0"/>
              <a:t>More on Medicare Advantage Plans to follow.</a:t>
            </a:r>
          </a:p>
          <a:p>
            <a:pPr>
              <a:defRPr/>
            </a:pPr>
            <a:endParaRPr lang="en-US" sz="1100" dirty="0"/>
          </a:p>
        </p:txBody>
      </p:sp>
      <p:sp>
        <p:nvSpPr>
          <p:cNvPr id="75780" name="Slide Number Placeholder 3">
            <a:extLst>
              <a:ext uri="{FF2B5EF4-FFF2-40B4-BE49-F238E27FC236}">
                <a16:creationId xmlns:a16="http://schemas.microsoft.com/office/drawing/2014/main" id="{0C3FF5E2-BEAA-49CE-AFB1-C46926432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E722B5-3419-4439-A396-9D8E1EDE0D4D}" type="slidenum">
              <a:rPr lang="en-US" altLang="en-US" smtClean="0"/>
              <a:pPr fontAlgn="base">
                <a:spcBef>
                  <a:spcPct val="0"/>
                </a:spcBef>
                <a:spcAft>
                  <a:spcPct val="0"/>
                </a:spcAft>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8A56F68-3E71-4B6B-8BD7-945B728C4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0C96037-7A13-487D-BB14-C12969B17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chart explains the differences between an HMO, HMO-POS and PPO plans</a:t>
            </a:r>
          </a:p>
          <a:p>
            <a:pPr eaLnBrk="1" hangingPunct="1">
              <a:spcBef>
                <a:spcPct val="0"/>
              </a:spcBef>
            </a:pPr>
            <a:r>
              <a:rPr lang="en-US" altLang="en-US" dirty="0"/>
              <a:t>We encourage you to determine if </a:t>
            </a:r>
            <a:r>
              <a:rPr lang="en-US" altLang="en-US" b="1" dirty="0"/>
              <a:t>all</a:t>
            </a:r>
            <a:r>
              <a:rPr lang="en-US" altLang="en-US" dirty="0"/>
              <a:t> of your providers/hospitals accept the plan you are interested in.</a:t>
            </a:r>
          </a:p>
          <a:p>
            <a:endParaRPr lang="en-US" altLang="en-US" dirty="0"/>
          </a:p>
        </p:txBody>
      </p:sp>
      <p:sp>
        <p:nvSpPr>
          <p:cNvPr id="81924" name="Slide Number Placeholder 3">
            <a:extLst>
              <a:ext uri="{FF2B5EF4-FFF2-40B4-BE49-F238E27FC236}">
                <a16:creationId xmlns:a16="http://schemas.microsoft.com/office/drawing/2014/main" id="{A0FE5252-FB06-4F80-9E9F-93AD91CB8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14449D-D5EA-418E-82A7-87CB92E54E3A}" type="slidenum">
              <a:rPr lang="en-US" altLang="en-US" smtClean="0"/>
              <a:pPr fontAlgn="base">
                <a:spcBef>
                  <a:spcPct val="0"/>
                </a:spcBef>
                <a:spcAft>
                  <a:spcPct val="0"/>
                </a:spcAft>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DA29B5-8FED-4BC8-85CA-65CB939A6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BA814168-6C8C-44C8-9A76-B47E0FF10A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Medicare Advantage Plans – HMOs and PPOs explained</a:t>
            </a:r>
          </a:p>
          <a:p>
            <a:pPr eaLnBrk="1" hangingPunct="1">
              <a:spcBef>
                <a:spcPct val="0"/>
              </a:spcBef>
            </a:pPr>
            <a:r>
              <a:rPr lang="en-US" altLang="en-US" dirty="0"/>
              <a:t>Helpful hint – if you use medicare.gov to compare costs, all health care costs are </a:t>
            </a:r>
            <a:r>
              <a:rPr lang="en-US" altLang="en-US" b="1" dirty="0"/>
              <a:t>estimates</a:t>
            </a:r>
            <a:r>
              <a:rPr lang="en-US" altLang="en-US" dirty="0"/>
              <a:t> and not personalized. </a:t>
            </a:r>
          </a:p>
          <a:p>
            <a:pPr eaLnBrk="1" hangingPunct="1">
              <a:spcBef>
                <a:spcPct val="0"/>
              </a:spcBef>
            </a:pPr>
            <a:r>
              <a:rPr lang="en-US" altLang="en-US" dirty="0"/>
              <a:t>The drug cost estimates are based on your list of medications if you entered them. </a:t>
            </a:r>
          </a:p>
          <a:p>
            <a:pPr eaLnBrk="1" hangingPunct="1">
              <a:spcBef>
                <a:spcPct val="0"/>
              </a:spcBef>
            </a:pPr>
            <a:endParaRPr lang="en-US" altLang="en-US" dirty="0"/>
          </a:p>
          <a:p>
            <a:endParaRPr lang="en-US" altLang="en-US" dirty="0"/>
          </a:p>
        </p:txBody>
      </p:sp>
      <p:sp>
        <p:nvSpPr>
          <p:cNvPr id="79876" name="Slide Number Placeholder 3">
            <a:extLst>
              <a:ext uri="{FF2B5EF4-FFF2-40B4-BE49-F238E27FC236}">
                <a16:creationId xmlns:a16="http://schemas.microsoft.com/office/drawing/2014/main" id="{26F32E90-19E7-43E2-88BB-29F18F7AA3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69B2AE-DE1F-4004-A486-E3163C1F2E1C}" type="slidenum">
              <a:rPr lang="en-US" altLang="en-US" smtClean="0"/>
              <a:pPr fontAlgn="base">
                <a:spcBef>
                  <a:spcPct val="0"/>
                </a:spcBef>
                <a:spcAft>
                  <a:spcPct val="0"/>
                </a:spcAft>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30AA016-26B2-482D-B50D-2BE094B308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6703DB4-3A2E-4167-A8D2-39C2ABE91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Here are some helpful tips with deciding which type of Medicare is best for you.</a:t>
            </a:r>
          </a:p>
          <a:p>
            <a:pPr eaLnBrk="1" hangingPunct="1">
              <a:spcBef>
                <a:spcPct val="0"/>
              </a:spcBef>
            </a:pPr>
            <a:endParaRPr lang="en-US" altLang="en-US" b="1" dirty="0"/>
          </a:p>
          <a:p>
            <a:pPr eaLnBrk="1" hangingPunct="1">
              <a:spcBef>
                <a:spcPct val="0"/>
              </a:spcBef>
            </a:pPr>
            <a:r>
              <a:rPr lang="en-US" altLang="en-US" b="0" dirty="0"/>
              <a:t>Original Medicare </a:t>
            </a:r>
            <a:r>
              <a:rPr lang="en-US" altLang="en-US" dirty="0"/>
              <a:t>and a Medigap are often selected by people with ongoing medical conditions or in need of medical services, such as infusion therapy, chemo, etc. Also, people who want flexibility, no referrals and/or predictability in costs, like to travel and can afford the premiums. </a:t>
            </a:r>
          </a:p>
          <a:p>
            <a:pPr eaLnBrk="1" hangingPunct="1">
              <a:spcBef>
                <a:spcPct val="0"/>
              </a:spcBef>
            </a:pPr>
            <a:r>
              <a:rPr lang="en-US" altLang="en-US" dirty="0"/>
              <a:t>Original Medicare provides the freedom to see any provider who accepts Medicare. </a:t>
            </a:r>
          </a:p>
          <a:p>
            <a:pPr eaLnBrk="1" hangingPunct="1">
              <a:spcBef>
                <a:spcPct val="0"/>
              </a:spcBef>
            </a:pPr>
            <a:endParaRPr lang="en-US" altLang="en-US" b="1" dirty="0"/>
          </a:p>
          <a:p>
            <a:pPr eaLnBrk="1" hangingPunct="1">
              <a:spcBef>
                <a:spcPct val="0"/>
              </a:spcBef>
            </a:pPr>
            <a:r>
              <a:rPr lang="en-US" altLang="en-US" b="1" dirty="0"/>
              <a:t>Note</a:t>
            </a:r>
            <a:r>
              <a:rPr lang="en-US" altLang="en-US" dirty="0"/>
              <a:t>: Coverage more extensive with a Medigap 1A or Medigap 1, than a Medigap Core.</a:t>
            </a:r>
          </a:p>
          <a:p>
            <a:pPr eaLnBrk="1" hangingPunct="1">
              <a:spcBef>
                <a:spcPct val="0"/>
              </a:spcBef>
            </a:pPr>
            <a:r>
              <a:rPr lang="en-US" altLang="en-US" dirty="0"/>
              <a:t>Refer to list of benefits on the back of the </a:t>
            </a:r>
            <a:r>
              <a:rPr lang="en-US" altLang="en-US" b="1" dirty="0"/>
              <a:t>“2024 Medigap Plans” </a:t>
            </a:r>
            <a:r>
              <a:rPr lang="en-US" altLang="en-US" b="0" dirty="0"/>
              <a:t>and </a:t>
            </a:r>
            <a:r>
              <a:rPr lang="en-US" altLang="en-US" dirty="0"/>
              <a:t>refer to </a:t>
            </a:r>
            <a:r>
              <a:rPr lang="en-US" altLang="en-US" b="1" dirty="0"/>
              <a:t>“2024 Medicare Part A Benefits and Gaps/Medicare Part B Benefits and Gaps” </a:t>
            </a:r>
            <a:r>
              <a:rPr lang="en-US" altLang="en-US" dirty="0"/>
              <a:t>for more information.</a:t>
            </a:r>
          </a:p>
          <a:p>
            <a:pPr eaLnBrk="1" hangingPunct="1">
              <a:spcBef>
                <a:spcPct val="0"/>
              </a:spcBef>
            </a:pPr>
            <a:endParaRPr lang="en-US" altLang="en-US" dirty="0"/>
          </a:p>
          <a:p>
            <a:pPr eaLnBrk="1" hangingPunct="1">
              <a:spcBef>
                <a:spcPct val="0"/>
              </a:spcBef>
            </a:pPr>
            <a:r>
              <a:rPr lang="en-US" altLang="en-US" b="0" dirty="0"/>
              <a:t>Medicare Advantage Plans </a:t>
            </a:r>
            <a:r>
              <a:rPr lang="en-US" altLang="en-US" dirty="0"/>
              <a:t>are often selected by people who do not often see providers, want a plan with low or no monthly premiums, want additional benefits such as vision, hearing, dental and are comfortable with co-pays for services and networks of providers.</a:t>
            </a:r>
          </a:p>
          <a:p>
            <a:pPr eaLnBrk="1" hangingPunct="1">
              <a:spcBef>
                <a:spcPct val="0"/>
              </a:spcBef>
            </a:pPr>
            <a:endParaRPr lang="en-US" altLang="en-US" dirty="0"/>
          </a:p>
          <a:p>
            <a:pPr eaLnBrk="1" hangingPunct="1">
              <a:spcBef>
                <a:spcPct val="0"/>
              </a:spcBef>
            </a:pPr>
            <a:r>
              <a:rPr lang="en-US" altLang="en-US" b="1" dirty="0"/>
              <a:t>Note:</a:t>
            </a:r>
            <a:r>
              <a:rPr lang="en-US" altLang="en-US" b="0" dirty="0"/>
              <a:t> </a:t>
            </a:r>
            <a:r>
              <a:rPr lang="en-US" altLang="en-US" dirty="0"/>
              <a:t>Most Medicare Advantage Plans have 10%-20% copay for Part B medications; infusion therapy, chemo, dialysis, etc.</a:t>
            </a:r>
          </a:p>
          <a:p>
            <a:endParaRPr lang="en-US" altLang="en-US" dirty="0"/>
          </a:p>
        </p:txBody>
      </p:sp>
      <p:sp>
        <p:nvSpPr>
          <p:cNvPr id="83972" name="Slide Number Placeholder 3">
            <a:extLst>
              <a:ext uri="{FF2B5EF4-FFF2-40B4-BE49-F238E27FC236}">
                <a16:creationId xmlns:a16="http://schemas.microsoft.com/office/drawing/2014/main" id="{B5E9E185-14F2-4D1D-9DC4-962A77F40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4198CF-A5FF-403C-B76B-110754ACE8BB}" type="slidenum">
              <a:rPr lang="en-US" altLang="en-US" smtClean="0"/>
              <a:pPr fontAlgn="base">
                <a:spcBef>
                  <a:spcPct val="0"/>
                </a:spcBef>
                <a:spcAft>
                  <a:spcPct val="0"/>
                </a:spcAft>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A3B4763-A60C-4B5B-B415-7701C46F84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3106F22-B0F7-47E6-BFEC-7B23F0A22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 sure to ask yourself the questions listed above prior to deciding which Medicare option is best for you and mark your calendar to review your plans and options: October 15 – December 7.</a:t>
            </a:r>
          </a:p>
          <a:p>
            <a:pPr eaLnBrk="1" hangingPunct="1">
              <a:spcBef>
                <a:spcPct val="0"/>
              </a:spcBef>
            </a:pPr>
            <a:endParaRPr lang="en-US" altLang="en-US" dirty="0"/>
          </a:p>
          <a:p>
            <a:pPr eaLnBrk="1" hangingPunct="1">
              <a:spcBef>
                <a:spcPct val="0"/>
              </a:spcBef>
            </a:pPr>
            <a:r>
              <a:rPr lang="en-US" altLang="en-US" b="0" dirty="0"/>
              <a:t>Remember: </a:t>
            </a:r>
            <a:r>
              <a:rPr lang="en-US" altLang="en-US" dirty="0"/>
              <a:t>Medicare is an individualized program. </a:t>
            </a:r>
          </a:p>
          <a:p>
            <a:pPr eaLnBrk="1" hangingPunct="1">
              <a:spcBef>
                <a:spcPct val="0"/>
              </a:spcBef>
            </a:pPr>
            <a:r>
              <a:rPr lang="en-US" altLang="en-US" dirty="0"/>
              <a:t>Your plan may be very different than your spouse, family member or neighbor as your Medicare choice should reflect </a:t>
            </a:r>
            <a:r>
              <a:rPr lang="en-US" altLang="en-US" b="0" u="sng" dirty="0"/>
              <a:t>your</a:t>
            </a:r>
            <a:r>
              <a:rPr lang="en-US" altLang="en-US" b="0" u="none" dirty="0"/>
              <a:t> individual</a:t>
            </a:r>
            <a:r>
              <a:rPr lang="en-US" altLang="en-US" b="1" dirty="0"/>
              <a:t> </a:t>
            </a:r>
            <a:r>
              <a:rPr lang="en-US" altLang="en-US" dirty="0"/>
              <a:t>needs.</a:t>
            </a:r>
          </a:p>
          <a:p>
            <a:endParaRPr lang="en-US" altLang="en-US" dirty="0"/>
          </a:p>
        </p:txBody>
      </p:sp>
      <p:sp>
        <p:nvSpPr>
          <p:cNvPr id="98308" name="Slide Number Placeholder 3">
            <a:extLst>
              <a:ext uri="{FF2B5EF4-FFF2-40B4-BE49-F238E27FC236}">
                <a16:creationId xmlns:a16="http://schemas.microsoft.com/office/drawing/2014/main" id="{A10A03A3-226D-41F9-B53C-5A663A55C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13E392-C37A-484D-A6BC-8F71E5D10811}" type="slidenum">
              <a:rPr lang="en-US" altLang="en-US" smtClean="0"/>
              <a:pPr fontAlgn="base">
                <a:spcBef>
                  <a:spcPct val="0"/>
                </a:spcBef>
                <a:spcAft>
                  <a:spcPct val="0"/>
                </a:spcAft>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a:t>
            </a:fld>
            <a:endParaRPr lang="en-US" dirty="0"/>
          </a:p>
        </p:txBody>
      </p:sp>
    </p:spTree>
    <p:extLst>
      <p:ext uri="{BB962C8B-B14F-4D97-AF65-F5344CB8AC3E}">
        <p14:creationId xmlns:p14="http://schemas.microsoft.com/office/powerpoint/2010/main" val="2429014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C05D72F-4850-477F-83EB-FB8EB1F9B2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86C39EC8-D33A-4603-990D-84D80DCC90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encourage you to compare your costs!</a:t>
            </a:r>
          </a:p>
          <a:p>
            <a:pPr eaLnBrk="1" hangingPunct="1">
              <a:spcBef>
                <a:spcPct val="0"/>
              </a:spcBef>
            </a:pPr>
            <a:r>
              <a:rPr lang="en-US" altLang="en-US" dirty="0"/>
              <a:t>You can run a Part D or Medicare Advantage plan comparison on your own, on www.medicare.gov</a:t>
            </a:r>
          </a:p>
          <a:p>
            <a:pPr eaLnBrk="1" hangingPunct="1">
              <a:spcBef>
                <a:spcPct val="0"/>
              </a:spcBef>
            </a:pPr>
            <a:r>
              <a:rPr lang="en-US" altLang="en-US" dirty="0"/>
              <a:t>See instructions on slide above or refer to: </a:t>
            </a:r>
          </a:p>
          <a:p>
            <a:pPr eaLnBrk="1" hangingPunct="1">
              <a:spcBef>
                <a:spcPct val="0"/>
              </a:spcBef>
            </a:pPr>
            <a:r>
              <a:rPr lang="en-US" altLang="en-US" b="1" dirty="0"/>
              <a:t>“TIPS FOR EFFECTIVE USE OF THE MEDICARE PLAN FINDER”</a:t>
            </a:r>
            <a:r>
              <a:rPr lang="en-US" altLang="en-US" dirty="0"/>
              <a:t>.</a:t>
            </a:r>
          </a:p>
          <a:p>
            <a:pPr eaLnBrk="1" hangingPunct="1">
              <a:spcBef>
                <a:spcPct val="0"/>
              </a:spcBef>
            </a:pPr>
            <a:endParaRPr lang="en-US" altLang="en-US" dirty="0"/>
          </a:p>
          <a:p>
            <a:pPr eaLnBrk="1" hangingPunct="1">
              <a:spcBef>
                <a:spcPct val="0"/>
              </a:spcBef>
            </a:pPr>
            <a:r>
              <a:rPr lang="en-US" altLang="en-US" dirty="0"/>
              <a:t>For a ‘Personalized Search’, you will need to create a personalized www.medicare.gov account or use your www.mymedicare.gov account log-in. </a:t>
            </a:r>
          </a:p>
          <a:p>
            <a:pPr eaLnBrk="1" hangingPunct="1">
              <a:spcBef>
                <a:spcPct val="0"/>
              </a:spcBef>
            </a:pPr>
            <a:r>
              <a:rPr lang="en-US" altLang="en-US" dirty="0"/>
              <a:t>To create an account, you need your Medicare number found on your card, Part A start date, your date of birth and current zip code listed with Medicare, or for a generalized search, follow prompts for search if you are not yet enrolled in Medicare. Creating an account will save your drug list.</a:t>
            </a:r>
          </a:p>
          <a:p>
            <a:pPr eaLnBrk="1" hangingPunct="1">
              <a:spcBef>
                <a:spcPct val="0"/>
              </a:spcBef>
            </a:pPr>
            <a:endParaRPr lang="en-US" altLang="en-US" dirty="0"/>
          </a:p>
          <a:p>
            <a:pPr eaLnBrk="1" hangingPunct="1">
              <a:spcBef>
                <a:spcPct val="0"/>
              </a:spcBef>
            </a:pPr>
            <a:r>
              <a:rPr lang="en-US" altLang="en-US" dirty="0"/>
              <a:t>If you would like assistance with comparing plans, complete the golden </a:t>
            </a:r>
            <a:r>
              <a:rPr lang="en-US" altLang="en-US" b="1" dirty="0"/>
              <a:t>“YOUR MEDICARE PLAN COMPARISON” </a:t>
            </a:r>
            <a:r>
              <a:rPr lang="en-US" altLang="en-US" dirty="0"/>
              <a:t>form and mail to the address on the back. A SHINE counselor will run comparisons and return to you for your review.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a:p>
            <a:endParaRPr lang="en-US" altLang="en-US" dirty="0"/>
          </a:p>
        </p:txBody>
      </p:sp>
      <p:sp>
        <p:nvSpPr>
          <p:cNvPr id="86020" name="Slide Number Placeholder 3">
            <a:extLst>
              <a:ext uri="{FF2B5EF4-FFF2-40B4-BE49-F238E27FC236}">
                <a16:creationId xmlns:a16="http://schemas.microsoft.com/office/drawing/2014/main" id="{E68F569D-EDE3-402F-99C1-1B7BF6D825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B7B042-CE90-4772-B53A-A3E9C4BAA458}" type="slidenum">
              <a:rPr lang="en-US" altLang="en-US" smtClean="0"/>
              <a:pPr fontAlgn="base">
                <a:spcBef>
                  <a:spcPct val="0"/>
                </a:spcBef>
                <a:spcAft>
                  <a:spcPct val="0"/>
                </a:spcAft>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78032B0-BAC4-4DE9-AC09-7F89E915A4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F53DC1-F61F-4996-8F72-89B442291424}"/>
              </a:ext>
            </a:extLst>
          </p:cNvPr>
          <p:cNvSpPr>
            <a:spLocks noGrp="1"/>
          </p:cNvSpPr>
          <p:nvPr>
            <p:ph type="body" idx="1"/>
          </p:nvPr>
        </p:nvSpPr>
        <p:spPr/>
        <p:txBody>
          <a:bodyPr/>
          <a:lstStyle/>
          <a:p>
            <a:pPr defTabSz="883684" eaLnBrk="1" fontAlgn="auto" hangingPunct="1">
              <a:spcBef>
                <a:spcPct val="20000"/>
              </a:spcBef>
              <a:spcAft>
                <a:spcPts val="0"/>
              </a:spcAft>
              <a:defRPr/>
            </a:pPr>
            <a:r>
              <a:rPr lang="en-US" altLang="en-US" sz="1000" dirty="0"/>
              <a:t>Original Medicare does not offer dental benefits. However, </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companies offering Medigap plans also offer dental plans</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Medicare Advantage Plans offer dental benefits, or </a:t>
            </a:r>
          </a:p>
          <a:p>
            <a:pPr defTabSz="883684" eaLnBrk="1" fontAlgn="auto" hangingPunct="1">
              <a:spcBef>
                <a:spcPct val="20000"/>
              </a:spcBef>
              <a:spcAft>
                <a:spcPts val="0"/>
              </a:spcAft>
              <a:defRPr/>
            </a:pPr>
            <a:r>
              <a:rPr lang="en-US" altLang="en-US" sz="1000" dirty="0"/>
              <a:t>You can:</a:t>
            </a:r>
          </a:p>
          <a:p>
            <a:pPr marL="165690" indent="-165690" defTabSz="883684" eaLnBrk="1" fontAlgn="auto" hangingPunct="1">
              <a:spcBef>
                <a:spcPct val="20000"/>
              </a:spcBef>
              <a:spcAft>
                <a:spcPts val="0"/>
              </a:spcAft>
              <a:buFont typeface="Arial" panose="020B0604020202020204" pitchFamily="34" charset="0"/>
              <a:buChar char="•"/>
              <a:defRPr/>
            </a:pPr>
            <a:r>
              <a:rPr lang="en-US" altLang="en-US" sz="1000" dirty="0"/>
              <a:t>Purchase plans outside of Medicare as shown in the packet: </a:t>
            </a:r>
          </a:p>
          <a:p>
            <a:pPr defTabSz="883684" eaLnBrk="1" fontAlgn="auto" hangingPunct="1">
              <a:spcBef>
                <a:spcPct val="20000"/>
              </a:spcBef>
              <a:spcAft>
                <a:spcPts val="0"/>
              </a:spcAft>
              <a:defRPr/>
            </a:pPr>
            <a:r>
              <a:rPr lang="en-US" altLang="en-US" sz="1000" b="1" dirty="0"/>
              <a:t>“DENTAL COVERAGE OPTIONS IN MASSACHUSETTS”</a:t>
            </a:r>
            <a:endParaRPr lang="en-US" altLang="en-US" sz="1000" dirty="0"/>
          </a:p>
          <a:p>
            <a:pPr marL="0" lvl="1" eaLnBrk="1" fontAlgn="auto" hangingPunct="1">
              <a:spcBef>
                <a:spcPts val="0"/>
              </a:spcBef>
              <a:spcAft>
                <a:spcPts val="0"/>
              </a:spcAft>
              <a:defRPr/>
            </a:pPr>
            <a:endParaRPr lang="en-US" altLang="en-US" sz="1000" b="1" dirty="0"/>
          </a:p>
          <a:p>
            <a:pPr>
              <a:defRPr/>
            </a:pPr>
            <a:endParaRPr lang="en-US" dirty="0"/>
          </a:p>
        </p:txBody>
      </p:sp>
      <p:sp>
        <p:nvSpPr>
          <p:cNvPr id="88068" name="Slide Number Placeholder 3">
            <a:extLst>
              <a:ext uri="{FF2B5EF4-FFF2-40B4-BE49-F238E27FC236}">
                <a16:creationId xmlns:a16="http://schemas.microsoft.com/office/drawing/2014/main" id="{033A8271-2A99-4A78-935B-1F4F6701D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A8C4A-16B0-4310-BF82-CCCF5525317C}" type="slidenum">
              <a:rPr lang="en-US" altLang="en-US" smtClean="0"/>
              <a:pPr fontAlgn="base">
                <a:spcBef>
                  <a:spcPct val="0"/>
                </a:spcBef>
                <a:spcAft>
                  <a:spcPct val="0"/>
                </a:spcAft>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OneCare is a managed care program for people who are:</a:t>
            </a:r>
          </a:p>
          <a:p>
            <a:pPr marL="169907" indent="-169907">
              <a:buFont typeface="Arial" panose="020B0604020202020204" pitchFamily="34" charset="0"/>
              <a:buChar char="•"/>
            </a:pPr>
            <a:r>
              <a:rPr lang="en-US" dirty="0"/>
              <a:t>Dual eligible – MassHealth and Medicare with Parts A and Part B</a:t>
            </a:r>
          </a:p>
          <a:p>
            <a:pPr marL="169907" indent="-169907">
              <a:buFont typeface="Arial" panose="020B0604020202020204" pitchFamily="34" charset="0"/>
              <a:buChar char="•"/>
            </a:pPr>
            <a:r>
              <a:rPr lang="en-US" dirty="0"/>
              <a:t>Age 21-64</a:t>
            </a:r>
          </a:p>
          <a:p>
            <a:r>
              <a:rPr lang="en-US" dirty="0"/>
              <a:t>Ask SHINE for more information </a:t>
            </a: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32</a:t>
            </a:fld>
            <a:endParaRPr lang="en-US" dirty="0"/>
          </a:p>
        </p:txBody>
      </p:sp>
    </p:spTree>
    <p:extLst>
      <p:ext uri="{BB962C8B-B14F-4D97-AF65-F5344CB8AC3E}">
        <p14:creationId xmlns:p14="http://schemas.microsoft.com/office/powerpoint/2010/main" val="2871407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C4F95B4-3316-4336-84BA-5D07DFD1A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EBAE50A-9B42-4B20-96E3-9CD214F3B2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77616" eaLnBrk="1" hangingPunct="1">
              <a:spcBef>
                <a:spcPct val="0"/>
              </a:spcBef>
            </a:pPr>
            <a:r>
              <a:rPr lang="en-US" altLang="en-US" b="1" dirty="0"/>
              <a:t>Note: MassHealth = Medicaid in Massachusetts</a:t>
            </a:r>
          </a:p>
          <a:p>
            <a:pPr marL="0" lvl="1" defTabSz="877616" eaLnBrk="1" hangingPunct="1">
              <a:spcBef>
                <a:spcPct val="0"/>
              </a:spcBef>
            </a:pPr>
            <a:r>
              <a:rPr lang="en-US" altLang="en-US" dirty="0"/>
              <a:t>See </a:t>
            </a:r>
            <a:r>
              <a:rPr lang="en-US" altLang="en-US" b="1" dirty="0"/>
              <a:t>“CONCERNED ABOUT MEDICARE COSTS?”</a:t>
            </a:r>
          </a:p>
          <a:p>
            <a:pPr marL="0" lvl="1" defTabSz="877616" eaLnBrk="1" hangingPunct="1">
              <a:spcBef>
                <a:spcPct val="0"/>
              </a:spcBef>
            </a:pPr>
            <a:r>
              <a:rPr lang="en-US" altLang="en-US" dirty="0"/>
              <a:t>Program eligibility is based on income and/or assets.</a:t>
            </a:r>
          </a:p>
          <a:p>
            <a:pPr marL="0" lvl="1" defTabSz="877616" eaLnBrk="1" hangingPunct="1">
              <a:spcBef>
                <a:spcPct val="0"/>
              </a:spcBef>
            </a:pPr>
            <a:r>
              <a:rPr lang="en-US" altLang="en-US" dirty="0"/>
              <a:t>Review the sheet based on your income and assets. </a:t>
            </a:r>
          </a:p>
          <a:p>
            <a:pPr marL="0" lvl="1" defTabSz="877616" eaLnBrk="1" hangingPunct="1">
              <a:spcBef>
                <a:spcPct val="0"/>
              </a:spcBef>
            </a:pPr>
            <a:r>
              <a:rPr lang="en-US" altLang="en-US" dirty="0"/>
              <a:t>If it looks as though you may qualify for any programs, contact SHINE and we will assist with next steps.</a:t>
            </a:r>
            <a:r>
              <a:rPr lang="en-US" altLang="en-US" b="1" dirty="0"/>
              <a:t> </a:t>
            </a:r>
          </a:p>
          <a:p>
            <a:pPr defTabSz="877616" eaLnBrk="1" hangingPunct="1">
              <a:spcBef>
                <a:spcPct val="0"/>
              </a:spcBef>
            </a:pPr>
            <a:r>
              <a:rPr lang="en-US" altLang="en-US" dirty="0"/>
              <a:t>A SHINE Counselor can help you determine which programs you may qualify for and assist you with application resources.</a:t>
            </a:r>
          </a:p>
          <a:p>
            <a:pPr defTabSz="877616" eaLnBrk="1" hangingPunct="1">
              <a:spcBef>
                <a:spcPct val="0"/>
              </a:spcBef>
            </a:pPr>
            <a:endParaRPr lang="en-US" altLang="en-US" dirty="0"/>
          </a:p>
          <a:p>
            <a:pPr defTabSz="877616"/>
            <a:endParaRPr lang="en-US" altLang="en-US" dirty="0"/>
          </a:p>
        </p:txBody>
      </p:sp>
      <p:sp>
        <p:nvSpPr>
          <p:cNvPr id="90116" name="Slide Number Placeholder 3">
            <a:extLst>
              <a:ext uri="{FF2B5EF4-FFF2-40B4-BE49-F238E27FC236}">
                <a16:creationId xmlns:a16="http://schemas.microsoft.com/office/drawing/2014/main" id="{9F5AAAAB-3C21-47A0-9593-4B4861100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84632B-4700-4054-B506-50988B7B9C58}" type="slidenum">
              <a:rPr lang="en-US" altLang="en-US" smtClean="0"/>
              <a:pPr fontAlgn="base">
                <a:spcBef>
                  <a:spcPct val="0"/>
                </a:spcBef>
                <a:spcAft>
                  <a:spcPct val="0"/>
                </a:spcAft>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236EF74-9AA5-4352-9EDB-59BA8D6243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91C79BD7-3E6E-4F87-9056-122370F12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6042" eaLnBrk="1" hangingPunct="1">
              <a:spcBef>
                <a:spcPct val="20000"/>
              </a:spcBef>
            </a:pPr>
            <a:r>
              <a:rPr lang="en-US" altLang="en-US" dirty="0"/>
              <a:t>Your personalized Medicare Summary Notice (MSN) is mailed to you quarterly and lists all services Medicare is billed for under your Medicare number. </a:t>
            </a:r>
          </a:p>
          <a:p>
            <a:pPr defTabSz="876042" eaLnBrk="1" hangingPunct="1">
              <a:spcBef>
                <a:spcPct val="20000"/>
              </a:spcBef>
            </a:pPr>
            <a:r>
              <a:rPr lang="en-US" altLang="en-US" dirty="0"/>
              <a:t>Or, you can review monthly by accessing your MSN on www.socialsecurity.gov/myaccount.</a:t>
            </a:r>
          </a:p>
          <a:p>
            <a:pPr defTabSz="876042" eaLnBrk="1" hangingPunct="1">
              <a:spcBef>
                <a:spcPct val="20000"/>
              </a:spcBef>
            </a:pPr>
            <a:r>
              <a:rPr lang="en-US" altLang="en-US" dirty="0"/>
              <a:t>Review carefully to ensure accurate billing for all services.</a:t>
            </a:r>
          </a:p>
          <a:p>
            <a:pPr defTabSz="876042" eaLnBrk="1" hangingPunct="1">
              <a:spcBef>
                <a:spcPct val="20000"/>
              </a:spcBef>
            </a:pPr>
            <a:r>
              <a:rPr lang="en-US" altLang="en-US" dirty="0"/>
              <a:t>If you see a charge on your account that you did not incur, report the charge to Medicare: 1-800-MEDICARE, and/or SMP</a:t>
            </a:r>
          </a:p>
          <a:p>
            <a:pPr defTabSz="876042" eaLnBrk="1" hangingPunct="1">
              <a:spcBef>
                <a:spcPct val="20000"/>
              </a:spcBef>
            </a:pPr>
            <a:r>
              <a:rPr lang="en-US" altLang="en-US" dirty="0"/>
              <a:t>Help reduce Medicare Error, Fraud &amp; Abuse that cost billions each year in the United States</a:t>
            </a:r>
          </a:p>
          <a:p>
            <a:pPr defTabSz="876042" eaLnBrk="1" hangingPunct="1">
              <a:spcBef>
                <a:spcPct val="20000"/>
              </a:spcBef>
            </a:pPr>
            <a:r>
              <a:rPr lang="en-US" altLang="en-US" dirty="0"/>
              <a:t>Call Senior Medicare Patrol (SMP) if you suspect error, fraud and/or abuse: </a:t>
            </a:r>
          </a:p>
          <a:p>
            <a:pPr defTabSz="876042" eaLnBrk="1" hangingPunct="1">
              <a:spcBef>
                <a:spcPct val="20000"/>
              </a:spcBef>
            </a:pPr>
            <a:r>
              <a:rPr lang="en-US" altLang="en-US" dirty="0"/>
              <a:t>1-800-892-0890</a:t>
            </a:r>
          </a:p>
          <a:p>
            <a:pPr defTabSz="876042" eaLnBrk="1" hangingPunct="1">
              <a:spcBef>
                <a:spcPct val="20000"/>
              </a:spcBef>
            </a:pPr>
            <a:r>
              <a:rPr lang="en-US" altLang="en-US" dirty="0"/>
              <a:t>*More on Senior Medicare Patrol on next slide.</a:t>
            </a:r>
          </a:p>
          <a:p>
            <a:pPr marL="0" lvl="1" defTabSz="876042" eaLnBrk="1" hangingPunct="1">
              <a:spcBef>
                <a:spcPct val="0"/>
              </a:spcBef>
            </a:pPr>
            <a:endParaRPr lang="en-US" altLang="en-US" sz="1000" dirty="0"/>
          </a:p>
          <a:p>
            <a:pPr defTabSz="876042"/>
            <a:endParaRPr lang="en-US" altLang="en-US" dirty="0"/>
          </a:p>
        </p:txBody>
      </p:sp>
      <p:sp>
        <p:nvSpPr>
          <p:cNvPr id="94212" name="Slide Number Placeholder 3">
            <a:extLst>
              <a:ext uri="{FF2B5EF4-FFF2-40B4-BE49-F238E27FC236}">
                <a16:creationId xmlns:a16="http://schemas.microsoft.com/office/drawing/2014/main" id="{C40F41EA-7D91-4A79-B836-9208D9940B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CF87AD-12E8-4CDC-A476-440C3C813300}" type="slidenum">
              <a:rPr lang="en-US" altLang="en-US" smtClean="0"/>
              <a:pPr fontAlgn="base">
                <a:spcBef>
                  <a:spcPct val="0"/>
                </a:spcBef>
                <a:spcAft>
                  <a:spcPct val="0"/>
                </a:spcAft>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2B83EC2-B8B8-434C-B0FD-D41E0D9D5C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A884EB-D682-4114-A3CE-F87B14C922FE}"/>
              </a:ext>
            </a:extLst>
          </p:cNvPr>
          <p:cNvSpPr>
            <a:spLocks noGrp="1"/>
          </p:cNvSpPr>
          <p:nvPr>
            <p:ph type="body" idx="1"/>
          </p:nvPr>
        </p:nvSpPr>
        <p:spPr/>
        <p:txBody>
          <a:bodyPr/>
          <a:lstStyle/>
          <a:p>
            <a:pPr indent="-308301" defTabSz="880858" eaLnBrk="1" fontAlgn="auto" hangingPunct="1">
              <a:spcBef>
                <a:spcPts val="0"/>
              </a:spcBef>
              <a:spcAft>
                <a:spcPts val="0"/>
              </a:spcAft>
              <a:defRPr/>
            </a:pPr>
            <a:r>
              <a:rPr lang="en-US" b="1" dirty="0"/>
              <a:t>Personal Protection Recommendations</a:t>
            </a:r>
          </a:p>
          <a:p>
            <a:pPr indent="-308301" defTabSz="880858" eaLnBrk="1" fontAlgn="auto" hangingPunct="1">
              <a:spcBef>
                <a:spcPts val="0"/>
              </a:spcBef>
              <a:spcAft>
                <a:spcPts val="0"/>
              </a:spcAft>
              <a:defRPr/>
            </a:pPr>
            <a:r>
              <a:rPr lang="en-US" dirty="0"/>
              <a:t>Ask for your free Personal Health Care Journal by calling </a:t>
            </a:r>
            <a:r>
              <a:rPr lang="en-US" altLang="en-US" dirty="0"/>
              <a:t>Senior Medicare Patrol (SMP)</a:t>
            </a:r>
            <a:r>
              <a:rPr lang="en-US" dirty="0"/>
              <a:t>: 1-800-892-0890.</a:t>
            </a:r>
          </a:p>
          <a:p>
            <a:pPr indent="-308301" defTabSz="880858"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journal will help you:</a:t>
            </a:r>
          </a:p>
          <a:p>
            <a:pPr marL="169861" indent="-169861" eaLnBrk="1" fontAlgn="auto" hangingPunct="1">
              <a:spcBef>
                <a:spcPts val="0"/>
              </a:spcBef>
              <a:spcAft>
                <a:spcPts val="0"/>
              </a:spcAft>
              <a:buFont typeface="Arial" panose="020B0604020202020204" pitchFamily="34" charset="0"/>
              <a:buChar char="•"/>
              <a:defRPr/>
            </a:pPr>
            <a:r>
              <a:rPr lang="en-US" dirty="0"/>
              <a:t>Keep track of updated list of medications</a:t>
            </a:r>
          </a:p>
          <a:p>
            <a:pPr marL="169861" indent="-169861" eaLnBrk="1" fontAlgn="auto" hangingPunct="1">
              <a:spcBef>
                <a:spcPts val="0"/>
              </a:spcBef>
              <a:spcAft>
                <a:spcPts val="0"/>
              </a:spcAft>
              <a:buFont typeface="Arial" panose="020B0604020202020204" pitchFamily="34" charset="0"/>
              <a:buChar char="•"/>
              <a:defRPr/>
            </a:pPr>
            <a:r>
              <a:rPr lang="en-US" dirty="0"/>
              <a:t>Prepare for medical appointments</a:t>
            </a:r>
          </a:p>
          <a:p>
            <a:pPr marL="169861" indent="-169861" eaLnBrk="1" fontAlgn="auto" hangingPunct="1">
              <a:spcBef>
                <a:spcPts val="0"/>
              </a:spcBef>
              <a:spcAft>
                <a:spcPts val="0"/>
              </a:spcAft>
              <a:buFont typeface="Arial" panose="020B0604020202020204" pitchFamily="34" charset="0"/>
              <a:buChar char="•"/>
              <a:defRPr/>
            </a:pPr>
            <a:r>
              <a:rPr lang="en-US" dirty="0"/>
              <a:t>It will be helpful to carry SMP Healthcare Journals when traveling</a:t>
            </a:r>
          </a:p>
          <a:p>
            <a:pPr marL="169861" indent="-169861" eaLnBrk="1" fontAlgn="auto" hangingPunct="1">
              <a:spcBef>
                <a:spcPts val="0"/>
              </a:spcBef>
              <a:spcAft>
                <a:spcPts val="0"/>
              </a:spcAft>
              <a:buFont typeface="Arial" panose="020B0604020202020204" pitchFamily="34" charset="0"/>
              <a:buChar char="•"/>
              <a:defRPr/>
            </a:pPr>
            <a:r>
              <a:rPr lang="en-US" dirty="0"/>
              <a:t>ALWAYS compare SMP Personal Healthcare Journal entries to Explanation of Benefits from your plan, Medicare Summary Notice, and other bills/statements.        </a:t>
            </a:r>
          </a:p>
          <a:p>
            <a:pPr marL="169861" indent="-169861" eaLnBrk="1" fontAlgn="auto" hangingPunct="1">
              <a:spcBef>
                <a:spcPct val="0"/>
              </a:spcBef>
              <a:spcAft>
                <a:spcPts val="0"/>
              </a:spcAft>
              <a:buFont typeface="Arial" panose="020B0604020202020204" pitchFamily="34" charset="0"/>
              <a:buChar char="•"/>
              <a:defRPr/>
            </a:pPr>
            <a:endParaRPr lang="en-US" dirty="0"/>
          </a:p>
          <a:p>
            <a:pPr>
              <a:defRPr/>
            </a:pPr>
            <a:endParaRPr lang="en-US" dirty="0"/>
          </a:p>
        </p:txBody>
      </p:sp>
      <p:sp>
        <p:nvSpPr>
          <p:cNvPr id="96260" name="Slide Number Placeholder 3">
            <a:extLst>
              <a:ext uri="{FF2B5EF4-FFF2-40B4-BE49-F238E27FC236}">
                <a16:creationId xmlns:a16="http://schemas.microsoft.com/office/drawing/2014/main" id="{F81C7E76-B88B-459D-8C1D-D74730D31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D6B40-A8DD-41B6-9605-7AAFF4AF1EA5}" type="slidenum">
              <a:rPr lang="en-US" altLang="en-US" smtClean="0"/>
              <a:pPr fontAlgn="base">
                <a:spcBef>
                  <a:spcPct val="0"/>
                </a:spcBef>
                <a:spcAft>
                  <a:spcPct val="0"/>
                </a:spcAft>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7756AF2-8450-43D8-86D4-532D4210F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2E5E84-DDBE-45BF-B1A9-E560F983D640}"/>
              </a:ext>
            </a:extLst>
          </p:cNvPr>
          <p:cNvSpPr>
            <a:spLocks noGrp="1"/>
          </p:cNvSpPr>
          <p:nvPr>
            <p:ph type="body" idx="1"/>
          </p:nvPr>
        </p:nvSpPr>
        <p:spPr/>
        <p:txBody>
          <a:bodyPr>
            <a:normAutofit fontScale="92500"/>
          </a:bodyPr>
          <a:lstStyle/>
          <a:p>
            <a:pPr eaLnBrk="1" hangingPunct="1">
              <a:spcBef>
                <a:spcPct val="0"/>
              </a:spcBef>
              <a:defRPr/>
            </a:pPr>
            <a:r>
              <a:rPr lang="en-US" altLang="en-US" dirty="0"/>
              <a:t>You can also access most of these resources online:</a:t>
            </a:r>
          </a:p>
          <a:p>
            <a:pPr eaLnBrk="1" hangingPunct="1">
              <a:spcBef>
                <a:spcPct val="0"/>
              </a:spcBef>
              <a:defRPr/>
            </a:pPr>
            <a:r>
              <a:rPr lang="en-US" altLang="en-US" b="1" dirty="0"/>
              <a:t>SHINE: </a:t>
            </a:r>
            <a:r>
              <a:rPr lang="en-US" altLang="en-US" dirty="0"/>
              <a:t>1-800-243-4636 or local: 978-946-1374</a:t>
            </a:r>
          </a:p>
          <a:p>
            <a:pPr eaLnBrk="1" hangingPunct="1">
              <a:spcBef>
                <a:spcPct val="0"/>
              </a:spcBef>
              <a:defRPr/>
            </a:pPr>
            <a:r>
              <a:rPr lang="en-US" altLang="en-US" dirty="0"/>
              <a:t>http://www.mass.gov/elders/healthcare/shine/serving-the-health-information-needs-of-elders.html</a:t>
            </a:r>
          </a:p>
          <a:p>
            <a:pPr eaLnBrk="1" hangingPunct="1">
              <a:spcBef>
                <a:spcPct val="0"/>
              </a:spcBef>
              <a:defRPr/>
            </a:pPr>
            <a:r>
              <a:rPr lang="en-US" altLang="en-US" dirty="0"/>
              <a:t>SHINE can help with all Medicare-related concerns</a:t>
            </a:r>
          </a:p>
          <a:p>
            <a:pPr eaLnBrk="1" hangingPunct="1">
              <a:spcBef>
                <a:spcPct val="0"/>
              </a:spcBef>
              <a:defRPr/>
            </a:pPr>
            <a:r>
              <a:rPr lang="en-US" altLang="en-US" dirty="0"/>
              <a:t>Another helpful website:</a:t>
            </a:r>
          </a:p>
          <a:p>
            <a:pPr eaLnBrk="1" hangingPunct="1">
              <a:spcBef>
                <a:spcPct val="0"/>
              </a:spcBef>
              <a:defRPr/>
            </a:pPr>
            <a:r>
              <a:rPr lang="en-US" altLang="en-US" b="1" dirty="0"/>
              <a:t>www.shinema.org</a:t>
            </a:r>
          </a:p>
          <a:p>
            <a:pPr eaLnBrk="1" hangingPunct="1">
              <a:spcBef>
                <a:spcPct val="0"/>
              </a:spcBef>
              <a:defRPr/>
            </a:pPr>
            <a:r>
              <a:rPr lang="en-US" altLang="en-US" b="1" dirty="0"/>
              <a:t>Medicare: </a:t>
            </a:r>
            <a:r>
              <a:rPr lang="en-US" altLang="en-US" dirty="0"/>
              <a:t>1-800-MEDICARE (1-800-633-4227)</a:t>
            </a:r>
          </a:p>
          <a:p>
            <a:pPr eaLnBrk="1" hangingPunct="1">
              <a:spcBef>
                <a:spcPct val="0"/>
              </a:spcBef>
              <a:defRPr/>
            </a:pPr>
            <a:r>
              <a:rPr lang="en-US" altLang="en-US" dirty="0"/>
              <a:t>www.medicare.gov (always be sure you are on a </a:t>
            </a:r>
            <a:r>
              <a:rPr lang="en-US" altLang="en-US" b="1" dirty="0"/>
              <a:t>.gov </a:t>
            </a:r>
            <a:r>
              <a:rPr lang="en-US" altLang="en-US" dirty="0"/>
              <a:t>site)</a:t>
            </a:r>
          </a:p>
          <a:p>
            <a:pPr eaLnBrk="1" hangingPunct="1">
              <a:spcBef>
                <a:spcPct val="0"/>
              </a:spcBef>
              <a:defRPr/>
            </a:pPr>
            <a:r>
              <a:rPr lang="en-US" altLang="en-US" b="1" dirty="0"/>
              <a:t>Social Security: </a:t>
            </a:r>
            <a:r>
              <a:rPr lang="en-US" altLang="en-US" dirty="0"/>
              <a:t>1-800-772-1213</a:t>
            </a:r>
          </a:p>
          <a:p>
            <a:pPr eaLnBrk="1" hangingPunct="1">
              <a:spcBef>
                <a:spcPct val="0"/>
              </a:spcBef>
              <a:defRPr/>
            </a:pPr>
            <a:r>
              <a:rPr lang="en-US" altLang="en-US" dirty="0"/>
              <a:t>www.socialsecurity.gov or call your local office</a:t>
            </a:r>
          </a:p>
          <a:p>
            <a:pPr eaLnBrk="1" hangingPunct="1">
              <a:spcBef>
                <a:spcPct val="0"/>
              </a:spcBef>
              <a:defRPr/>
            </a:pPr>
            <a:r>
              <a:rPr lang="en-US" altLang="en-US" b="1" dirty="0"/>
              <a:t>Massachusetts College of Pharmacy (MCPHS) Pharmacy Outreach Program: </a:t>
            </a:r>
            <a:r>
              <a:rPr lang="en-US" altLang="en-US" dirty="0"/>
              <a:t>1-800-633-1617</a:t>
            </a:r>
          </a:p>
          <a:p>
            <a:pPr eaLnBrk="1" hangingPunct="1">
              <a:spcBef>
                <a:spcPct val="0"/>
              </a:spcBef>
              <a:defRPr/>
            </a:pPr>
            <a:r>
              <a:rPr lang="en-US" altLang="en-US" dirty="0"/>
              <a:t>http://www.mcphs.edu/</a:t>
            </a:r>
          </a:p>
          <a:p>
            <a:pPr eaLnBrk="1" hangingPunct="1">
              <a:spcBef>
                <a:spcPct val="0"/>
              </a:spcBef>
              <a:defRPr/>
            </a:pPr>
            <a:r>
              <a:rPr lang="en-US" altLang="en-US" dirty="0"/>
              <a:t>MCPHS can help find available cost savings for medications </a:t>
            </a:r>
          </a:p>
          <a:p>
            <a:pPr eaLnBrk="1" hangingPunct="1">
              <a:spcBef>
                <a:spcPct val="0"/>
              </a:spcBef>
              <a:defRPr/>
            </a:pPr>
            <a:r>
              <a:rPr lang="en-US" altLang="en-US" b="1" dirty="0"/>
              <a:t>Prescription Advantage: </a:t>
            </a:r>
            <a:r>
              <a:rPr lang="en-US" altLang="en-US" dirty="0"/>
              <a:t>1-800-243-4636</a:t>
            </a:r>
          </a:p>
          <a:p>
            <a:pPr eaLnBrk="1" hangingPunct="1">
              <a:spcBef>
                <a:spcPct val="0"/>
              </a:spcBef>
              <a:defRPr/>
            </a:pPr>
            <a:r>
              <a:rPr lang="en-US" altLang="en-US" dirty="0"/>
              <a:t>https://www.prescriptionadvantagema.org/</a:t>
            </a:r>
          </a:p>
          <a:p>
            <a:pPr eaLnBrk="1" hangingPunct="1">
              <a:spcBef>
                <a:spcPct val="0"/>
              </a:spcBef>
              <a:defRPr/>
            </a:pPr>
            <a:r>
              <a:rPr lang="en-US" altLang="en-US" dirty="0"/>
              <a:t>Prescription Advantage can help with costs if you are in the Coverage Gap/Donut Hole.</a:t>
            </a:r>
          </a:p>
          <a:p>
            <a:pPr eaLnBrk="1" hangingPunct="1">
              <a:spcBef>
                <a:spcPct val="0"/>
              </a:spcBef>
              <a:defRPr/>
            </a:pPr>
            <a:r>
              <a:rPr lang="en-US" altLang="en-US" b="1" dirty="0"/>
              <a:t>Senior Medicare Patrol (SMP): </a:t>
            </a:r>
            <a:r>
              <a:rPr lang="en-US" altLang="en-US" dirty="0"/>
              <a:t>1-800-892-0890</a:t>
            </a:r>
          </a:p>
          <a:p>
            <a:pPr eaLnBrk="1" hangingPunct="1">
              <a:spcBef>
                <a:spcPct val="0"/>
              </a:spcBef>
              <a:defRPr/>
            </a:pPr>
            <a:r>
              <a:rPr lang="en-US" altLang="en-US" dirty="0"/>
              <a:t>http://masmp.org/</a:t>
            </a:r>
          </a:p>
          <a:p>
            <a:pPr eaLnBrk="1" hangingPunct="1">
              <a:spcBef>
                <a:spcPct val="0"/>
              </a:spcBef>
              <a:defRPr/>
            </a:pPr>
            <a:r>
              <a:rPr lang="en-US" altLang="en-US" dirty="0"/>
              <a:t>SMP can help resolve Medicare Error, Fraud and Abuse situations</a:t>
            </a:r>
          </a:p>
          <a:p>
            <a:pPr eaLnBrk="1" hangingPunct="1">
              <a:spcBef>
                <a:spcPct val="0"/>
              </a:spcBef>
              <a:defRPr/>
            </a:pPr>
            <a:r>
              <a:rPr lang="en-US" altLang="en-US" b="1" dirty="0"/>
              <a:t>Medicare Advocacy Project (MAP): </a:t>
            </a:r>
            <a:r>
              <a:rPr lang="en-US" altLang="en-US" dirty="0"/>
              <a:t>1-866-778-0939</a:t>
            </a:r>
          </a:p>
          <a:p>
            <a:pPr eaLnBrk="1" hangingPunct="1">
              <a:spcBef>
                <a:spcPct val="0"/>
              </a:spcBef>
              <a:defRPr/>
            </a:pPr>
            <a:r>
              <a:rPr lang="en-US" altLang="en-US" dirty="0"/>
              <a:t>MAP is based at Greater Boston Legal Services</a:t>
            </a:r>
          </a:p>
          <a:p>
            <a:pPr eaLnBrk="1" hangingPunct="1">
              <a:spcBef>
                <a:spcPct val="0"/>
              </a:spcBef>
              <a:defRPr/>
            </a:pPr>
            <a:r>
              <a:rPr lang="en-US" altLang="en-US" b="1" dirty="0"/>
              <a:t>MassHealth (Medicaid): </a:t>
            </a:r>
            <a:r>
              <a:rPr lang="en-US" altLang="en-US" dirty="0"/>
              <a:t>1-800-841-2900</a:t>
            </a:r>
          </a:p>
          <a:p>
            <a:pPr eaLnBrk="1" hangingPunct="1">
              <a:spcBef>
                <a:spcPct val="0"/>
              </a:spcBef>
              <a:defRPr/>
            </a:pPr>
            <a:r>
              <a:rPr lang="en-US" altLang="en-US" dirty="0"/>
              <a:t>https://www.mass.gov/topics/masshealth</a:t>
            </a:r>
          </a:p>
          <a:p>
            <a:pPr eaLnBrk="1" hangingPunct="1">
              <a:spcBef>
                <a:spcPct val="0"/>
              </a:spcBef>
              <a:defRPr/>
            </a:pPr>
            <a:endParaRPr lang="en-US" altLang="en-US" dirty="0"/>
          </a:p>
          <a:p>
            <a:pPr>
              <a:defRPr/>
            </a:pPr>
            <a:endParaRPr lang="en-US" dirty="0"/>
          </a:p>
        </p:txBody>
      </p:sp>
      <p:sp>
        <p:nvSpPr>
          <p:cNvPr id="100356" name="Slide Number Placeholder 3">
            <a:extLst>
              <a:ext uri="{FF2B5EF4-FFF2-40B4-BE49-F238E27FC236}">
                <a16:creationId xmlns:a16="http://schemas.microsoft.com/office/drawing/2014/main" id="{24A1A63B-92F1-4E51-8CA1-6A280879C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36A75E-1E10-4DB3-B69F-10DED5BE4578}" type="slidenum">
              <a:rPr lang="en-US" altLang="en-US" smtClean="0"/>
              <a:pPr fontAlgn="base">
                <a:spcBef>
                  <a:spcPct val="0"/>
                </a:spcBef>
                <a:spcAft>
                  <a:spcPct val="0"/>
                </a:spcAft>
              </a:pPr>
              <a:t>36</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51E6BD2-D17A-445B-A2E7-CD90A79A1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C400EC0-B6A7-464F-BC6E-75EDBCA42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project is supported in part by Grant #90SAPG, from the US Administration for Community Living, Department of Health and Human Services, Washington DC, 20201. </a:t>
            </a:r>
          </a:p>
          <a:p>
            <a:r>
              <a:rPr lang="en-US" altLang="en-US" dirty="0"/>
              <a:t>Grantees undertaking projects with government sponsorship are encouraged to express freely their findings and conclusions.  Points of view or opinions do not, therefore, necessarily represent official ACL policy.</a:t>
            </a:r>
          </a:p>
          <a:p>
            <a:pPr eaLnBrk="1" hangingPunct="1">
              <a:spcBef>
                <a:spcPct val="0"/>
              </a:spcBef>
            </a:pPr>
            <a:endParaRPr lang="en-US" altLang="en-US" sz="1000" dirty="0"/>
          </a:p>
          <a:p>
            <a:endParaRPr lang="en-US" altLang="en-US" dirty="0"/>
          </a:p>
        </p:txBody>
      </p:sp>
      <p:sp>
        <p:nvSpPr>
          <p:cNvPr id="102404" name="Slide Number Placeholder 3">
            <a:extLst>
              <a:ext uri="{FF2B5EF4-FFF2-40B4-BE49-F238E27FC236}">
                <a16:creationId xmlns:a16="http://schemas.microsoft.com/office/drawing/2014/main" id="{AB7E21AD-482B-4D79-8D4E-E9C9B38EC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CCD2-E12E-485F-9002-A3E465CEC799}" type="slidenum">
              <a:rPr lang="en-US" altLang="en-US" smtClean="0"/>
              <a:pPr fontAlgn="base">
                <a:spcBef>
                  <a:spcPct val="0"/>
                </a:spcBef>
                <a:spcAft>
                  <a:spcPct val="0"/>
                </a:spcAft>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51E6BD2-D17A-445B-A2E7-CD90A79A1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C400EC0-B6A7-464F-BC6E-75EDBCA42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your time and interest in the SHINE Program.</a:t>
            </a:r>
          </a:p>
          <a:p>
            <a:pPr eaLnBrk="1" hangingPunct="1">
              <a:spcBef>
                <a:spcPct val="0"/>
              </a:spcBef>
            </a:pPr>
            <a:r>
              <a:rPr lang="en-US" altLang="en-US" dirty="0"/>
              <a:t>We encourage you to share this free and unbiased resource with your friends and family!</a:t>
            </a:r>
          </a:p>
          <a:p>
            <a:pPr eaLnBrk="1" hangingPunct="1">
              <a:spcBef>
                <a:spcPct val="0"/>
              </a:spcBef>
            </a:pPr>
            <a:r>
              <a:rPr lang="en-US" altLang="en-US" dirty="0"/>
              <a:t>Call your local city/town SHINE program to make an appointment with a SHINE counselor</a:t>
            </a:r>
            <a:r>
              <a:rPr lang="en-US" altLang="en-US" b="1" dirty="0"/>
              <a:t> “SHINE LOCATIONS AND CONTACT INFORMATION” </a:t>
            </a:r>
            <a:r>
              <a:rPr lang="en-US" altLang="en-US" dirty="0"/>
              <a:t>or if the SHINE counselor there is temporarily unavailable, call SHINE: 978-946-1374</a:t>
            </a:r>
          </a:p>
          <a:p>
            <a:endParaRPr lang="en-US" altLang="en-US" dirty="0"/>
          </a:p>
        </p:txBody>
      </p:sp>
      <p:sp>
        <p:nvSpPr>
          <p:cNvPr id="102404" name="Slide Number Placeholder 3">
            <a:extLst>
              <a:ext uri="{FF2B5EF4-FFF2-40B4-BE49-F238E27FC236}">
                <a16:creationId xmlns:a16="http://schemas.microsoft.com/office/drawing/2014/main" id="{AB7E21AD-482B-4D79-8D4E-E9C9B38EC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CCD2-E12E-485F-9002-A3E465CEC799}" type="slidenum">
              <a:rPr lang="en-US" altLang="en-US" smtClean="0"/>
              <a:pPr fontAlgn="base">
                <a:spcBef>
                  <a:spcPct val="0"/>
                </a:spcBef>
                <a:spcAft>
                  <a:spcPct val="0"/>
                </a:spcAft>
              </a:pPr>
              <a:t>38</a:t>
            </a:fld>
            <a:endParaRPr lang="en-US" altLang="en-US" dirty="0"/>
          </a:p>
        </p:txBody>
      </p:sp>
    </p:spTree>
    <p:extLst>
      <p:ext uri="{BB962C8B-B14F-4D97-AF65-F5344CB8AC3E}">
        <p14:creationId xmlns:p14="http://schemas.microsoft.com/office/powerpoint/2010/main" val="18489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4</a:t>
            </a:fld>
            <a:endParaRPr lang="en-US" dirty="0"/>
          </a:p>
        </p:txBody>
      </p:sp>
    </p:spTree>
    <p:extLst>
      <p:ext uri="{BB962C8B-B14F-4D97-AF65-F5344CB8AC3E}">
        <p14:creationId xmlns:p14="http://schemas.microsoft.com/office/powerpoint/2010/main" val="278954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6BF794C-DE01-46B4-90B2-207943041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6194D4-713B-4ECB-A67D-D55F04FDB80D}"/>
              </a:ext>
            </a:extLst>
          </p:cNvPr>
          <p:cNvSpPr>
            <a:spLocks noGrp="1"/>
          </p:cNvSpPr>
          <p:nvPr>
            <p:ph type="body" idx="1"/>
          </p:nvPr>
        </p:nvSpPr>
        <p:spPr/>
        <p:txBody>
          <a:bodyPr>
            <a:normAutofit fontScale="92500" lnSpcReduction="20000"/>
          </a:bodyPr>
          <a:lstStyle/>
          <a:p>
            <a:pPr defTabSz="883684" eaLnBrk="1" fontAlgn="auto" hangingPunct="1">
              <a:spcBef>
                <a:spcPts val="0"/>
              </a:spcBef>
              <a:spcAft>
                <a:spcPts val="0"/>
              </a:spcAft>
              <a:defRPr/>
            </a:pPr>
            <a:r>
              <a:rPr lang="en-US" dirty="0"/>
              <a:t>When to enroll in Medicare varies depending on your age and current health care coverage status.</a:t>
            </a:r>
          </a:p>
          <a:p>
            <a:pPr defTabSz="883684" eaLnBrk="1" fontAlgn="auto" hangingPunct="1">
              <a:spcBef>
                <a:spcPts val="0"/>
              </a:spcBef>
              <a:spcAft>
                <a:spcPts val="0"/>
              </a:spcAft>
              <a:defRPr/>
            </a:pPr>
            <a:r>
              <a:rPr lang="en-US" dirty="0">
                <a:solidFill>
                  <a:schemeClr val="dk1"/>
                </a:solidFill>
              </a:rPr>
              <a:t>This chart shows your Medicare start date if you enroll during your “Initial Enrollment Period” (IEP); the 7 months surrounding your 65</a:t>
            </a:r>
            <a:r>
              <a:rPr lang="en-US" baseline="30000" dirty="0">
                <a:solidFill>
                  <a:schemeClr val="dk1"/>
                </a:solidFill>
              </a:rPr>
              <a:t>th</a:t>
            </a:r>
            <a:r>
              <a:rPr lang="en-US" dirty="0">
                <a:solidFill>
                  <a:schemeClr val="dk1"/>
                </a:solidFill>
              </a:rPr>
              <a:t> birthday.  The following slides will explain other enrollment guidelines if you are still working and plan to continue to do so at age 65+.</a:t>
            </a:r>
          </a:p>
          <a:p>
            <a:pPr defTabSz="883684" eaLnBrk="1" fontAlgn="auto" hangingPunct="1">
              <a:spcBef>
                <a:spcPts val="0"/>
              </a:spcBef>
              <a:spcAft>
                <a:spcPts val="0"/>
              </a:spcAft>
              <a:defRPr/>
            </a:pPr>
            <a:endParaRPr lang="en-US" dirty="0">
              <a:solidFill>
                <a:schemeClr val="dk1"/>
              </a:solidFill>
            </a:endParaRPr>
          </a:p>
          <a:p>
            <a:pPr defTabSz="883684" eaLnBrk="1" fontAlgn="auto" hangingPunct="1">
              <a:spcBef>
                <a:spcPts val="0"/>
              </a:spcBef>
              <a:spcAft>
                <a:spcPts val="0"/>
              </a:spcAft>
              <a:defRPr/>
            </a:pPr>
            <a:r>
              <a:rPr lang="en-US" b="1" dirty="0"/>
              <a:t>Note: </a:t>
            </a:r>
            <a:r>
              <a:rPr lang="en-US" b="0" dirty="0"/>
              <a:t>IEP timeline is different from Special Enrollment Period (SEP) i.e., over age 65 and leaving Employer Group Health Plan. If you plan to continue working, guidelines are different and will be referenced in upcoming slides.</a:t>
            </a:r>
            <a:endParaRPr lang="en-US" dirty="0">
              <a:solidFill>
                <a:schemeClr val="dk1"/>
              </a:solidFill>
            </a:endParaRPr>
          </a:p>
          <a:p>
            <a:pPr defTabSz="883684" eaLnBrk="1" fontAlgn="auto" hangingPunct="1">
              <a:spcBef>
                <a:spcPts val="0"/>
              </a:spcBef>
              <a:spcAft>
                <a:spcPts val="0"/>
              </a:spcAft>
              <a:defRPr/>
            </a:pPr>
            <a:endParaRPr lang="en-US" b="1" dirty="0">
              <a:solidFill>
                <a:schemeClr val="dk1"/>
              </a:solidFill>
            </a:endParaRPr>
          </a:p>
          <a:p>
            <a:pPr defTabSz="883684" eaLnBrk="1" fontAlgn="auto" hangingPunct="1">
              <a:spcBef>
                <a:spcPts val="0"/>
              </a:spcBef>
              <a:spcAft>
                <a:spcPts val="0"/>
              </a:spcAft>
              <a:defRPr/>
            </a:pPr>
            <a:r>
              <a:rPr lang="en-US" b="1" dirty="0">
                <a:solidFill>
                  <a:schemeClr val="dk1"/>
                </a:solidFill>
              </a:rPr>
              <a:t>Important Note:</a:t>
            </a:r>
            <a:r>
              <a:rPr lang="en-US" dirty="0">
                <a:solidFill>
                  <a:schemeClr val="dk1"/>
                </a:solidFill>
              </a:rPr>
              <a:t> if you enroll due to leaving an Employer Group Health Plan, and your 65</a:t>
            </a:r>
            <a:r>
              <a:rPr lang="en-US" baseline="30000" dirty="0">
                <a:solidFill>
                  <a:schemeClr val="dk1"/>
                </a:solidFill>
              </a:rPr>
              <a:t>th</a:t>
            </a:r>
            <a:r>
              <a:rPr lang="en-US" dirty="0">
                <a:solidFill>
                  <a:schemeClr val="dk1"/>
                </a:solidFill>
              </a:rPr>
              <a:t> birthday falls within this 7-month time period, IEP timelines apply. </a:t>
            </a:r>
          </a:p>
          <a:p>
            <a:pPr defTabSz="883684" eaLnBrk="1" fontAlgn="auto" hangingPunct="1">
              <a:spcBef>
                <a:spcPts val="0"/>
              </a:spcBef>
              <a:spcAft>
                <a:spcPts val="0"/>
              </a:spcAft>
              <a:defRPr/>
            </a:pPr>
            <a:r>
              <a:rPr lang="en-US" dirty="0">
                <a:solidFill>
                  <a:schemeClr val="dk1"/>
                </a:solidFill>
              </a:rPr>
              <a:t>A SHINE counselor can help you determine start date based on your circumstance if you have questions.</a:t>
            </a:r>
          </a:p>
          <a:p>
            <a:pPr defTabSz="883684"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t>The IEP for Medicare Parts A &amp; B is around the 65</a:t>
            </a:r>
            <a:r>
              <a:rPr lang="en-US" baseline="30000" dirty="0"/>
              <a:t>th</a:t>
            </a:r>
            <a:r>
              <a:rPr lang="en-US" dirty="0"/>
              <a:t> birthday as shown above.</a:t>
            </a:r>
          </a:p>
          <a:p>
            <a:pPr eaLnBrk="1" fontAlgn="auto" hangingPunct="1">
              <a:spcBef>
                <a:spcPts val="0"/>
              </a:spcBef>
              <a:spcAft>
                <a:spcPts val="0"/>
              </a:spcAft>
              <a:defRPr/>
            </a:pPr>
            <a:r>
              <a:rPr lang="en-US" dirty="0"/>
              <a:t>You will </a:t>
            </a:r>
            <a:r>
              <a:rPr lang="en-US" b="1" u="sng" dirty="0"/>
              <a:t>NOT</a:t>
            </a:r>
            <a:r>
              <a:rPr lang="en-US" dirty="0"/>
              <a:t> be automatically notified to enroll in Medicare </a:t>
            </a:r>
            <a:r>
              <a:rPr lang="en-US" u="sng" dirty="0"/>
              <a:t>unless</a:t>
            </a:r>
            <a:r>
              <a:rPr lang="en-US" u="none" dirty="0"/>
              <a:t> you</a:t>
            </a:r>
            <a:r>
              <a:rPr lang="en-US" dirty="0"/>
              <a:t> are receiving Social Security benefits, and you </a:t>
            </a:r>
            <a:r>
              <a:rPr lang="en-US" b="1" u="sng" dirty="0"/>
              <a:t>MAY</a:t>
            </a:r>
            <a:r>
              <a:rPr lang="en-US" dirty="0"/>
              <a:t> get notified if you have a Health Connector Plan.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IEP 7-months = 3 months prior to 65</a:t>
            </a:r>
            <a:r>
              <a:rPr lang="en-US" baseline="30000" dirty="0"/>
              <a:t>th</a:t>
            </a:r>
            <a:r>
              <a:rPr lang="en-US" dirty="0"/>
              <a:t> birthday month; Month of birthday*;  3 months after 65</a:t>
            </a:r>
            <a:r>
              <a:rPr lang="en-US" baseline="30000" dirty="0"/>
              <a:t>th</a:t>
            </a:r>
            <a:r>
              <a:rPr lang="en-US" dirty="0"/>
              <a:t> birthday month</a:t>
            </a:r>
          </a:p>
          <a:p>
            <a:pPr defTabSz="883684" eaLnBrk="1" fontAlgn="auto" hangingPunct="1">
              <a:spcBef>
                <a:spcPts val="0"/>
              </a:spcBef>
              <a:spcAft>
                <a:spcPts val="0"/>
              </a:spcAft>
              <a:defRPr/>
            </a:pPr>
            <a:endParaRPr lang="en-US" dirty="0"/>
          </a:p>
          <a:p>
            <a:pPr defTabSz="883684" eaLnBrk="1" fontAlgn="auto" hangingPunct="1">
              <a:spcBef>
                <a:spcPts val="0"/>
              </a:spcBef>
              <a:spcAft>
                <a:spcPts val="0"/>
              </a:spcAft>
              <a:defRPr/>
            </a:pPr>
            <a:r>
              <a:rPr lang="en-US" dirty="0"/>
              <a:t>Your Medicare coverage will always begin on the 1</a:t>
            </a:r>
            <a:r>
              <a:rPr lang="en-US" baseline="30000" dirty="0"/>
              <a:t>st</a:t>
            </a:r>
            <a:r>
              <a:rPr lang="en-US" dirty="0"/>
              <a:t> of the month, regardless of the actual date of your birthday.</a:t>
            </a:r>
          </a:p>
          <a:p>
            <a:pPr defTabSz="883684" eaLnBrk="1" fontAlgn="auto" hangingPunct="1">
              <a:spcBef>
                <a:spcPts val="0"/>
              </a:spcBef>
              <a:spcAft>
                <a:spcPts val="0"/>
              </a:spcAft>
              <a:defRPr/>
            </a:pPr>
            <a:r>
              <a:rPr lang="en-US" b="1" dirty="0"/>
              <a:t>Exception: </a:t>
            </a:r>
            <a:r>
              <a:rPr lang="en-US" dirty="0"/>
              <a:t>If your birthday is on the 1</a:t>
            </a:r>
            <a:r>
              <a:rPr lang="en-US" baseline="30000" dirty="0"/>
              <a:t>st</a:t>
            </a:r>
            <a:r>
              <a:rPr lang="en-US" dirty="0"/>
              <a:t> of the month, your Medicare begins on the 1</a:t>
            </a:r>
            <a:r>
              <a:rPr lang="en-US" baseline="30000" dirty="0"/>
              <a:t>st</a:t>
            </a:r>
            <a:r>
              <a:rPr lang="en-US" dirty="0"/>
              <a:t> of the month </a:t>
            </a:r>
            <a:r>
              <a:rPr lang="en-US" b="1" dirty="0"/>
              <a:t>before</a:t>
            </a:r>
            <a:r>
              <a:rPr lang="en-US" dirty="0"/>
              <a:t> your birthday.</a:t>
            </a:r>
          </a:p>
          <a:p>
            <a:pPr eaLnBrk="1" fontAlgn="auto" hangingPunct="1">
              <a:spcBef>
                <a:spcPts val="0"/>
              </a:spcBef>
              <a:spcAft>
                <a:spcPts val="0"/>
              </a:spcAft>
              <a:defRPr/>
            </a:pPr>
            <a:endParaRPr lang="en-US" dirty="0"/>
          </a:p>
          <a:p>
            <a:pPr defTabSz="883684" eaLnBrk="1" fontAlgn="auto" hangingPunct="1">
              <a:spcBef>
                <a:spcPts val="0"/>
              </a:spcBef>
              <a:spcAft>
                <a:spcPts val="0"/>
              </a:spcAft>
              <a:defRPr/>
            </a:pPr>
            <a:r>
              <a:rPr lang="en-US" b="0" dirty="0"/>
              <a:t>If you are under 65 and receiving  Social Security disability benefits for 2 consecutive years you will automatically be enrolled in Medicare on the 25</a:t>
            </a:r>
            <a:r>
              <a:rPr lang="en-US" b="0" baseline="30000" dirty="0"/>
              <a:t>th</a:t>
            </a:r>
            <a:r>
              <a:rPr lang="en-US" b="0" dirty="0"/>
              <a:t> month after benefit start date, regardless of your age.</a:t>
            </a:r>
          </a:p>
          <a:p>
            <a:pPr eaLnBrk="1" fontAlgn="auto" hangingPunct="1">
              <a:spcBef>
                <a:spcPts val="0"/>
              </a:spcBef>
              <a:spcAft>
                <a:spcPts val="0"/>
              </a:spcAft>
              <a:defRPr/>
            </a:pPr>
            <a:endParaRPr lang="en-US" dirty="0"/>
          </a:p>
          <a:p>
            <a:pPr>
              <a:defRPr/>
            </a:pPr>
            <a:endParaRPr lang="en-US" dirty="0"/>
          </a:p>
        </p:txBody>
      </p:sp>
      <p:sp>
        <p:nvSpPr>
          <p:cNvPr id="39940" name="Slide Number Placeholder 3">
            <a:extLst>
              <a:ext uri="{FF2B5EF4-FFF2-40B4-BE49-F238E27FC236}">
                <a16:creationId xmlns:a16="http://schemas.microsoft.com/office/drawing/2014/main" id="{13C4B3B4-37A1-413A-8AD9-A1924F6CBC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131E18-F256-40E0-87E4-C4BF9D3B288F}" type="slidenum">
              <a:rPr lang="en-US" altLang="en-US" smtClean="0"/>
              <a:pPr fontAlgn="base">
                <a:spcBef>
                  <a:spcPct val="0"/>
                </a:spcBef>
                <a:spcAft>
                  <a:spcPct val="0"/>
                </a:spcAft>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1460B6-40DD-4C04-BE39-2F5ED16EE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BF7FACF-EF85-43D2-A15A-BA746314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A01112F8-567D-40F5-A112-E731159E04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92026" indent="-264228">
              <a:defRPr>
                <a:solidFill>
                  <a:schemeClr val="tx1"/>
                </a:solidFill>
                <a:latin typeface="Calibri" panose="020F0502020204030204" pitchFamily="34" charset="0"/>
              </a:defRPr>
            </a:lvl2pPr>
            <a:lvl3pPr marL="1066351" indent="-210753">
              <a:defRPr>
                <a:solidFill>
                  <a:schemeClr val="tx1"/>
                </a:solidFill>
                <a:latin typeface="Calibri" panose="020F0502020204030204" pitchFamily="34" charset="0"/>
              </a:defRPr>
            </a:lvl3pPr>
            <a:lvl4pPr marL="1491002" indent="-210753">
              <a:defRPr>
                <a:solidFill>
                  <a:schemeClr val="tx1"/>
                </a:solidFill>
                <a:latin typeface="Calibri" panose="020F0502020204030204" pitchFamily="34" charset="0"/>
              </a:defRPr>
            </a:lvl4pPr>
            <a:lvl5pPr marL="1921945" indent="-210753">
              <a:defRPr>
                <a:solidFill>
                  <a:schemeClr val="tx1"/>
                </a:solidFill>
                <a:latin typeface="Calibri" panose="020F0502020204030204" pitchFamily="34" charset="0"/>
              </a:defRPr>
            </a:lvl5pPr>
            <a:lvl6pPr marL="2374909" indent="-210753" fontAlgn="base">
              <a:spcBef>
                <a:spcPct val="0"/>
              </a:spcBef>
              <a:spcAft>
                <a:spcPct val="0"/>
              </a:spcAft>
              <a:defRPr>
                <a:solidFill>
                  <a:schemeClr val="tx1"/>
                </a:solidFill>
                <a:latin typeface="Calibri" panose="020F0502020204030204" pitchFamily="34" charset="0"/>
              </a:defRPr>
            </a:lvl6pPr>
            <a:lvl7pPr marL="2827871" indent="-210753" fontAlgn="base">
              <a:spcBef>
                <a:spcPct val="0"/>
              </a:spcBef>
              <a:spcAft>
                <a:spcPct val="0"/>
              </a:spcAft>
              <a:defRPr>
                <a:solidFill>
                  <a:schemeClr val="tx1"/>
                </a:solidFill>
                <a:latin typeface="Calibri" panose="020F0502020204030204" pitchFamily="34" charset="0"/>
              </a:defRPr>
            </a:lvl7pPr>
            <a:lvl8pPr marL="3280833" indent="-210753" fontAlgn="base">
              <a:spcBef>
                <a:spcPct val="0"/>
              </a:spcBef>
              <a:spcAft>
                <a:spcPct val="0"/>
              </a:spcAft>
              <a:defRPr>
                <a:solidFill>
                  <a:schemeClr val="tx1"/>
                </a:solidFill>
                <a:latin typeface="Calibri" panose="020F0502020204030204" pitchFamily="34" charset="0"/>
              </a:defRPr>
            </a:lvl8pPr>
            <a:lvl9pPr marL="3733796" indent="-2107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161BF8-08C2-4B85-BF2C-0E8E6BDE308A}" type="slidenum">
              <a:rPr lang="en-US" altLang="en-US" smtClean="0"/>
              <a:pPr fontAlgn="base">
                <a:spcBef>
                  <a:spcPct val="0"/>
                </a:spcBef>
                <a:spcAft>
                  <a:spcPct val="0"/>
                </a:spcAft>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a:t>
            </a:r>
            <a:r>
              <a:rPr lang="en-US" altLang="en-US" b="1" dirty="0"/>
              <a:t>“2024 Medicare Premiums”</a:t>
            </a:r>
            <a:endParaRPr lang="en-US" altLang="en-US" dirty="0"/>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AD7BDFD-32F4-4BC7-BBA2-9A1B919B7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840C845-E524-4897-8A78-2D36B735C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7616"/>
            <a:endParaRPr lang="en-US" altLang="en-US" dirty="0"/>
          </a:p>
        </p:txBody>
      </p:sp>
      <p:sp>
        <p:nvSpPr>
          <p:cNvPr id="48132" name="Slide Number Placeholder 3">
            <a:extLst>
              <a:ext uri="{FF2B5EF4-FFF2-40B4-BE49-F238E27FC236}">
                <a16:creationId xmlns:a16="http://schemas.microsoft.com/office/drawing/2014/main" id="{B302EACA-2A01-4F8C-AE64-F3CD6D69C3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38CCA7-75FC-4731-8E26-BAF73E9191F0}" type="slidenum">
              <a:rPr lang="en-US" altLang="en-US" smtClean="0"/>
              <a:pPr fontAlgn="base">
                <a:spcBef>
                  <a:spcPct val="0"/>
                </a:spcBef>
                <a:spcAft>
                  <a:spcPct val="0"/>
                </a:spcAft>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defTabSz="876042" eaLnBrk="1" hangingPunct="1">
              <a:spcBef>
                <a:spcPct val="0"/>
              </a:spcBef>
            </a:pPr>
            <a:r>
              <a:rPr lang="en-US" altLang="en-US" b="0" dirty="0"/>
              <a:t>Still working? Not ready to retire? Depending on whether the company or agency offers ‘creditable coverage’, you may/may not be required to enroll in Medicare. </a:t>
            </a:r>
          </a:p>
          <a:p>
            <a:pPr defTabSz="876042" eaLnBrk="1" hangingPunct="1">
              <a:spcBef>
                <a:spcPct val="0"/>
              </a:spcBef>
            </a:pPr>
            <a:r>
              <a:rPr lang="en-US" altLang="en-US" dirty="0"/>
              <a:t>It’s important that you understand the guidelines and timelines of enrollment.</a:t>
            </a:r>
          </a:p>
          <a:p>
            <a:pPr defTabSz="876042" eaLnBrk="1" hangingPunct="1">
              <a:spcBef>
                <a:spcPct val="0"/>
              </a:spcBef>
            </a:pPr>
            <a:r>
              <a:rPr lang="en-US" altLang="en-US" dirty="0"/>
              <a:t>If you are entitled to </a:t>
            </a:r>
            <a:r>
              <a:rPr lang="en-US" altLang="en-US" u="sng" dirty="0"/>
              <a:t>Premium Free Part A</a:t>
            </a:r>
            <a:r>
              <a:rPr lang="en-US" altLang="en-US" u="none" dirty="0"/>
              <a:t> y</a:t>
            </a:r>
            <a:r>
              <a:rPr lang="en-US" altLang="en-US" dirty="0"/>
              <a:t>ou can enroll in that any time. There are no penalties associated with it. (Don’t enroll if you are contributing to a HSA)</a:t>
            </a:r>
          </a:p>
          <a:p>
            <a:pPr defTabSz="876042" eaLnBrk="1" hangingPunct="1">
              <a:spcBef>
                <a:spcPct val="0"/>
              </a:spcBef>
            </a:pPr>
            <a:endParaRPr lang="en-US" altLang="en-US" dirty="0"/>
          </a:p>
          <a:p>
            <a:pPr defTabSz="876042" eaLnBrk="1" hangingPunct="1">
              <a:spcBef>
                <a:spcPct val="0"/>
              </a:spcBef>
            </a:pPr>
            <a:r>
              <a:rPr lang="en-US" altLang="en-US" dirty="0"/>
              <a:t>If you have insurance coverage through </a:t>
            </a:r>
            <a:r>
              <a:rPr lang="en-US" altLang="en-US" u="sng" dirty="0"/>
              <a:t>current/active employment </a:t>
            </a:r>
            <a:r>
              <a:rPr lang="en-US" altLang="en-US" dirty="0"/>
              <a:t>of yourself or a spouse, you </a:t>
            </a:r>
            <a:r>
              <a:rPr lang="en-US" altLang="en-US" b="1" dirty="0"/>
              <a:t>may</a:t>
            </a:r>
            <a:r>
              <a:rPr lang="en-US" altLang="en-US" dirty="0"/>
              <a:t> be able to wait to enroll in Part B until that employer coverage ends.</a:t>
            </a:r>
          </a:p>
          <a:p>
            <a:pPr defTabSz="876042" eaLnBrk="1" hangingPunct="1">
              <a:spcBef>
                <a:spcPct val="0"/>
              </a:spcBef>
            </a:pPr>
            <a:endParaRPr lang="en-US" altLang="en-US" dirty="0"/>
          </a:p>
          <a:p>
            <a:pPr defTabSz="876042" eaLnBrk="1" hangingPunct="1">
              <a:spcBef>
                <a:spcPct val="0"/>
              </a:spcBef>
            </a:pPr>
            <a:r>
              <a:rPr lang="en-US" altLang="en-US" dirty="0"/>
              <a:t>You may delay enrollment if you are currently/actively employed and the company has 20+ employees (100+ if you have a documented disability).</a:t>
            </a:r>
          </a:p>
          <a:p>
            <a:pPr defTabSz="876042" eaLnBrk="1" hangingPunct="1">
              <a:spcBef>
                <a:spcPct val="0"/>
              </a:spcBef>
            </a:pPr>
            <a:endParaRPr lang="en-US" altLang="en-US" dirty="0"/>
          </a:p>
          <a:p>
            <a:pPr defTabSz="876042" eaLnBrk="1" hangingPunct="1">
              <a:spcBef>
                <a:spcPct val="0"/>
              </a:spcBef>
            </a:pPr>
            <a:r>
              <a:rPr lang="en-US" altLang="en-US" dirty="0"/>
              <a:t>Enroll in Part B within 8 months of leaving that coverage</a:t>
            </a:r>
          </a:p>
          <a:p>
            <a:pPr defTabSz="876042" eaLnBrk="1" hangingPunct="1">
              <a:spcBef>
                <a:spcPct val="0"/>
              </a:spcBef>
            </a:pPr>
            <a:r>
              <a:rPr lang="en-US" altLang="en-US" dirty="0"/>
              <a:t>If you miss the 8-month enrollment period, you can only enroll during the General Enrollment Period: Jan 1-Mar 31, coverage will begin the first of the month following enrollment. </a:t>
            </a:r>
          </a:p>
          <a:p>
            <a:pPr defTabSz="876042" eaLnBrk="1" hangingPunct="1">
              <a:spcBef>
                <a:spcPct val="0"/>
              </a:spcBef>
            </a:pPr>
            <a:r>
              <a:rPr lang="en-US" altLang="en-US" b="1" dirty="0"/>
              <a:t>You may incur a lifetime financial penalty if you do not enroll in Part B when eligible.</a:t>
            </a:r>
          </a:p>
          <a:p>
            <a:pPr defTabSz="876042" eaLnBrk="1" hangingPunct="1">
              <a:spcBef>
                <a:spcPct val="0"/>
              </a:spcBef>
            </a:pPr>
            <a:r>
              <a:rPr lang="en-US" altLang="en-US" dirty="0"/>
              <a:t>Penalty: 10% of the current Part B premium for each 12 months of delayed enrollment.</a:t>
            </a:r>
          </a:p>
          <a:p>
            <a:pPr defTabSz="876042" eaLnBrk="1" hangingPunct="1">
              <a:spcBef>
                <a:spcPct val="0"/>
              </a:spcBef>
              <a:defRPr/>
            </a:pPr>
            <a:r>
              <a:rPr lang="en-US" altLang="en-US" b="1" dirty="0"/>
              <a:t>Note: COBRA does not prevent the Part B penalty. </a:t>
            </a:r>
          </a:p>
          <a:p>
            <a:pPr defTabSz="876042" eaLnBrk="1" hangingPunct="1">
              <a:spcBef>
                <a:spcPct val="0"/>
              </a:spcBef>
            </a:pPr>
            <a:r>
              <a:rPr lang="en-US" altLang="en-US" dirty="0"/>
              <a:t>If you are unsure about enrolling in Part B, check with your employer, a SHINE Counselor, or call 1-800-medicare determine when you should enroll. </a:t>
            </a:r>
          </a:p>
          <a:p>
            <a:pPr defTabSz="876042" eaLnBrk="1" hangingPunct="1">
              <a:spcBef>
                <a:spcPct val="0"/>
              </a:spcBef>
            </a:pPr>
            <a:r>
              <a:rPr lang="en-US" altLang="en-US" dirty="0"/>
              <a:t>**Always document date, time and who you spoke with for all Medicare inquiry calls you make.</a:t>
            </a:r>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380495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FA39EDD-0823-4B6D-8FB8-3E5167B8E60D}" type="slidenum">
              <a:rPr lang="en-US" smtClean="0"/>
              <a:pPr>
                <a:defRPr/>
              </a:pPr>
              <a:t>‹#›</a:t>
            </a:fld>
            <a:endParaRPr lang="en-US" dirty="0"/>
          </a:p>
        </p:txBody>
      </p:sp>
      <p:sp>
        <p:nvSpPr>
          <p:cNvPr id="3" name="Oval 2">
            <a:extLst>
              <a:ext uri="{FF2B5EF4-FFF2-40B4-BE49-F238E27FC236}">
                <a16:creationId xmlns:a16="http://schemas.microsoft.com/office/drawing/2014/main" id="{9D64F800-A350-EF45-BF76-4C5F27D041FC}"/>
              </a:ext>
            </a:extLst>
          </p:cNvPr>
          <p:cNvSpPr/>
          <p:nvPr/>
        </p:nvSpPr>
        <p:spPr>
          <a:xfrm>
            <a:off x="1073335" y="2057426"/>
            <a:ext cx="964039" cy="9640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533B09-274B-8340-B735-5BF3F3BD30A4}"/>
              </a:ext>
            </a:extLst>
          </p:cNvPr>
          <p:cNvSpPr txBox="1"/>
          <p:nvPr/>
        </p:nvSpPr>
        <p:spPr>
          <a:xfrm>
            <a:off x="2065416" y="2061012"/>
            <a:ext cx="1886674" cy="892552"/>
          </a:xfrm>
          <a:prstGeom prst="rect">
            <a:avLst/>
          </a:prstGeom>
          <a:noFill/>
        </p:spPr>
        <p:txBody>
          <a:bodyPr wrap="square" rtlCol="0">
            <a:spAutoFit/>
          </a:bodyPr>
          <a:lstStyle/>
          <a:p>
            <a:r>
              <a:rPr lang="en-US" sz="1300" b="1" kern="1200" dirty="0">
                <a:solidFill>
                  <a:schemeClr val="accent6"/>
                </a:solidFill>
                <a:effectLst/>
                <a:latin typeface="Arial" panose="020B0604020202020204" pitchFamily="34" charset="0"/>
                <a:ea typeface="+mn-ea"/>
                <a:cs typeface="Arial" panose="020B0604020202020204" pitchFamily="34" charset="0"/>
              </a:rPr>
              <a:t>Blue</a:t>
            </a:r>
            <a:endParaRPr lang="en-US" sz="1300" kern="1200" dirty="0">
              <a:solidFill>
                <a:schemeClr val="accent6"/>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100/35/0/20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0/112/173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#0070ad</a:t>
            </a:r>
            <a:endParaRPr lang="en-US" sz="13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FB19A07-AC54-FB44-84DD-BDAC71385327}"/>
              </a:ext>
            </a:extLst>
          </p:cNvPr>
          <p:cNvSpPr/>
          <p:nvPr/>
        </p:nvSpPr>
        <p:spPr>
          <a:xfrm>
            <a:off x="4325821" y="2057426"/>
            <a:ext cx="964039" cy="9640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AA85DC-15C3-4A45-8717-82A9937C81FB}"/>
              </a:ext>
            </a:extLst>
          </p:cNvPr>
          <p:cNvSpPr txBox="1"/>
          <p:nvPr/>
        </p:nvSpPr>
        <p:spPr>
          <a:xfrm>
            <a:off x="5317902" y="2061012"/>
            <a:ext cx="1886673" cy="892552"/>
          </a:xfrm>
          <a:prstGeom prst="rect">
            <a:avLst/>
          </a:prstGeom>
          <a:noFill/>
        </p:spPr>
        <p:txBody>
          <a:bodyPr wrap="square" rtlCol="0">
            <a:spAutoFit/>
          </a:bodyPr>
          <a:lstStyle/>
          <a:p>
            <a:r>
              <a:rPr lang="en-US" sz="1300" b="1" kern="1200" dirty="0">
                <a:solidFill>
                  <a:schemeClr val="tx2"/>
                </a:solidFill>
                <a:effectLst/>
                <a:latin typeface="Arial" panose="020B0604020202020204" pitchFamily="34" charset="0"/>
                <a:ea typeface="+mn-ea"/>
                <a:cs typeface="Arial" panose="020B0604020202020204" pitchFamily="34" charset="0"/>
              </a:rPr>
              <a:t>Green</a:t>
            </a:r>
            <a:endParaRPr lang="en-US" sz="1300" kern="1200" dirty="0">
              <a:solidFill>
                <a:schemeClr val="tx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58/0/100/0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119/192/67</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#77c043</a:t>
            </a:r>
          </a:p>
        </p:txBody>
      </p:sp>
      <p:sp>
        <p:nvSpPr>
          <p:cNvPr id="15" name="Oval 14">
            <a:extLst>
              <a:ext uri="{FF2B5EF4-FFF2-40B4-BE49-F238E27FC236}">
                <a16:creationId xmlns:a16="http://schemas.microsoft.com/office/drawing/2014/main" id="{FBB18E16-AAF2-8245-BD7B-451551698564}"/>
              </a:ext>
            </a:extLst>
          </p:cNvPr>
          <p:cNvSpPr/>
          <p:nvPr/>
        </p:nvSpPr>
        <p:spPr>
          <a:xfrm>
            <a:off x="7589882" y="2057426"/>
            <a:ext cx="964039" cy="964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3B8B10-5BEA-4F45-874D-6A9C88FC81D1}"/>
              </a:ext>
            </a:extLst>
          </p:cNvPr>
          <p:cNvSpPr txBox="1"/>
          <p:nvPr/>
        </p:nvSpPr>
        <p:spPr>
          <a:xfrm>
            <a:off x="8581965" y="2061012"/>
            <a:ext cx="1886672" cy="892552"/>
          </a:xfrm>
          <a:prstGeom prst="rect">
            <a:avLst/>
          </a:prstGeom>
          <a:noFill/>
        </p:spPr>
        <p:txBody>
          <a:bodyPr wrap="square" rtlCol="0">
            <a:spAutoFit/>
          </a:bodyPr>
          <a:lstStyle/>
          <a:p>
            <a:r>
              <a:rPr lang="en-US" sz="1300" b="1" kern="1200" dirty="0">
                <a:solidFill>
                  <a:schemeClr val="accent1"/>
                </a:solidFill>
                <a:effectLst/>
                <a:latin typeface="Arial" panose="020B0604020202020204" pitchFamily="34" charset="0"/>
                <a:ea typeface="+mn-ea"/>
                <a:cs typeface="Arial" panose="020B0604020202020204" pitchFamily="34" charset="0"/>
              </a:rPr>
              <a:t>Light Blue</a:t>
            </a:r>
            <a:endParaRPr lang="en-US" sz="1300" kern="1200" dirty="0">
              <a:solidFill>
                <a:schemeClr val="accent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100/6/2/10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1/159 /211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#019fd3</a:t>
            </a:r>
          </a:p>
        </p:txBody>
      </p:sp>
      <p:sp>
        <p:nvSpPr>
          <p:cNvPr id="17" name="Oval 16">
            <a:extLst>
              <a:ext uri="{FF2B5EF4-FFF2-40B4-BE49-F238E27FC236}">
                <a16:creationId xmlns:a16="http://schemas.microsoft.com/office/drawing/2014/main" id="{C9D41E4F-4789-4C4F-8772-3954C16966C3}"/>
              </a:ext>
            </a:extLst>
          </p:cNvPr>
          <p:cNvSpPr/>
          <p:nvPr/>
        </p:nvSpPr>
        <p:spPr>
          <a:xfrm>
            <a:off x="1073335" y="4056470"/>
            <a:ext cx="742381" cy="742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AA1CE1-0B01-1547-A0FD-3FF9C696CB78}"/>
              </a:ext>
            </a:extLst>
          </p:cNvPr>
          <p:cNvSpPr txBox="1"/>
          <p:nvPr/>
        </p:nvSpPr>
        <p:spPr>
          <a:xfrm>
            <a:off x="1857071" y="3922937"/>
            <a:ext cx="1738004" cy="892552"/>
          </a:xfrm>
          <a:prstGeom prst="rect">
            <a:avLst/>
          </a:prstGeom>
          <a:noFill/>
        </p:spPr>
        <p:txBody>
          <a:bodyPr wrap="square" rtlCol="0">
            <a:spAutoFit/>
          </a:bodyPr>
          <a:lstStyle/>
          <a:p>
            <a:r>
              <a:rPr lang="en-US" sz="1300" b="1" kern="1200" dirty="0">
                <a:solidFill>
                  <a:schemeClr val="accent2"/>
                </a:solidFill>
                <a:effectLst/>
                <a:latin typeface="Arial" panose="020B0604020202020204" pitchFamily="34" charset="0"/>
                <a:ea typeface="+mn-ea"/>
                <a:cs typeface="Arial" panose="020B0604020202020204" pitchFamily="34" charset="0"/>
              </a:rPr>
              <a:t>Dark Blue</a:t>
            </a:r>
            <a:endParaRPr lang="en-US" sz="1300" kern="1200" dirty="0">
              <a:solidFill>
                <a:schemeClr val="accent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100/48/0/48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5/77/125</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#054d7d</a:t>
            </a:r>
          </a:p>
        </p:txBody>
      </p:sp>
      <p:sp>
        <p:nvSpPr>
          <p:cNvPr id="19" name="Oval 18">
            <a:extLst>
              <a:ext uri="{FF2B5EF4-FFF2-40B4-BE49-F238E27FC236}">
                <a16:creationId xmlns:a16="http://schemas.microsoft.com/office/drawing/2014/main" id="{031C50E3-0509-0141-A767-DA962A865E65}"/>
              </a:ext>
            </a:extLst>
          </p:cNvPr>
          <p:cNvSpPr>
            <a:spLocks noChangeAspect="1"/>
          </p:cNvSpPr>
          <p:nvPr/>
        </p:nvSpPr>
        <p:spPr>
          <a:xfrm>
            <a:off x="3686036" y="4056470"/>
            <a:ext cx="740664" cy="740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42D231D-CF11-F64C-B378-27CDB11B4834}"/>
              </a:ext>
            </a:extLst>
          </p:cNvPr>
          <p:cNvSpPr txBox="1"/>
          <p:nvPr/>
        </p:nvSpPr>
        <p:spPr>
          <a:xfrm>
            <a:off x="4489469" y="3922936"/>
            <a:ext cx="1580789" cy="892552"/>
          </a:xfrm>
          <a:prstGeom prst="rect">
            <a:avLst/>
          </a:prstGeom>
          <a:noFill/>
        </p:spPr>
        <p:txBody>
          <a:bodyPr wrap="square" rtlCol="0">
            <a:spAutoFit/>
          </a:bodyPr>
          <a:lstStyle/>
          <a:p>
            <a:r>
              <a:rPr lang="en-US" sz="1300" b="1" kern="1200" dirty="0">
                <a:solidFill>
                  <a:schemeClr val="accent3"/>
                </a:solidFill>
                <a:effectLst/>
                <a:latin typeface="Arial" panose="020B0604020202020204" pitchFamily="34" charset="0"/>
                <a:ea typeface="+mn-ea"/>
                <a:cs typeface="Arial" panose="020B0604020202020204" pitchFamily="34" charset="0"/>
              </a:rPr>
              <a:t>Purple </a:t>
            </a:r>
            <a:endParaRPr lang="en-US" sz="1300" kern="1200" dirty="0">
              <a:solidFill>
                <a:schemeClr val="accent3"/>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83/78/0/8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68/75/152</a:t>
            </a:r>
            <a:br>
              <a:rPr lang="en-US" sz="1300" kern="1200" dirty="0">
                <a:solidFill>
                  <a:schemeClr val="tx1"/>
                </a:solidFill>
                <a:effectLst/>
                <a:latin typeface="Arial" panose="020B0604020202020204" pitchFamily="34" charset="0"/>
                <a:ea typeface="+mn-ea"/>
                <a:cs typeface="Arial" panose="020B0604020202020204" pitchFamily="34" charset="0"/>
              </a:rPr>
            </a:br>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#444b98</a:t>
            </a:r>
          </a:p>
        </p:txBody>
      </p:sp>
      <p:sp>
        <p:nvSpPr>
          <p:cNvPr id="22" name="TextBox 21">
            <a:extLst>
              <a:ext uri="{FF2B5EF4-FFF2-40B4-BE49-F238E27FC236}">
                <a16:creationId xmlns:a16="http://schemas.microsoft.com/office/drawing/2014/main" id="{0DB9F505-34B7-0D47-9312-F21984082F3D}"/>
              </a:ext>
            </a:extLst>
          </p:cNvPr>
          <p:cNvSpPr txBox="1"/>
          <p:nvPr/>
        </p:nvSpPr>
        <p:spPr>
          <a:xfrm>
            <a:off x="7073091" y="3922935"/>
            <a:ext cx="1738004" cy="892552"/>
          </a:xfrm>
          <a:prstGeom prst="rect">
            <a:avLst/>
          </a:prstGeom>
          <a:noFill/>
        </p:spPr>
        <p:txBody>
          <a:bodyPr wrap="square" rtlCol="0">
            <a:spAutoFit/>
          </a:bodyPr>
          <a:lstStyle/>
          <a:p>
            <a:r>
              <a:rPr lang="en-US" sz="1300" b="1" kern="1200" dirty="0">
                <a:solidFill>
                  <a:schemeClr val="accent4"/>
                </a:solidFill>
                <a:effectLst/>
                <a:latin typeface="Arial" panose="020B0604020202020204" pitchFamily="34" charset="0"/>
                <a:ea typeface="+mn-ea"/>
                <a:cs typeface="Arial" panose="020B0604020202020204" pitchFamily="34" charset="0"/>
              </a:rPr>
              <a:t>Burgundy</a:t>
            </a:r>
            <a:endParaRPr lang="en-US" sz="1300" kern="1200" dirty="0">
              <a:solidFill>
                <a:schemeClr val="accent4"/>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13/100/0/34</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152/0/101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#980065</a:t>
            </a:r>
          </a:p>
        </p:txBody>
      </p:sp>
      <p:sp>
        <p:nvSpPr>
          <p:cNvPr id="23" name="Oval 22">
            <a:extLst>
              <a:ext uri="{FF2B5EF4-FFF2-40B4-BE49-F238E27FC236}">
                <a16:creationId xmlns:a16="http://schemas.microsoft.com/office/drawing/2014/main" id="{A1DCBFF7-EC8D-3A46-9396-5A9B30D04663}"/>
              </a:ext>
            </a:extLst>
          </p:cNvPr>
          <p:cNvSpPr>
            <a:spLocks noChangeAspect="1"/>
          </p:cNvSpPr>
          <p:nvPr/>
        </p:nvSpPr>
        <p:spPr>
          <a:xfrm>
            <a:off x="6286127" y="4056470"/>
            <a:ext cx="740664" cy="7406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5C9463A-3D93-804A-9F3F-744C85858E82}"/>
              </a:ext>
            </a:extLst>
          </p:cNvPr>
          <p:cNvSpPr txBox="1"/>
          <p:nvPr/>
        </p:nvSpPr>
        <p:spPr>
          <a:xfrm>
            <a:off x="9644359" y="3922935"/>
            <a:ext cx="1886672" cy="892552"/>
          </a:xfrm>
          <a:prstGeom prst="rect">
            <a:avLst/>
          </a:prstGeom>
          <a:noFill/>
        </p:spPr>
        <p:txBody>
          <a:bodyPr wrap="square" rtlCol="0">
            <a:spAutoFit/>
          </a:bodyPr>
          <a:lstStyle/>
          <a:p>
            <a:r>
              <a:rPr lang="en-US" sz="1300" b="1" kern="1200" dirty="0">
                <a:solidFill>
                  <a:schemeClr val="accent5"/>
                </a:solidFill>
                <a:effectLst/>
                <a:latin typeface="Arial" panose="020B0604020202020204" pitchFamily="34" charset="0"/>
                <a:ea typeface="+mn-ea"/>
                <a:cs typeface="Arial" panose="020B0604020202020204" pitchFamily="34" charset="0"/>
              </a:rPr>
              <a:t>Yellow</a:t>
            </a:r>
            <a:endParaRPr lang="en-US" sz="1300" kern="1200" dirty="0">
              <a:solidFill>
                <a:schemeClr val="accent5"/>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0/35/100/0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251/173/24</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#fbad18</a:t>
            </a:r>
          </a:p>
        </p:txBody>
      </p:sp>
      <p:sp>
        <p:nvSpPr>
          <p:cNvPr id="25" name="Oval 24">
            <a:extLst>
              <a:ext uri="{FF2B5EF4-FFF2-40B4-BE49-F238E27FC236}">
                <a16:creationId xmlns:a16="http://schemas.microsoft.com/office/drawing/2014/main" id="{009EF1FE-B734-014D-9F4C-CE02B223D62C}"/>
              </a:ext>
            </a:extLst>
          </p:cNvPr>
          <p:cNvSpPr>
            <a:spLocks noChangeAspect="1"/>
          </p:cNvSpPr>
          <p:nvPr/>
        </p:nvSpPr>
        <p:spPr>
          <a:xfrm>
            <a:off x="8857395" y="4056470"/>
            <a:ext cx="740664" cy="7406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4C46D4-1F61-C746-871D-7E6ABA454074}"/>
              </a:ext>
            </a:extLst>
          </p:cNvPr>
          <p:cNvSpPr/>
          <p:nvPr/>
        </p:nvSpPr>
        <p:spPr>
          <a:xfrm>
            <a:off x="1073335" y="5179214"/>
            <a:ext cx="742381" cy="742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693840-B8B9-D241-9D61-0C7016284625}"/>
              </a:ext>
            </a:extLst>
          </p:cNvPr>
          <p:cNvSpPr txBox="1"/>
          <p:nvPr/>
        </p:nvSpPr>
        <p:spPr>
          <a:xfrm>
            <a:off x="1857071" y="5045681"/>
            <a:ext cx="1738004" cy="892552"/>
          </a:xfrm>
          <a:prstGeom prst="rect">
            <a:avLst/>
          </a:prstGeom>
          <a:noFill/>
        </p:spPr>
        <p:txBody>
          <a:bodyPr wrap="square" rtlCol="0">
            <a:spAutoFit/>
          </a:bodyPr>
          <a:lstStyle/>
          <a:p>
            <a:r>
              <a:rPr lang="en-US" sz="1300" b="1" kern="1200" dirty="0">
                <a:solidFill>
                  <a:schemeClr val="tx1"/>
                </a:solidFill>
                <a:effectLst/>
                <a:latin typeface="Arial" panose="020B0604020202020204" pitchFamily="34" charset="0"/>
                <a:ea typeface="+mn-ea"/>
                <a:cs typeface="Arial" panose="020B0604020202020204" pitchFamily="34" charset="0"/>
              </a:rPr>
              <a:t>Dark Grey</a:t>
            </a:r>
            <a:endParaRPr lang="en-US" sz="1300" kern="1200" dirty="0">
              <a:solidFill>
                <a:schemeClr val="tx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35/10/0/75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60/79/95</a:t>
            </a:r>
          </a:p>
          <a:p>
            <a:r>
              <a:rPr lang="en-US" sz="1300" b="1" kern="1200" dirty="0">
                <a:solidFill>
                  <a:schemeClr val="tx1"/>
                </a:solidFill>
                <a:effectLst/>
                <a:latin typeface="Arial" panose="020B0604020202020204" pitchFamily="34" charset="0"/>
                <a:ea typeface="+mn-ea"/>
                <a:cs typeface="Arial" panose="020B0604020202020204" pitchFamily="34" charset="0"/>
              </a:rPr>
              <a:t>HEX</a:t>
            </a:r>
            <a:r>
              <a:rPr lang="en-US" sz="1300" kern="1200" dirty="0">
                <a:solidFill>
                  <a:schemeClr val="tx1"/>
                </a:solidFill>
                <a:effectLst/>
                <a:latin typeface="Arial" panose="020B0604020202020204" pitchFamily="34" charset="0"/>
                <a:ea typeface="+mn-ea"/>
                <a:cs typeface="Arial" panose="020B0604020202020204" pitchFamily="34" charset="0"/>
              </a:rPr>
              <a:t> #3c4f5f</a:t>
            </a:r>
          </a:p>
        </p:txBody>
      </p:sp>
      <p:sp>
        <p:nvSpPr>
          <p:cNvPr id="28" name="Oval 27">
            <a:extLst>
              <a:ext uri="{FF2B5EF4-FFF2-40B4-BE49-F238E27FC236}">
                <a16:creationId xmlns:a16="http://schemas.microsoft.com/office/drawing/2014/main" id="{3D0B1713-9D67-3544-9891-033E6EC854DF}"/>
              </a:ext>
            </a:extLst>
          </p:cNvPr>
          <p:cNvSpPr>
            <a:spLocks noChangeAspect="1"/>
          </p:cNvSpPr>
          <p:nvPr/>
        </p:nvSpPr>
        <p:spPr>
          <a:xfrm>
            <a:off x="3686036" y="5179214"/>
            <a:ext cx="740664" cy="740664"/>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72593D2-C1ED-C245-B190-88C8B858B524}"/>
              </a:ext>
            </a:extLst>
          </p:cNvPr>
          <p:cNvSpPr txBox="1"/>
          <p:nvPr/>
        </p:nvSpPr>
        <p:spPr>
          <a:xfrm>
            <a:off x="4489469" y="5045680"/>
            <a:ext cx="1580789" cy="892552"/>
          </a:xfrm>
          <a:prstGeom prst="rect">
            <a:avLst/>
          </a:prstGeom>
          <a:noFill/>
        </p:spPr>
        <p:txBody>
          <a:bodyPr wrap="square" rtlCol="0">
            <a:spAutoFit/>
          </a:bodyPr>
          <a:lstStyle/>
          <a:p>
            <a:r>
              <a:rPr lang="en-US" sz="1300" b="1" kern="1200" dirty="0">
                <a:solidFill>
                  <a:schemeClr val="tx1">
                    <a:lumMod val="40000"/>
                    <a:lumOff val="60000"/>
                  </a:schemeClr>
                </a:solidFill>
                <a:effectLst/>
                <a:latin typeface="Arial" panose="020B0604020202020204" pitchFamily="34" charset="0"/>
                <a:ea typeface="+mn-ea"/>
                <a:cs typeface="Arial" panose="020B0604020202020204" pitchFamily="34" charset="0"/>
              </a:rPr>
              <a:t>Medium Grey</a:t>
            </a:r>
            <a:endParaRPr lang="en-US" sz="1300" kern="1200" dirty="0">
              <a:solidFill>
                <a:schemeClr val="tx1">
                  <a:lumMod val="40000"/>
                  <a:lumOff val="6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20/7/0/35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141/176/173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#8d9cad</a:t>
            </a:r>
          </a:p>
        </p:txBody>
      </p:sp>
      <p:sp>
        <p:nvSpPr>
          <p:cNvPr id="30" name="TextBox 29">
            <a:extLst>
              <a:ext uri="{FF2B5EF4-FFF2-40B4-BE49-F238E27FC236}">
                <a16:creationId xmlns:a16="http://schemas.microsoft.com/office/drawing/2014/main" id="{3621062A-4848-1542-AE4D-6237053100E0}"/>
              </a:ext>
            </a:extLst>
          </p:cNvPr>
          <p:cNvSpPr txBox="1"/>
          <p:nvPr/>
        </p:nvSpPr>
        <p:spPr>
          <a:xfrm>
            <a:off x="7073091" y="5045679"/>
            <a:ext cx="1738004" cy="892552"/>
          </a:xfrm>
          <a:prstGeom prst="rect">
            <a:avLst/>
          </a:prstGeom>
          <a:noFill/>
        </p:spPr>
        <p:txBody>
          <a:bodyPr wrap="square" rtlCol="0">
            <a:spAutoFit/>
          </a:bodyPr>
          <a:lstStyle/>
          <a:p>
            <a:r>
              <a:rPr lang="en-US" sz="1300" b="1" kern="1200" dirty="0">
                <a:solidFill>
                  <a:schemeClr val="tx1">
                    <a:lumMod val="20000"/>
                    <a:lumOff val="80000"/>
                  </a:schemeClr>
                </a:solidFill>
                <a:effectLst/>
                <a:latin typeface="Arial" panose="020B0604020202020204" pitchFamily="34" charset="0"/>
                <a:ea typeface="+mn-ea"/>
                <a:cs typeface="Arial" panose="020B0604020202020204" pitchFamily="34" charset="0"/>
              </a:rPr>
              <a:t>Light Grey</a:t>
            </a:r>
            <a:endParaRPr lang="en-US" sz="1300" kern="1200" dirty="0">
              <a:solidFill>
                <a:schemeClr val="tx1">
                  <a:lumMod val="20000"/>
                  <a:lumOff val="8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5/0/0/15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206/216/221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#ced8dd</a:t>
            </a:r>
          </a:p>
        </p:txBody>
      </p:sp>
      <p:sp>
        <p:nvSpPr>
          <p:cNvPr id="31" name="Oval 30">
            <a:extLst>
              <a:ext uri="{FF2B5EF4-FFF2-40B4-BE49-F238E27FC236}">
                <a16:creationId xmlns:a16="http://schemas.microsoft.com/office/drawing/2014/main" id="{1C280F09-DFEF-F04D-AB84-8D2D19CCAD9C}"/>
              </a:ext>
            </a:extLst>
          </p:cNvPr>
          <p:cNvSpPr>
            <a:spLocks noChangeAspect="1"/>
          </p:cNvSpPr>
          <p:nvPr/>
        </p:nvSpPr>
        <p:spPr>
          <a:xfrm>
            <a:off x="6286127" y="5179214"/>
            <a:ext cx="740664" cy="740664"/>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FE624E-FDDA-7345-BB47-C23B0928D649}"/>
              </a:ext>
            </a:extLst>
          </p:cNvPr>
          <p:cNvCxnSpPr/>
          <p:nvPr/>
        </p:nvCxnSpPr>
        <p:spPr>
          <a:xfrm>
            <a:off x="1018650" y="3301679"/>
            <a:ext cx="1010321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59AAC2-1FFE-FF48-A27C-E70561ECAC01}"/>
              </a:ext>
            </a:extLst>
          </p:cNvPr>
          <p:cNvSpPr txBox="1"/>
          <p:nvPr/>
        </p:nvSpPr>
        <p:spPr>
          <a:xfrm>
            <a:off x="1018650" y="3513509"/>
            <a:ext cx="2667386"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Secondary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3A07067B-6CF9-7C48-8AED-A5DE31C7A9D2}"/>
              </a:ext>
            </a:extLst>
          </p:cNvPr>
          <p:cNvSpPr txBox="1"/>
          <p:nvPr/>
        </p:nvSpPr>
        <p:spPr>
          <a:xfrm>
            <a:off x="1018650" y="1603686"/>
            <a:ext cx="1738004"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Primary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4" name="Title 1">
            <a:extLst>
              <a:ext uri="{FF2B5EF4-FFF2-40B4-BE49-F238E27FC236}">
                <a16:creationId xmlns:a16="http://schemas.microsoft.com/office/drawing/2014/main" id="{8BFA73ED-5A74-8049-A503-0359EC2BF5D3}"/>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Colors</a:t>
            </a:r>
          </a:p>
        </p:txBody>
      </p:sp>
      <p:pic>
        <p:nvPicPr>
          <p:cNvPr id="35" name="Picture 34">
            <a:extLst>
              <a:ext uri="{FF2B5EF4-FFF2-40B4-BE49-F238E27FC236}">
                <a16:creationId xmlns:a16="http://schemas.microsoft.com/office/drawing/2014/main" id="{7CC0ED01-8D00-D04E-A4DC-E7C44BBB66F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36" name="Picture 35">
            <a:extLst>
              <a:ext uri="{FF2B5EF4-FFF2-40B4-BE49-F238E27FC236}">
                <a16:creationId xmlns:a16="http://schemas.microsoft.com/office/drawing/2014/main" id="{59EE61BB-23E4-A448-A943-54B8B921C990}"/>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37" name="Picture 35">
            <a:extLst>
              <a:ext uri="{FF2B5EF4-FFF2-40B4-BE49-F238E27FC236}">
                <a16:creationId xmlns:a16="http://schemas.microsoft.com/office/drawing/2014/main" id="{E99E5CF1-688B-43CC-9067-A0645EC1FA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1107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14959672">
            <a:off x="5390038" y="156938"/>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A900C140-1396-4E97-901B-0F30B2A8B7C1}" type="slidenum">
              <a:rPr lang="en-US" smtClean="0"/>
              <a:pPr>
                <a:defRPr/>
              </a:pPr>
              <a:t>‹#›</a:t>
            </a:fld>
            <a:endParaRPr lang="en-US" dirty="0"/>
          </a:p>
        </p:txBody>
      </p:sp>
    </p:spTree>
    <p:extLst>
      <p:ext uri="{BB962C8B-B14F-4D97-AF65-F5344CB8AC3E}">
        <p14:creationId xmlns:p14="http://schemas.microsoft.com/office/powerpoint/2010/main" val="33876865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70D1AC1-511A-4E46-BE3E-963D508B076B}" type="slidenum">
              <a:rPr lang="en-US" smtClean="0"/>
              <a:pPr>
                <a:defRPr/>
              </a:pPr>
              <a:t>‹#›</a:t>
            </a:fld>
            <a:endParaRPr lang="en-US" dirty="0"/>
          </a:p>
        </p:txBody>
      </p:sp>
      <p:pic>
        <p:nvPicPr>
          <p:cNvPr id="4" name="Picture 3">
            <a:extLst>
              <a:ext uri="{FF2B5EF4-FFF2-40B4-BE49-F238E27FC236}">
                <a16:creationId xmlns:a16="http://schemas.microsoft.com/office/drawing/2014/main" id="{17721834-1EE1-784A-95FE-27ECC3B0617D}"/>
              </a:ext>
            </a:extLst>
          </p:cNvPr>
          <p:cNvPicPr>
            <a:picLocks noChangeAspect="1"/>
          </p:cNvPicPr>
          <p:nvPr/>
        </p:nvPicPr>
        <p:blipFill rotWithShape="1">
          <a:blip r:embed="rId2"/>
          <a:srcRect l="-1" r="1212"/>
          <a:stretch/>
        </p:blipFill>
        <p:spPr>
          <a:xfrm rot="9877584">
            <a:off x="4945452" y="367021"/>
            <a:ext cx="6150787" cy="5454149"/>
          </a:xfrm>
          <a:prstGeom prst="rect">
            <a:avLst/>
          </a:prstGeom>
        </p:spPr>
      </p:pic>
    </p:spTree>
    <p:extLst>
      <p:ext uri="{BB962C8B-B14F-4D97-AF65-F5344CB8AC3E}">
        <p14:creationId xmlns:p14="http://schemas.microsoft.com/office/powerpoint/2010/main" val="10608284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E4C1EB0-8CEB-A64B-A1F9-25AF3DFB93BD}"/>
              </a:ext>
            </a:extLst>
          </p:cNvPr>
          <p:cNvSpPr>
            <a:spLocks noGrp="1"/>
          </p:cNvSpPr>
          <p:nvPr>
            <p:ph type="pic" sz="quarter" idx="13" hasCustomPrompt="1"/>
          </p:nvPr>
        </p:nvSpPr>
        <p:spPr>
          <a:xfrm>
            <a:off x="0" y="13176"/>
            <a:ext cx="12192000" cy="6858000"/>
          </a:xfrm>
          <a:solidFill>
            <a:schemeClr val="bg1"/>
          </a:solidFill>
        </p:spPr>
        <p:txBody>
          <a:bodyPr>
            <a:noAutofit/>
          </a:bodyPr>
          <a:lstStyle>
            <a:lvl1pPr marL="0" indent="0" algn="l">
              <a:buNone/>
              <a:defRPr sz="2200">
                <a:solidFill>
                  <a:schemeClr val="tx1"/>
                </a:solidFill>
              </a:defRPr>
            </a:lvl1pPr>
          </a:lstStyle>
          <a:p>
            <a:r>
              <a:rPr lang="en-GB" dirty="0"/>
              <a:t>To add and an image: drag and drop an image on to this frame or click the icon in the centre of the page</a:t>
            </a:r>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tx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E7F27753-19D2-4820-811D-962AA7873115}" type="slidenum">
              <a:rPr lang="en-US" smtClean="0"/>
              <a:pPr>
                <a:defRPr/>
              </a:pPr>
              <a:t>‹#›</a:t>
            </a:fld>
            <a:endParaRPr lang="en-US" dirty="0"/>
          </a:p>
        </p:txBody>
      </p:sp>
    </p:spTree>
    <p:extLst>
      <p:ext uri="{BB962C8B-B14F-4D97-AF65-F5344CB8AC3E}">
        <p14:creationId xmlns:p14="http://schemas.microsoft.com/office/powerpoint/2010/main" val="23223350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70552D3-76CA-4652-A3B5-23D0803397BB}" type="slidenum">
              <a:rPr lang="en-US" smtClean="0"/>
              <a:pPr>
                <a:defRPr/>
              </a:pPr>
              <a:t>‹#›</a:t>
            </a:fld>
            <a:endParaRPr lang="en-US" dirty="0"/>
          </a:p>
        </p:txBody>
      </p:sp>
      <p:sp>
        <p:nvSpPr>
          <p:cNvPr id="12" name="Content Placeholder 2">
            <a:extLst>
              <a:ext uri="{FF2B5EF4-FFF2-40B4-BE49-F238E27FC236}">
                <a16:creationId xmlns:a16="http://schemas.microsoft.com/office/drawing/2014/main" id="{8CF05804-4D56-3247-8CD9-213A087278DE}"/>
              </a:ext>
            </a:extLst>
          </p:cNvPr>
          <p:cNvSpPr>
            <a:spLocks noGrp="1"/>
          </p:cNvSpPr>
          <p:nvPr>
            <p:ph idx="1"/>
          </p:nvPr>
        </p:nvSpPr>
        <p:spPr>
          <a:xfrm>
            <a:off x="1109272" y="1825625"/>
            <a:ext cx="10490849" cy="4351338"/>
          </a:xfrm>
        </p:spPr>
        <p:txBody>
          <a:bodyPr lIns="0" tIns="0" rIns="0" bIns="0"/>
          <a:lstStyle>
            <a:lvl1pPr>
              <a:buClr>
                <a:schemeClr val="accent1"/>
              </a:buClr>
              <a:defRPr sz="2200" b="0" i="0">
                <a:latin typeface="Arial" panose="020B0604020202020204" pitchFamily="34" charset="0"/>
                <a:cs typeface="Arial" panose="020B0604020202020204" pitchFamily="34" charset="0"/>
              </a:defRPr>
            </a:lvl1pPr>
            <a:lvl2pPr>
              <a:buClr>
                <a:schemeClr val="accent1"/>
              </a:buClr>
              <a:defRPr sz="2000" b="0" i="0">
                <a:latin typeface="Arial" panose="020B0604020202020204" pitchFamily="34" charset="0"/>
                <a:cs typeface="Arial" panose="020B0604020202020204" pitchFamily="34" charset="0"/>
              </a:defRPr>
            </a:lvl2pPr>
            <a:lvl3pPr>
              <a:buClr>
                <a:schemeClr val="accent1"/>
              </a:buClr>
              <a:defRPr sz="1800" b="0" i="0">
                <a:latin typeface="Arial" panose="020B0604020202020204" pitchFamily="34" charset="0"/>
                <a:cs typeface="Arial" panose="020B0604020202020204" pitchFamily="34" charset="0"/>
              </a:defRPr>
            </a:lvl3pPr>
            <a:lvl4pPr>
              <a:buClr>
                <a:schemeClr val="accent1"/>
              </a:buClr>
              <a:defRPr sz="1600" b="0" i="0">
                <a:latin typeface="Arial" panose="020B0604020202020204" pitchFamily="34" charset="0"/>
                <a:cs typeface="Arial" panose="020B0604020202020204" pitchFamily="34" charset="0"/>
              </a:defRPr>
            </a:lvl4pPr>
            <a:lvl5pPr>
              <a:buClr>
                <a:schemeClr val="accent1"/>
              </a:buClr>
              <a:defRPr sz="14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92E89EDB-5DE2-CA42-BEF2-303001213ABD}"/>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0" name="Picture 9">
            <a:extLst>
              <a:ext uri="{FF2B5EF4-FFF2-40B4-BE49-F238E27FC236}">
                <a16:creationId xmlns:a16="http://schemas.microsoft.com/office/drawing/2014/main" id="{71093B24-5427-EB4F-957C-2C475B8D37CC}"/>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088233F5-75DA-E64C-BA69-09D6205981C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0567900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7C2F67AA-E1A0-4D37-AF76-6F8F377B14C9}"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89054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89054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0927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9" name="Text Placeholder 2">
            <a:extLst>
              <a:ext uri="{FF2B5EF4-FFF2-40B4-BE49-F238E27FC236}">
                <a16:creationId xmlns:a16="http://schemas.microsoft.com/office/drawing/2014/main" id="{ED17ADE7-E59B-E446-8FC4-A9A8377322C1}"/>
              </a:ext>
            </a:extLst>
          </p:cNvPr>
          <p:cNvSpPr>
            <a:spLocks noGrp="1"/>
          </p:cNvSpPr>
          <p:nvPr>
            <p:ph type="body" sz="quarter" idx="90" hasCustomPrompt="1"/>
          </p:nvPr>
        </p:nvSpPr>
        <p:spPr>
          <a:xfrm>
            <a:off x="189054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0" name="Text Placeholder 13">
            <a:extLst>
              <a:ext uri="{FF2B5EF4-FFF2-40B4-BE49-F238E27FC236}">
                <a16:creationId xmlns:a16="http://schemas.microsoft.com/office/drawing/2014/main" id="{9EE8A81F-4364-D641-B6D6-A26BBA65B19F}"/>
              </a:ext>
            </a:extLst>
          </p:cNvPr>
          <p:cNvSpPr>
            <a:spLocks noGrp="1"/>
          </p:cNvSpPr>
          <p:nvPr>
            <p:ph type="body" sz="quarter" idx="91" hasCustomPrompt="1"/>
          </p:nvPr>
        </p:nvSpPr>
        <p:spPr>
          <a:xfrm>
            <a:off x="189054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1" name="Picture Placeholder 6">
            <a:extLst>
              <a:ext uri="{FF2B5EF4-FFF2-40B4-BE49-F238E27FC236}">
                <a16:creationId xmlns:a16="http://schemas.microsoft.com/office/drawing/2014/main" id="{5BE884F0-2973-E248-B619-07501D3AD6E9}"/>
              </a:ext>
            </a:extLst>
          </p:cNvPr>
          <p:cNvSpPr>
            <a:spLocks noGrp="1" noChangeAspect="1"/>
          </p:cNvSpPr>
          <p:nvPr>
            <p:ph type="pic" sz="quarter" idx="92" hasCustomPrompt="1"/>
          </p:nvPr>
        </p:nvSpPr>
        <p:spPr>
          <a:xfrm>
            <a:off x="110927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539781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539781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461654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5" name="Text Placeholder 2">
            <a:extLst>
              <a:ext uri="{FF2B5EF4-FFF2-40B4-BE49-F238E27FC236}">
                <a16:creationId xmlns:a16="http://schemas.microsoft.com/office/drawing/2014/main" id="{12B5CAAB-44E2-8B48-9FEF-63D3FF80EAF7}"/>
              </a:ext>
            </a:extLst>
          </p:cNvPr>
          <p:cNvSpPr>
            <a:spLocks noGrp="1"/>
          </p:cNvSpPr>
          <p:nvPr>
            <p:ph type="body" sz="quarter" idx="96" hasCustomPrompt="1"/>
          </p:nvPr>
        </p:nvSpPr>
        <p:spPr>
          <a:xfrm>
            <a:off x="539781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6" name="Text Placeholder 13">
            <a:extLst>
              <a:ext uri="{FF2B5EF4-FFF2-40B4-BE49-F238E27FC236}">
                <a16:creationId xmlns:a16="http://schemas.microsoft.com/office/drawing/2014/main" id="{C5FC91EC-EFF5-3B49-95C9-91C29D7E4A7B}"/>
              </a:ext>
            </a:extLst>
          </p:cNvPr>
          <p:cNvSpPr>
            <a:spLocks noGrp="1"/>
          </p:cNvSpPr>
          <p:nvPr>
            <p:ph type="body" sz="quarter" idx="97" hasCustomPrompt="1"/>
          </p:nvPr>
        </p:nvSpPr>
        <p:spPr>
          <a:xfrm>
            <a:off x="539781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7" name="Picture Placeholder 6">
            <a:extLst>
              <a:ext uri="{FF2B5EF4-FFF2-40B4-BE49-F238E27FC236}">
                <a16:creationId xmlns:a16="http://schemas.microsoft.com/office/drawing/2014/main" id="{3628960A-1145-2342-810B-00D05453E044}"/>
              </a:ext>
            </a:extLst>
          </p:cNvPr>
          <p:cNvSpPr>
            <a:spLocks noGrp="1" noChangeAspect="1"/>
          </p:cNvSpPr>
          <p:nvPr>
            <p:ph type="pic" sz="quarter" idx="98" hasCustomPrompt="1"/>
          </p:nvPr>
        </p:nvSpPr>
        <p:spPr>
          <a:xfrm>
            <a:off x="461654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8" name="Text Placeholder 2">
            <a:extLst>
              <a:ext uri="{FF2B5EF4-FFF2-40B4-BE49-F238E27FC236}">
                <a16:creationId xmlns:a16="http://schemas.microsoft.com/office/drawing/2014/main" id="{C25BDFAA-82DA-0C48-AB24-552F977BBCAC}"/>
              </a:ext>
            </a:extLst>
          </p:cNvPr>
          <p:cNvSpPr>
            <a:spLocks noGrp="1"/>
          </p:cNvSpPr>
          <p:nvPr>
            <p:ph type="body" sz="quarter" idx="99" hasCustomPrompt="1"/>
          </p:nvPr>
        </p:nvSpPr>
        <p:spPr>
          <a:xfrm>
            <a:off x="8868464"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9" name="Text Placeholder 13">
            <a:extLst>
              <a:ext uri="{FF2B5EF4-FFF2-40B4-BE49-F238E27FC236}">
                <a16:creationId xmlns:a16="http://schemas.microsoft.com/office/drawing/2014/main" id="{D96D711A-4677-F04B-B65B-36504FBBB212}"/>
              </a:ext>
            </a:extLst>
          </p:cNvPr>
          <p:cNvSpPr>
            <a:spLocks noGrp="1"/>
          </p:cNvSpPr>
          <p:nvPr>
            <p:ph type="body" sz="quarter" idx="100" hasCustomPrompt="1"/>
          </p:nvPr>
        </p:nvSpPr>
        <p:spPr>
          <a:xfrm>
            <a:off x="8868464"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0" name="Picture Placeholder 6">
            <a:extLst>
              <a:ext uri="{FF2B5EF4-FFF2-40B4-BE49-F238E27FC236}">
                <a16:creationId xmlns:a16="http://schemas.microsoft.com/office/drawing/2014/main" id="{3BA35038-3FC1-B945-9388-A39FCF8AF98A}"/>
              </a:ext>
            </a:extLst>
          </p:cNvPr>
          <p:cNvSpPr>
            <a:spLocks noGrp="1" noChangeAspect="1"/>
          </p:cNvSpPr>
          <p:nvPr>
            <p:ph type="pic" sz="quarter" idx="101" hasCustomPrompt="1"/>
          </p:nvPr>
        </p:nvSpPr>
        <p:spPr>
          <a:xfrm>
            <a:off x="8087193"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71" name="Text Placeholder 2">
            <a:extLst>
              <a:ext uri="{FF2B5EF4-FFF2-40B4-BE49-F238E27FC236}">
                <a16:creationId xmlns:a16="http://schemas.microsoft.com/office/drawing/2014/main" id="{99B59BC1-57B1-5C45-A75F-1AAED2C746F7}"/>
              </a:ext>
            </a:extLst>
          </p:cNvPr>
          <p:cNvSpPr>
            <a:spLocks noGrp="1"/>
          </p:cNvSpPr>
          <p:nvPr>
            <p:ph type="body" sz="quarter" idx="102" hasCustomPrompt="1"/>
          </p:nvPr>
        </p:nvSpPr>
        <p:spPr>
          <a:xfrm>
            <a:off x="8868464"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72" name="Text Placeholder 13">
            <a:extLst>
              <a:ext uri="{FF2B5EF4-FFF2-40B4-BE49-F238E27FC236}">
                <a16:creationId xmlns:a16="http://schemas.microsoft.com/office/drawing/2014/main" id="{CF294275-CBFE-7C45-914A-780863F390C9}"/>
              </a:ext>
            </a:extLst>
          </p:cNvPr>
          <p:cNvSpPr>
            <a:spLocks noGrp="1"/>
          </p:cNvSpPr>
          <p:nvPr>
            <p:ph type="body" sz="quarter" idx="103" hasCustomPrompt="1"/>
          </p:nvPr>
        </p:nvSpPr>
        <p:spPr>
          <a:xfrm>
            <a:off x="8868464"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3" name="Picture Placeholder 6">
            <a:extLst>
              <a:ext uri="{FF2B5EF4-FFF2-40B4-BE49-F238E27FC236}">
                <a16:creationId xmlns:a16="http://schemas.microsoft.com/office/drawing/2014/main" id="{7D7FD44D-C2C3-604B-8BFF-523907AA76BA}"/>
              </a:ext>
            </a:extLst>
          </p:cNvPr>
          <p:cNvSpPr>
            <a:spLocks noGrp="1" noChangeAspect="1"/>
          </p:cNvSpPr>
          <p:nvPr>
            <p:ph type="pic" sz="quarter" idx="104" hasCustomPrompt="1"/>
          </p:nvPr>
        </p:nvSpPr>
        <p:spPr>
          <a:xfrm>
            <a:off x="8087193"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itle 1">
            <a:extLst>
              <a:ext uri="{FF2B5EF4-FFF2-40B4-BE49-F238E27FC236}">
                <a16:creationId xmlns:a16="http://schemas.microsoft.com/office/drawing/2014/main" id="{E71C2E22-5879-3649-A0D4-A707C3C4E02B}"/>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6" name="Picture 25">
            <a:extLst>
              <a:ext uri="{FF2B5EF4-FFF2-40B4-BE49-F238E27FC236}">
                <a16:creationId xmlns:a16="http://schemas.microsoft.com/office/drawing/2014/main" id="{D006B1DD-24ED-7740-AE2D-5940CBFA65E3}"/>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7" name="Picture 26">
            <a:extLst>
              <a:ext uri="{FF2B5EF4-FFF2-40B4-BE49-F238E27FC236}">
                <a16:creationId xmlns:a16="http://schemas.microsoft.com/office/drawing/2014/main" id="{FDCDFF2E-B2D5-C54F-A9C3-37A894BD7A6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8695488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6E1723CA-60FE-4D6B-A6CB-2BF631AB492D}"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109272"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109272"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1591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3617221"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3617221"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3617221"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ext Placeholder 2">
            <a:extLst>
              <a:ext uri="{FF2B5EF4-FFF2-40B4-BE49-F238E27FC236}">
                <a16:creationId xmlns:a16="http://schemas.microsoft.com/office/drawing/2014/main" id="{4AE45EF5-4B78-874A-92E9-D843FDC7234F}"/>
              </a:ext>
            </a:extLst>
          </p:cNvPr>
          <p:cNvSpPr>
            <a:spLocks noGrp="1"/>
          </p:cNvSpPr>
          <p:nvPr>
            <p:ph type="body" sz="quarter" idx="96" hasCustomPrompt="1"/>
          </p:nvPr>
        </p:nvSpPr>
        <p:spPr>
          <a:xfrm>
            <a:off x="6115987"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6" name="Text Placeholder 13">
            <a:extLst>
              <a:ext uri="{FF2B5EF4-FFF2-40B4-BE49-F238E27FC236}">
                <a16:creationId xmlns:a16="http://schemas.microsoft.com/office/drawing/2014/main" id="{F3719D30-7150-C742-85A3-2D208E068F5A}"/>
              </a:ext>
            </a:extLst>
          </p:cNvPr>
          <p:cNvSpPr>
            <a:spLocks noGrp="1"/>
          </p:cNvSpPr>
          <p:nvPr>
            <p:ph type="body" sz="quarter" idx="97" hasCustomPrompt="1"/>
          </p:nvPr>
        </p:nvSpPr>
        <p:spPr>
          <a:xfrm>
            <a:off x="6115987"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27" name="Picture Placeholder 6">
            <a:extLst>
              <a:ext uri="{FF2B5EF4-FFF2-40B4-BE49-F238E27FC236}">
                <a16:creationId xmlns:a16="http://schemas.microsoft.com/office/drawing/2014/main" id="{96211705-AB2E-984A-B603-5B36F2422A34}"/>
              </a:ext>
            </a:extLst>
          </p:cNvPr>
          <p:cNvSpPr>
            <a:spLocks noGrp="1" noChangeAspect="1"/>
          </p:cNvSpPr>
          <p:nvPr>
            <p:ph type="pic" sz="quarter" idx="98" hasCustomPrompt="1"/>
          </p:nvPr>
        </p:nvSpPr>
        <p:spPr>
          <a:xfrm>
            <a:off x="6122627"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8" name="Text Placeholder 2">
            <a:extLst>
              <a:ext uri="{FF2B5EF4-FFF2-40B4-BE49-F238E27FC236}">
                <a16:creationId xmlns:a16="http://schemas.microsoft.com/office/drawing/2014/main" id="{611A2F60-69F0-2047-B548-14D6BFD51762}"/>
              </a:ext>
            </a:extLst>
          </p:cNvPr>
          <p:cNvSpPr>
            <a:spLocks noGrp="1"/>
          </p:cNvSpPr>
          <p:nvPr>
            <p:ph type="body" sz="quarter" idx="99" hasCustomPrompt="1"/>
          </p:nvPr>
        </p:nvSpPr>
        <p:spPr>
          <a:xfrm>
            <a:off x="8623936"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2" name="Text Placeholder 13">
            <a:extLst>
              <a:ext uri="{FF2B5EF4-FFF2-40B4-BE49-F238E27FC236}">
                <a16:creationId xmlns:a16="http://schemas.microsoft.com/office/drawing/2014/main" id="{98CD1D6F-8130-854F-B646-BC0F2A614247}"/>
              </a:ext>
            </a:extLst>
          </p:cNvPr>
          <p:cNvSpPr>
            <a:spLocks noGrp="1"/>
          </p:cNvSpPr>
          <p:nvPr>
            <p:ph type="body" sz="quarter" idx="100" hasCustomPrompt="1"/>
          </p:nvPr>
        </p:nvSpPr>
        <p:spPr>
          <a:xfrm>
            <a:off x="8623936"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3" name="Picture Placeholder 6">
            <a:extLst>
              <a:ext uri="{FF2B5EF4-FFF2-40B4-BE49-F238E27FC236}">
                <a16:creationId xmlns:a16="http://schemas.microsoft.com/office/drawing/2014/main" id="{AC140265-5860-7343-B69E-3B0D4F94D313}"/>
              </a:ext>
            </a:extLst>
          </p:cNvPr>
          <p:cNvSpPr>
            <a:spLocks noGrp="1" noChangeAspect="1"/>
          </p:cNvSpPr>
          <p:nvPr>
            <p:ph type="pic" sz="quarter" idx="101" hasCustomPrompt="1"/>
          </p:nvPr>
        </p:nvSpPr>
        <p:spPr>
          <a:xfrm>
            <a:off x="8623936"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9" name="Title 1">
            <a:extLst>
              <a:ext uri="{FF2B5EF4-FFF2-40B4-BE49-F238E27FC236}">
                <a16:creationId xmlns:a16="http://schemas.microsoft.com/office/drawing/2014/main" id="{9C371EEB-0FFE-D341-B671-99929AD3C92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0" name="Picture 19">
            <a:extLst>
              <a:ext uri="{FF2B5EF4-FFF2-40B4-BE49-F238E27FC236}">
                <a16:creationId xmlns:a16="http://schemas.microsoft.com/office/drawing/2014/main" id="{D3A04D9C-EF91-5348-B164-3F3B7869443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1" name="Picture 20">
            <a:extLst>
              <a:ext uri="{FF2B5EF4-FFF2-40B4-BE49-F238E27FC236}">
                <a16:creationId xmlns:a16="http://schemas.microsoft.com/office/drawing/2014/main" id="{6F24CAC4-77B7-5742-A33C-97E927BF56D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2275268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FC02282-E991-4416-ADBF-9B4D208DA452}"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7465A0E-78AA-8C49-B64D-186A9C4D3FFD}"/>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8115936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0232DAFF-DD21-4A13-A972-7314BC878BC3}"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67142B7E-B185-6944-B341-41F8CFA6043E}"/>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85432345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3" y="603637"/>
            <a:ext cx="10348442"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D4D2C52-3BC0-47CF-8CB0-239DB774D215}"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2B2960DF-653F-AF4E-A1E8-D5458F3C15F9}"/>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36504626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50598E6-1EFF-4EEC-A2C3-F5C6901D15C7}"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432216"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1" y="2466716"/>
            <a:ext cx="7432215"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5FC39EC2-54BB-C74F-AD28-DF434C8C99A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E5C19F97-2270-6447-A0B4-1CEC0CAF919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A96DC224-B58E-CF42-859E-529D5E890363}"/>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796892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42C5A85-5313-4B43-822D-E5540C1A5836}" type="slidenum">
              <a:rPr lang="en-US" smtClean="0"/>
              <a:pPr>
                <a:defRPr/>
              </a:pPr>
              <a:t>‹#›</a:t>
            </a:fld>
            <a:endParaRPr lang="en-US" dirty="0"/>
          </a:p>
        </p:txBody>
      </p:sp>
      <p:sp>
        <p:nvSpPr>
          <p:cNvPr id="33" name="TextBox 32">
            <a:extLst>
              <a:ext uri="{FF2B5EF4-FFF2-40B4-BE49-F238E27FC236}">
                <a16:creationId xmlns:a16="http://schemas.microsoft.com/office/drawing/2014/main" id="{3A07067B-6CF9-7C48-8AED-A5DE31C7A9D2}"/>
              </a:ext>
            </a:extLst>
          </p:cNvPr>
          <p:cNvSpPr txBox="1"/>
          <p:nvPr/>
        </p:nvSpPr>
        <p:spPr>
          <a:xfrm>
            <a:off x="1019331" y="1603686"/>
            <a:ext cx="10231261" cy="1323439"/>
          </a:xfrm>
          <a:prstGeom prst="rect">
            <a:avLst/>
          </a:prstGeom>
          <a:noFill/>
        </p:spPr>
        <p:txBody>
          <a:bodyPr wrap="square" rtlCol="0">
            <a:spAutoFit/>
          </a:bodyPr>
          <a:lstStyle/>
          <a:p>
            <a:r>
              <a:rPr lang="en-US" sz="3200" b="1" kern="1200" dirty="0">
                <a:solidFill>
                  <a:schemeClr val="tx1"/>
                </a:solidFill>
                <a:effectLst/>
                <a:latin typeface="Arial" panose="020B0604020202020204" pitchFamily="34" charset="0"/>
                <a:ea typeface="+mn-ea"/>
                <a:cs typeface="Arial" panose="020B0604020202020204" pitchFamily="34" charset="0"/>
              </a:rPr>
              <a:t>Slide title, Arial bold 32pt</a:t>
            </a:r>
          </a:p>
          <a:p>
            <a:r>
              <a:rPr lang="en-US" sz="2400" b="1" kern="1200" dirty="0">
                <a:solidFill>
                  <a:schemeClr val="tx1"/>
                </a:solidFill>
                <a:effectLst/>
                <a:latin typeface="Arial" panose="020B0604020202020204" pitchFamily="34" charset="0"/>
                <a:ea typeface="+mn-ea"/>
                <a:cs typeface="Arial" panose="020B0604020202020204" pitchFamily="34" charset="0"/>
              </a:rPr>
              <a:t>Subheads, Arial bold 24pt</a:t>
            </a:r>
          </a:p>
          <a:p>
            <a:r>
              <a:rPr lang="en-US" sz="2200" b="0" kern="1200" dirty="0" err="1">
                <a:solidFill>
                  <a:schemeClr val="tx1"/>
                </a:solidFill>
                <a:effectLst/>
                <a:latin typeface="Arial" panose="020B0604020202020204" pitchFamily="34" charset="0"/>
                <a:ea typeface="+mn-ea"/>
                <a:cs typeface="Arial" panose="020B0604020202020204" pitchFamily="34" charset="0"/>
              </a:rPr>
              <a:t>Bodycopy</a:t>
            </a:r>
            <a:r>
              <a:rPr lang="en-US" sz="2200" b="0" kern="1200" dirty="0">
                <a:solidFill>
                  <a:schemeClr val="tx1"/>
                </a:solidFill>
                <a:effectLst/>
                <a:latin typeface="Arial" panose="020B0604020202020204" pitchFamily="34" charset="0"/>
                <a:ea typeface="+mn-ea"/>
                <a:cs typeface="Arial" panose="020B0604020202020204" pitchFamily="34" charset="0"/>
              </a:rPr>
              <a:t>, Arial regular 22pt </a:t>
            </a:r>
          </a:p>
        </p:txBody>
      </p:sp>
      <p:sp>
        <p:nvSpPr>
          <p:cNvPr id="9" name="Title 1">
            <a:extLst>
              <a:ext uri="{FF2B5EF4-FFF2-40B4-BE49-F238E27FC236}">
                <a16:creationId xmlns:a16="http://schemas.microsoft.com/office/drawing/2014/main" id="{4686BB7F-7F48-EC45-954C-98ABC4CAE8C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Fonts</a:t>
            </a:r>
          </a:p>
        </p:txBody>
      </p:sp>
      <p:pic>
        <p:nvPicPr>
          <p:cNvPr id="10" name="Picture 9">
            <a:extLst>
              <a:ext uri="{FF2B5EF4-FFF2-40B4-BE49-F238E27FC236}">
                <a16:creationId xmlns:a16="http://schemas.microsoft.com/office/drawing/2014/main" id="{F302162D-0EAD-5641-B713-A07858059F01}"/>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A8D8A6EE-98C8-2949-8C1D-3636EDBD50FF}"/>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8" name="Picture 11">
            <a:extLst>
              <a:ext uri="{FF2B5EF4-FFF2-40B4-BE49-F238E27FC236}">
                <a16:creationId xmlns:a16="http://schemas.microsoft.com/office/drawing/2014/main" id="{C9211D23-8442-4C3F-9488-FAB01051E5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595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8D2AC47-609C-41AB-817D-C1B431729FFC}"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a:extLst>
              <a:ext uri="{FF2B5EF4-FFF2-40B4-BE49-F238E27FC236}">
                <a16:creationId xmlns:a16="http://schemas.microsoft.com/office/drawing/2014/main" id="{F253F2EE-673D-0640-B074-471413557BCF}"/>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16855502-C1AF-FA4D-B183-0A55B6C2402B}"/>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B5D3787C-3979-4142-ACC9-4092849EA30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8328739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E325FE59-F7A2-4824-9AC6-3D027EEEFB62}"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16897E4D-E7DA-7043-B46B-C2A853253C54}"/>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7B0DF53A-39FC-F54A-A6D7-72EF817BA6F0}"/>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F4484EA3-A002-E44B-92D5-94E34161643A}"/>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26529959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713053" y="6356350"/>
            <a:ext cx="6468679"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0D5644A0-D5D1-42E5-BEF9-EA6C84F10CD7}"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9272" y="1907413"/>
            <a:ext cx="4054839"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9272" y="2466716"/>
            <a:ext cx="4054839"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2CBB7312-3FF8-FF47-BA9C-EBCE0D494E08}"/>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240B62A6-0EA5-FD49-95E1-0F13C3AF59A4}"/>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00E7AF92-CE73-084D-859D-E5B977E17DC8}"/>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95642096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632030" y="6356350"/>
            <a:ext cx="654970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46D4E2DF-9D61-4639-AE4F-EB97D329151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18072"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18072"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6" name="Title 1">
            <a:extLst>
              <a:ext uri="{FF2B5EF4-FFF2-40B4-BE49-F238E27FC236}">
                <a16:creationId xmlns:a16="http://schemas.microsoft.com/office/drawing/2014/main" id="{794B3410-DE4B-3243-B6C6-E553F7633DA9}"/>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7" name="Picture 16">
            <a:extLst>
              <a:ext uri="{FF2B5EF4-FFF2-40B4-BE49-F238E27FC236}">
                <a16:creationId xmlns:a16="http://schemas.microsoft.com/office/drawing/2014/main" id="{71F28902-8613-9D41-9F08-C755F563879F}"/>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8" name="Picture 17">
            <a:extLst>
              <a:ext uri="{FF2B5EF4-FFF2-40B4-BE49-F238E27FC236}">
                <a16:creationId xmlns:a16="http://schemas.microsoft.com/office/drawing/2014/main" id="{7548A85F-244D-F444-9106-57A9FF05A790}"/>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0555089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805651" y="6356350"/>
            <a:ext cx="6376081"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F1C3D2CF-9D89-4F22-B921-6653C52A31D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5860"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5860"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9E9F7680-0D57-FA46-9050-5DFFA7517287}"/>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DFEAAD13-E597-B34E-84F7-C4B8A7BA1D1C}"/>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5C2C2E08-2C3A-4841-AD6D-7C13A4176987}"/>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59986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2072-FB2B-EC4D-B72B-8AF809E5928E}"/>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704DD4-CA97-364D-9B4A-428EDE4DD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BEF814-959A-B440-92A2-29FE4D10210C}"/>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8B396B7-40FE-0F43-81D5-885BC4085CB8}"/>
              </a:ext>
            </a:extLst>
          </p:cNvPr>
          <p:cNvSpPr>
            <a:spLocks noGrp="1"/>
          </p:cNvSpPr>
          <p:nvPr>
            <p:ph type="sldNum" sz="quarter" idx="12"/>
          </p:nvPr>
        </p:nvSpPr>
        <p:spPr>
          <a:xfrm>
            <a:off x="8610600" y="6356350"/>
            <a:ext cx="2743200" cy="365125"/>
          </a:xfrm>
          <a:prstGeom prst="rect">
            <a:avLst/>
          </a:prstGeom>
        </p:spPr>
        <p:txBody>
          <a:bodyPr/>
          <a:lstStyle/>
          <a:p>
            <a:pPr>
              <a:defRPr/>
            </a:pPr>
            <a:fld id="{152203A6-786B-4C05-B034-0BF8E43E93A3}" type="slidenum">
              <a:rPr lang="en-US" smtClean="0"/>
              <a:pPr>
                <a:defRPr/>
              </a:pPr>
              <a:t>‹#›</a:t>
            </a:fld>
            <a:endParaRPr lang="en-US" dirty="0"/>
          </a:p>
        </p:txBody>
      </p:sp>
    </p:spTree>
    <p:extLst>
      <p:ext uri="{BB962C8B-B14F-4D97-AF65-F5344CB8AC3E}">
        <p14:creationId xmlns:p14="http://schemas.microsoft.com/office/powerpoint/2010/main" val="3326646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F8C3E-048E-5E4D-9FF5-B2DC3C730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BD06C2-DB36-5F4B-BE3A-562DB52DC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F338221-9062-884D-8F9A-BCA23D200619}"/>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280786A-A343-C04E-8124-F838435EB0EF}"/>
              </a:ext>
            </a:extLst>
          </p:cNvPr>
          <p:cNvSpPr>
            <a:spLocks noGrp="1"/>
          </p:cNvSpPr>
          <p:nvPr>
            <p:ph type="sldNum" sz="quarter" idx="12"/>
          </p:nvPr>
        </p:nvSpPr>
        <p:spPr>
          <a:xfrm>
            <a:off x="8610600" y="6356350"/>
            <a:ext cx="2743200" cy="365125"/>
          </a:xfrm>
          <a:prstGeom prst="rect">
            <a:avLst/>
          </a:prstGeom>
        </p:spPr>
        <p:txBody>
          <a:bodyPr/>
          <a:lstStyle/>
          <a:p>
            <a:pPr>
              <a:defRPr/>
            </a:pPr>
            <a:fld id="{E8EB4064-8092-4796-ACAE-50F3B4AC59DA}" type="slidenum">
              <a:rPr lang="en-US" smtClean="0"/>
              <a:pPr>
                <a:defRPr/>
              </a:pPr>
              <a:t>‹#›</a:t>
            </a:fld>
            <a:endParaRPr lang="en-US" dirty="0"/>
          </a:p>
        </p:txBody>
      </p:sp>
    </p:spTree>
    <p:extLst>
      <p:ext uri="{BB962C8B-B14F-4D97-AF65-F5344CB8AC3E}">
        <p14:creationId xmlns:p14="http://schemas.microsoft.com/office/powerpoint/2010/main" val="3391523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304800" y="5918119"/>
            <a:ext cx="1358290" cy="71128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355660472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8299820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DE94BE6-1B9B-4808-893F-943C6BA28789}"/>
              </a:ext>
            </a:extLst>
          </p:cNvPr>
          <p:cNvSpPr>
            <a:spLocks noGrp="1"/>
          </p:cNvSpPr>
          <p:nvPr>
            <p:ph type="ftr" sz="quarter" idx="10"/>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AFC74C6-8587-461B-AC03-50BEC8F6DE81}"/>
              </a:ext>
            </a:extLst>
          </p:cNvPr>
          <p:cNvSpPr>
            <a:spLocks noGrp="1"/>
          </p:cNvSpPr>
          <p:nvPr>
            <p:ph type="sldNum" sz="quarter" idx="11"/>
          </p:nvPr>
        </p:nvSpPr>
        <p:spPr/>
        <p:txBody>
          <a:bodyPr/>
          <a:lstStyle>
            <a:lvl1pPr>
              <a:defRPr/>
            </a:lvl1pPr>
          </a:lstStyle>
          <a:p>
            <a:pPr>
              <a:defRPr/>
            </a:pPr>
            <a:fld id="{5F9E9DDB-9E30-4091-A1DD-160A4FFD03FF}" type="slidenum">
              <a:rPr lang="en-US"/>
              <a:pPr>
                <a:defRPr/>
              </a:pPr>
              <a:t>‹#›</a:t>
            </a:fld>
            <a:endParaRPr lang="en-US" dirty="0"/>
          </a:p>
        </p:txBody>
      </p:sp>
    </p:spTree>
    <p:extLst>
      <p:ext uri="{BB962C8B-B14F-4D97-AF65-F5344CB8AC3E}">
        <p14:creationId xmlns:p14="http://schemas.microsoft.com/office/powerpoint/2010/main" val="10708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27AE464-0289-455E-9777-FE12F45A788C}" type="slidenum">
              <a:rPr lang="en-US" smtClean="0"/>
              <a:pPr>
                <a:defRPr/>
              </a:pPr>
              <a:t>‹#›</a:t>
            </a:fld>
            <a:endParaRPr lang="en-US" dirty="0"/>
          </a:p>
        </p:txBody>
      </p:sp>
      <p:graphicFrame>
        <p:nvGraphicFramePr>
          <p:cNvPr id="4" name="Chart 3">
            <a:extLst>
              <a:ext uri="{FF2B5EF4-FFF2-40B4-BE49-F238E27FC236}">
                <a16:creationId xmlns:a16="http://schemas.microsoft.com/office/drawing/2014/main" id="{892CAD6A-D820-004F-8981-1353049A5340}"/>
              </a:ext>
            </a:extLst>
          </p:cNvPr>
          <p:cNvGraphicFramePr/>
          <p:nvPr>
            <p:extLst>
              <p:ext uri="{D42A27DB-BD31-4B8C-83A1-F6EECF244321}">
                <p14:modId xmlns:p14="http://schemas.microsoft.com/office/powerpoint/2010/main" val="837536324"/>
              </p:ext>
            </p:extLst>
          </p:nvPr>
        </p:nvGraphicFramePr>
        <p:xfrm>
          <a:off x="1508049" y="1862666"/>
          <a:ext cx="5232400" cy="3352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6456739-16FF-6B47-894B-49E0CABAE3D6}"/>
              </a:ext>
            </a:extLst>
          </p:cNvPr>
          <p:cNvGraphicFramePr/>
          <p:nvPr>
            <p:extLst>
              <p:ext uri="{D42A27DB-BD31-4B8C-83A1-F6EECF244321}">
                <p14:modId xmlns:p14="http://schemas.microsoft.com/office/powerpoint/2010/main" val="2711972586"/>
              </p:ext>
            </p:extLst>
          </p:nvPr>
        </p:nvGraphicFramePr>
        <p:xfrm>
          <a:off x="6740449" y="1976965"/>
          <a:ext cx="4686301" cy="312420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1BF90E4-4AD1-3242-90F3-D4075BB8ED69}"/>
              </a:ext>
            </a:extLst>
          </p:cNvPr>
          <p:cNvCxnSpPr>
            <a:cxnSpLocks/>
          </p:cNvCxnSpPr>
          <p:nvPr/>
        </p:nvCxnSpPr>
        <p:spPr>
          <a:xfrm>
            <a:off x="7210698" y="1760744"/>
            <a:ext cx="0" cy="4043156"/>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E5193DF-9187-F844-8D69-C5550AECE15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31E77138-1E1F-0146-8364-4A46291DB835}"/>
              </a:ext>
            </a:extLst>
          </p:cNvPr>
          <p:cNvPicPr>
            <a:picLocks noChangeAspect="1"/>
          </p:cNvPicPr>
          <p:nvPr/>
        </p:nvPicPr>
        <p:blipFill>
          <a:blip r:embed="rId4"/>
          <a:stretch>
            <a:fillRect/>
          </a:stretch>
        </p:blipFill>
        <p:spPr>
          <a:xfrm>
            <a:off x="386904" y="771993"/>
            <a:ext cx="447872" cy="447872"/>
          </a:xfrm>
          <a:prstGeom prst="rect">
            <a:avLst/>
          </a:prstGeom>
        </p:spPr>
      </p:pic>
      <p:pic>
        <p:nvPicPr>
          <p:cNvPr id="14" name="Picture 13">
            <a:extLst>
              <a:ext uri="{FF2B5EF4-FFF2-40B4-BE49-F238E27FC236}">
                <a16:creationId xmlns:a16="http://schemas.microsoft.com/office/drawing/2014/main" id="{5D1B2FF4-3F82-D048-A052-D7F2FE30430C}"/>
              </a:ext>
            </a:extLst>
          </p:cNvPr>
          <p:cNvPicPr>
            <a:picLocks noChangeAspect="1"/>
          </p:cNvPicPr>
          <p:nvPr/>
        </p:nvPicPr>
        <p:blipFill>
          <a:blip r:embed="rId5"/>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1282940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A45C79B-A1B6-43D5-B2F8-A698296CC01F}" type="slidenum">
              <a:rPr lang="en-US" smtClean="0"/>
              <a:pPr>
                <a:defRPr/>
              </a:pPr>
              <a:t>‹#›</a:t>
            </a:fld>
            <a:endParaRPr lang="en-US" dirty="0"/>
          </a:p>
        </p:txBody>
      </p:sp>
      <p:graphicFrame>
        <p:nvGraphicFramePr>
          <p:cNvPr id="9" name="Table 8">
            <a:extLst>
              <a:ext uri="{FF2B5EF4-FFF2-40B4-BE49-F238E27FC236}">
                <a16:creationId xmlns:a16="http://schemas.microsoft.com/office/drawing/2014/main" id="{2FA6CAB2-81CC-5D45-85A6-42997122AB41}"/>
              </a:ext>
            </a:extLst>
          </p:cNvPr>
          <p:cNvGraphicFramePr>
            <a:graphicFrameLocks noGrp="1"/>
          </p:cNvGraphicFramePr>
          <p:nvPr>
            <p:extLst>
              <p:ext uri="{D42A27DB-BD31-4B8C-83A1-F6EECF244321}">
                <p14:modId xmlns:p14="http://schemas.microsoft.com/office/powerpoint/2010/main" val="821371494"/>
              </p:ext>
            </p:extLst>
          </p:nvPr>
        </p:nvGraphicFramePr>
        <p:xfrm>
          <a:off x="1109272" y="1735667"/>
          <a:ext cx="10495350" cy="4170666"/>
        </p:xfrm>
        <a:graphic>
          <a:graphicData uri="http://schemas.openxmlformats.org/drawingml/2006/table">
            <a:tbl>
              <a:tblPr firstRow="1" bandRow="1">
                <a:effectLst/>
              </a:tblPr>
              <a:tblGrid>
                <a:gridCol w="2650385">
                  <a:extLst>
                    <a:ext uri="{9D8B030D-6E8A-4147-A177-3AD203B41FA5}">
                      <a16:colId xmlns:a16="http://schemas.microsoft.com/office/drawing/2014/main" val="1489408638"/>
                    </a:ext>
                  </a:extLst>
                </a:gridCol>
                <a:gridCol w="2650487">
                  <a:extLst>
                    <a:ext uri="{9D8B030D-6E8A-4147-A177-3AD203B41FA5}">
                      <a16:colId xmlns:a16="http://schemas.microsoft.com/office/drawing/2014/main" val="1021884807"/>
                    </a:ext>
                  </a:extLst>
                </a:gridCol>
                <a:gridCol w="2650487">
                  <a:extLst>
                    <a:ext uri="{9D8B030D-6E8A-4147-A177-3AD203B41FA5}">
                      <a16:colId xmlns:a16="http://schemas.microsoft.com/office/drawing/2014/main" val="481388776"/>
                    </a:ext>
                  </a:extLst>
                </a:gridCol>
                <a:gridCol w="2543991">
                  <a:extLst>
                    <a:ext uri="{9D8B030D-6E8A-4147-A177-3AD203B41FA5}">
                      <a16:colId xmlns:a16="http://schemas.microsoft.com/office/drawing/2014/main" val="982493532"/>
                    </a:ext>
                  </a:extLst>
                </a:gridCol>
              </a:tblGrid>
              <a:tr h="561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57501766"/>
                  </a:ext>
                </a:extLst>
              </a:tr>
              <a:tr h="6565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282478"/>
                  </a:ext>
                </a:extLst>
              </a:tr>
              <a:tr h="5934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57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412162"/>
                  </a:ext>
                </a:extLst>
              </a:tr>
              <a:tr h="5961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EAF2E922-0837-C241-8C6B-F50AF49027E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1AD0CF23-CA7C-0E45-A008-48BEF540A292}"/>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2" name="Picture 11">
            <a:extLst>
              <a:ext uri="{FF2B5EF4-FFF2-40B4-BE49-F238E27FC236}">
                <a16:creationId xmlns:a16="http://schemas.microsoft.com/office/drawing/2014/main" id="{0C16BA0E-1BCF-4545-8EBF-AF97D645E8D8}"/>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4894833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F76194-73B3-4844-B4CB-FE7A8C22BA87}"/>
              </a:ext>
            </a:extLst>
          </p:cNvPr>
          <p:cNvPicPr>
            <a:picLocks noChangeAspect="1"/>
          </p:cNvPicPr>
          <p:nvPr/>
        </p:nvPicPr>
        <p:blipFill rotWithShape="1">
          <a:blip r:embed="rId2"/>
          <a:srcRect t="6110" b="26482"/>
          <a:stretch/>
        </p:blipFill>
        <p:spPr>
          <a:xfrm>
            <a:off x="7376810" y="4558953"/>
            <a:ext cx="1808703" cy="1828800"/>
          </a:xfrm>
          <a:prstGeom prst="ellipse">
            <a:avLst/>
          </a:prstGeom>
        </p:spPr>
      </p:pic>
      <p:pic>
        <p:nvPicPr>
          <p:cNvPr id="20" name="Picture 19">
            <a:extLst>
              <a:ext uri="{FF2B5EF4-FFF2-40B4-BE49-F238E27FC236}">
                <a16:creationId xmlns:a16="http://schemas.microsoft.com/office/drawing/2014/main" id="{33246802-BCA3-3541-8044-94756BEBE485}"/>
              </a:ext>
            </a:extLst>
          </p:cNvPr>
          <p:cNvPicPr>
            <a:picLocks noChangeAspect="1"/>
          </p:cNvPicPr>
          <p:nvPr/>
        </p:nvPicPr>
        <p:blipFill rotWithShape="1">
          <a:blip r:embed="rId3"/>
          <a:srcRect l="20601"/>
          <a:stretch/>
        </p:blipFill>
        <p:spPr>
          <a:xfrm>
            <a:off x="9392337" y="4551479"/>
            <a:ext cx="1815059" cy="1828800"/>
          </a:xfrm>
          <a:prstGeom prst="ellipse">
            <a:avLst/>
          </a:prstGeom>
        </p:spPr>
      </p:pic>
      <p:pic>
        <p:nvPicPr>
          <p:cNvPr id="14" name="Picture 13">
            <a:extLst>
              <a:ext uri="{FF2B5EF4-FFF2-40B4-BE49-F238E27FC236}">
                <a16:creationId xmlns:a16="http://schemas.microsoft.com/office/drawing/2014/main" id="{DC3E3F49-FFE5-674D-9822-F8401074B47E}"/>
              </a:ext>
            </a:extLst>
          </p:cNvPr>
          <p:cNvPicPr>
            <a:picLocks noChangeAspect="1"/>
          </p:cNvPicPr>
          <p:nvPr/>
        </p:nvPicPr>
        <p:blipFill rotWithShape="1">
          <a:blip r:embed="rId4"/>
          <a:srcRect l="31167" r="2499"/>
          <a:stretch/>
        </p:blipFill>
        <p:spPr>
          <a:xfrm>
            <a:off x="9380126" y="494146"/>
            <a:ext cx="1827270" cy="1828800"/>
          </a:xfrm>
          <a:prstGeom prst="ellipse">
            <a:avLst/>
          </a:prstGeom>
        </p:spPr>
      </p:pic>
      <p:pic>
        <p:nvPicPr>
          <p:cNvPr id="11" name="Picture 10">
            <a:extLst>
              <a:ext uri="{FF2B5EF4-FFF2-40B4-BE49-F238E27FC236}">
                <a16:creationId xmlns:a16="http://schemas.microsoft.com/office/drawing/2014/main" id="{F3AEB5D8-6075-CA4A-81DB-07091B4201AB}"/>
              </a:ext>
            </a:extLst>
          </p:cNvPr>
          <p:cNvPicPr>
            <a:picLocks noChangeAspect="1"/>
          </p:cNvPicPr>
          <p:nvPr/>
        </p:nvPicPr>
        <p:blipFill rotWithShape="1">
          <a:blip r:embed="rId5"/>
          <a:srcRect l="18126" t="6838" r="20014" b="139"/>
          <a:stretch/>
        </p:blipFill>
        <p:spPr>
          <a:xfrm>
            <a:off x="9383168" y="2514600"/>
            <a:ext cx="1824228" cy="1828800"/>
          </a:xfrm>
          <a:prstGeom prst="ellipse">
            <a:avLst/>
          </a:prstGeom>
        </p:spPr>
      </p:pic>
      <p:pic>
        <p:nvPicPr>
          <p:cNvPr id="9" name="Picture 8">
            <a:extLst>
              <a:ext uri="{FF2B5EF4-FFF2-40B4-BE49-F238E27FC236}">
                <a16:creationId xmlns:a16="http://schemas.microsoft.com/office/drawing/2014/main" id="{AFB7E782-FD80-724E-B490-7BBC243D571E}"/>
              </a:ext>
            </a:extLst>
          </p:cNvPr>
          <p:cNvPicPr>
            <a:picLocks noChangeAspect="1"/>
          </p:cNvPicPr>
          <p:nvPr/>
        </p:nvPicPr>
        <p:blipFill rotWithShape="1">
          <a:blip r:embed="rId6"/>
          <a:srcRect l="6699" t="12154" r="12918" b="6660"/>
          <a:stretch/>
        </p:blipFill>
        <p:spPr>
          <a:xfrm>
            <a:off x="7366713" y="2501787"/>
            <a:ext cx="1829753" cy="1828800"/>
          </a:xfrm>
          <a:prstGeom prst="ellipse">
            <a:avLst/>
          </a:prstGeom>
        </p:spPr>
      </p:pic>
      <p:pic>
        <p:nvPicPr>
          <p:cNvPr id="6" name="Picture 5">
            <a:extLst>
              <a:ext uri="{FF2B5EF4-FFF2-40B4-BE49-F238E27FC236}">
                <a16:creationId xmlns:a16="http://schemas.microsoft.com/office/drawing/2014/main" id="{68274FE7-BD31-8D45-9389-7FD0012B995C}"/>
              </a:ext>
            </a:extLst>
          </p:cNvPr>
          <p:cNvPicPr>
            <a:picLocks noChangeAspect="1"/>
          </p:cNvPicPr>
          <p:nvPr/>
        </p:nvPicPr>
        <p:blipFill rotWithShape="1">
          <a:blip r:embed="rId7"/>
          <a:srcRect l="12833" r="20833"/>
          <a:stretch/>
        </p:blipFill>
        <p:spPr>
          <a:xfrm>
            <a:off x="7376810" y="477722"/>
            <a:ext cx="1819656" cy="1828800"/>
          </a:xfrm>
          <a:prstGeom prst="ellipse">
            <a:avLst/>
          </a:prstGeom>
        </p:spPr>
      </p:pic>
      <p:sp>
        <p:nvSpPr>
          <p:cNvPr id="5" name="Text Placeholder 4">
            <a:extLst>
              <a:ext uri="{FF2B5EF4-FFF2-40B4-BE49-F238E27FC236}">
                <a16:creationId xmlns:a16="http://schemas.microsoft.com/office/drawing/2014/main" id="{7B6729D7-42F0-1741-84EC-20E399931F9A}"/>
              </a:ext>
            </a:extLst>
          </p:cNvPr>
          <p:cNvSpPr>
            <a:spLocks noGrp="1"/>
          </p:cNvSpPr>
          <p:nvPr>
            <p:ph type="body" sz="quarter" idx="11" hasCustomPrompt="1"/>
          </p:nvPr>
        </p:nvSpPr>
        <p:spPr>
          <a:xfrm>
            <a:off x="654050" y="5574828"/>
            <a:ext cx="6024563" cy="72707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8"/>
          <a:stretch>
            <a:fillRect/>
          </a:stretch>
        </p:blipFill>
        <p:spPr>
          <a:xfrm>
            <a:off x="653667" y="401807"/>
            <a:ext cx="2442659" cy="1279121"/>
          </a:xfrm>
          <a:prstGeom prst="rect">
            <a:avLst/>
          </a:prstGeom>
        </p:spPr>
      </p:pic>
    </p:spTree>
    <p:extLst>
      <p:ext uri="{BB962C8B-B14F-4D97-AF65-F5344CB8AC3E}">
        <p14:creationId xmlns:p14="http://schemas.microsoft.com/office/powerpoint/2010/main" val="30617239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sp>
        <p:nvSpPr>
          <p:cNvPr id="13" name="Oval 12">
            <a:extLst>
              <a:ext uri="{FF2B5EF4-FFF2-40B4-BE49-F238E27FC236}">
                <a16:creationId xmlns:a16="http://schemas.microsoft.com/office/drawing/2014/main" id="{400AAD2F-4CBD-0B4E-89E3-D15FE31F5CFE}"/>
              </a:ext>
            </a:extLst>
          </p:cNvPr>
          <p:cNvSpPr/>
          <p:nvPr/>
        </p:nvSpPr>
        <p:spPr>
          <a:xfrm>
            <a:off x="8188797" y="770742"/>
            <a:ext cx="5316516" cy="5316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6073643">
            <a:off x="6788618" y="3331548"/>
            <a:ext cx="4469910" cy="3915594"/>
          </a:xfrm>
          <a:prstGeom prst="rect">
            <a:avLst/>
          </a:prstGeom>
        </p:spPr>
      </p:pic>
      <p:sp>
        <p:nvSpPr>
          <p:cNvPr id="9" name="Text Placeholder 4">
            <a:extLst>
              <a:ext uri="{FF2B5EF4-FFF2-40B4-BE49-F238E27FC236}">
                <a16:creationId xmlns:a16="http://schemas.microsoft.com/office/drawing/2014/main" id="{61B1CCB2-731F-2447-9400-EEB635F0A849}"/>
              </a:ext>
            </a:extLst>
          </p:cNvPr>
          <p:cNvSpPr>
            <a:spLocks noGrp="1"/>
          </p:cNvSpPr>
          <p:nvPr>
            <p:ph type="body" sz="quarter" idx="10" hasCustomPrompt="1"/>
          </p:nvPr>
        </p:nvSpPr>
        <p:spPr>
          <a:xfrm>
            <a:off x="653667" y="5733578"/>
            <a:ext cx="4486658" cy="56832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pic>
        <p:nvPicPr>
          <p:cNvPr id="5" name="Picture 4">
            <a:extLst>
              <a:ext uri="{FF2B5EF4-FFF2-40B4-BE49-F238E27FC236}">
                <a16:creationId xmlns:a16="http://schemas.microsoft.com/office/drawing/2014/main" id="{4D931364-8FA9-D241-AD21-A2D51CDC1872}"/>
              </a:ext>
            </a:extLst>
          </p:cNvPr>
          <p:cNvPicPr>
            <a:picLocks noChangeAspect="1"/>
          </p:cNvPicPr>
          <p:nvPr/>
        </p:nvPicPr>
        <p:blipFill rotWithShape="1">
          <a:blip r:embed="rId4"/>
          <a:srcRect l="20601"/>
          <a:stretch/>
        </p:blipFill>
        <p:spPr>
          <a:xfrm>
            <a:off x="7348681" y="1014614"/>
            <a:ext cx="3493989" cy="3520440"/>
          </a:xfrm>
          <a:prstGeom prst="ellipse">
            <a:avLst/>
          </a:prstGeom>
        </p:spPr>
      </p:pic>
    </p:spTree>
    <p:extLst>
      <p:ext uri="{BB962C8B-B14F-4D97-AF65-F5344CB8AC3E}">
        <p14:creationId xmlns:p14="http://schemas.microsoft.com/office/powerpoint/2010/main" val="30634824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C3DFA012-E3E9-4E9F-A15C-EF5E88807285}"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a:t>
            </a:r>
          </a:p>
          <a:p>
            <a:pPr lvl="0"/>
            <a:endParaRPr lang="en-US" dirty="0"/>
          </a:p>
          <a:p>
            <a:pPr lvl="0"/>
            <a:r>
              <a:rPr lang="en-US" dirty="0"/>
              <a:t>Speaker</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Agenda</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5742762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476A56E2-2895-4F4E-B7DE-37921685E8AD}"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Table of contents</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5165525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7103851">
            <a:off x="6988110" y="765984"/>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4E89570-2114-4BBA-A1A3-58A387BB259B}" type="slidenum">
              <a:rPr lang="en-US" smtClean="0"/>
              <a:pPr>
                <a:defRPr/>
              </a:pPr>
              <a:t>‹#›</a:t>
            </a:fld>
            <a:endParaRPr lang="en-US" dirty="0"/>
          </a:p>
        </p:txBody>
      </p:sp>
    </p:spTree>
    <p:extLst>
      <p:ext uri="{BB962C8B-B14F-4D97-AF65-F5344CB8AC3E}">
        <p14:creationId xmlns:p14="http://schemas.microsoft.com/office/powerpoint/2010/main" val="30419946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agespan.org/solutions/health-wellness-medicare/shine-medicar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58D74-D2EF-B745-9795-B19873BD2377}"/>
              </a:ext>
            </a:extLst>
          </p:cNvPr>
          <p:cNvSpPr>
            <a:spLocks noGrp="1"/>
          </p:cNvSpPr>
          <p:nvPr>
            <p:ph type="title"/>
          </p:nvPr>
        </p:nvSpPr>
        <p:spPr>
          <a:xfrm>
            <a:off x="838200" y="365125"/>
            <a:ext cx="10766424" cy="1325563"/>
          </a:xfrm>
          <a:prstGeom prst="rect">
            <a:avLst/>
          </a:prstGeom>
        </p:spPr>
        <p:txBody>
          <a:bodyPr vert="horz" lIns="91440" tIns="45720" rIns="91440" bIns="45720" rtlCol="0" anchor="ctr">
            <a:normAutofit/>
          </a:bodyPr>
          <a:lstStyle/>
          <a:p>
            <a:r>
              <a:rPr lang="en-US" dirty="0"/>
              <a:t>Insert title</a:t>
            </a:r>
          </a:p>
        </p:txBody>
      </p:sp>
      <p:sp>
        <p:nvSpPr>
          <p:cNvPr id="3" name="Text Placeholder 2">
            <a:extLst>
              <a:ext uri="{FF2B5EF4-FFF2-40B4-BE49-F238E27FC236}">
                <a16:creationId xmlns:a16="http://schemas.microsoft.com/office/drawing/2014/main" id="{CD9DA6D9-DBB2-6A4C-BD6C-330A23CED18F}"/>
              </a:ext>
            </a:extLst>
          </p:cNvPr>
          <p:cNvSpPr>
            <a:spLocks noGrp="1"/>
          </p:cNvSpPr>
          <p:nvPr>
            <p:ph type="body" idx="1"/>
          </p:nvPr>
        </p:nvSpPr>
        <p:spPr>
          <a:xfrm>
            <a:off x="838200" y="1825625"/>
            <a:ext cx="10766424" cy="43205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FBCA100C-72B7-C847-A9E2-915F4A2D5B63}"/>
              </a:ext>
            </a:extLst>
          </p:cNvPr>
          <p:cNvSpPr>
            <a:spLocks noGrp="1"/>
          </p:cNvSpPr>
          <p:nvPr>
            <p:ph type="ftr" sz="quarter" idx="3"/>
          </p:nvPr>
        </p:nvSpPr>
        <p:spPr>
          <a:xfrm>
            <a:off x="3395664" y="6356350"/>
            <a:ext cx="6845782" cy="365125"/>
          </a:xfrm>
          <a:prstGeom prst="rect">
            <a:avLst/>
          </a:prstGeom>
        </p:spPr>
        <p:txBody>
          <a:bodyPr/>
          <a:lstStyle>
            <a:lvl1pPr algn="r">
              <a:defRPr sz="800">
                <a:solidFill>
                  <a:schemeClr val="tx1">
                    <a:lumMod val="60000"/>
                    <a:lumOff val="40000"/>
                  </a:schemeClr>
                </a:solidFill>
                <a:latin typeface="Arial" panose="020B0604020202020204" pitchFamily="34" charset="0"/>
                <a:cs typeface="Arial" panose="020B0604020202020204" pitchFamily="34" charset="0"/>
              </a:defRPr>
            </a:lvl1pPr>
          </a:lstStyle>
          <a:p>
            <a:pPr>
              <a:defRPr/>
            </a:pPr>
            <a:endParaRPr lang="en-US" dirty="0"/>
          </a:p>
        </p:txBody>
      </p:sp>
      <p:sp>
        <p:nvSpPr>
          <p:cNvPr id="11" name="Slide Number Placeholder 5">
            <a:extLst>
              <a:ext uri="{FF2B5EF4-FFF2-40B4-BE49-F238E27FC236}">
                <a16:creationId xmlns:a16="http://schemas.microsoft.com/office/drawing/2014/main" id="{42517EBA-AA1D-154C-A6DC-1BC9348F3D51}"/>
              </a:ext>
            </a:extLst>
          </p:cNvPr>
          <p:cNvSpPr>
            <a:spLocks noGrp="1"/>
          </p:cNvSpPr>
          <p:nvPr>
            <p:ph type="sldNum" sz="quarter" idx="4"/>
          </p:nvPr>
        </p:nvSpPr>
        <p:spPr>
          <a:xfrm>
            <a:off x="10366743" y="6356350"/>
            <a:ext cx="1237881" cy="365125"/>
          </a:xfrm>
          <a:prstGeom prst="rect">
            <a:avLst/>
          </a:prstGeom>
        </p:spPr>
        <p:txBody>
          <a:bodyPr/>
          <a:lstStyle>
            <a:lvl1pPr algn="r">
              <a:defRPr sz="800" b="0" i="0">
                <a:solidFill>
                  <a:schemeClr val="tx1">
                    <a:lumMod val="60000"/>
                    <a:lumOff val="40000"/>
                  </a:schemeClr>
                </a:solidFill>
                <a:latin typeface="Arial" panose="020B0604020202020204" pitchFamily="34" charset="0"/>
                <a:cs typeface="Arial" panose="020B0604020202020204" pitchFamily="34" charset="0"/>
              </a:defRPr>
            </a:lvl1pPr>
          </a:lstStyle>
          <a:p>
            <a:pPr>
              <a:defRPr/>
            </a:pPr>
            <a:fld id="{6A564564-FF11-4B7A-BFA8-9ED173DF9FD6}" type="slidenum">
              <a:rPr lang="en-US" smtClean="0"/>
              <a:pPr>
                <a:defRPr/>
              </a:pPr>
              <a:t>‹#›</a:t>
            </a:fld>
            <a:endParaRPr lang="en-US" dirty="0"/>
          </a:p>
        </p:txBody>
      </p:sp>
      <p:pic>
        <p:nvPicPr>
          <p:cNvPr id="6" name="Picture 5" descr="Logo, company name&#10;&#10;Description automatically generated">
            <a:hlinkClick r:id="rId31"/>
            <a:extLst>
              <a:ext uri="{FF2B5EF4-FFF2-40B4-BE49-F238E27FC236}">
                <a16:creationId xmlns:a16="http://schemas.microsoft.com/office/drawing/2014/main" id="{16C2B425-495A-4199-93C6-76F5E5D7255F}"/>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771986" y="5823313"/>
            <a:ext cx="609264" cy="882287"/>
          </a:xfrm>
          <a:prstGeom prst="rect">
            <a:avLst/>
          </a:prstGeom>
        </p:spPr>
      </p:pic>
    </p:spTree>
    <p:extLst>
      <p:ext uri="{BB962C8B-B14F-4D97-AF65-F5344CB8AC3E}">
        <p14:creationId xmlns:p14="http://schemas.microsoft.com/office/powerpoint/2010/main" val="2657392063"/>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 id="2147484499" r:id="rId14"/>
    <p:sldLayoutId id="2147484500" r:id="rId15"/>
    <p:sldLayoutId id="2147484501" r:id="rId16"/>
    <p:sldLayoutId id="2147484502" r:id="rId17"/>
    <p:sldLayoutId id="2147484503" r:id="rId18"/>
    <p:sldLayoutId id="2147484504" r:id="rId19"/>
    <p:sldLayoutId id="2147484505" r:id="rId20"/>
    <p:sldLayoutId id="2147484506" r:id="rId21"/>
    <p:sldLayoutId id="2147484507" r:id="rId22"/>
    <p:sldLayoutId id="2147484508" r:id="rId23"/>
    <p:sldLayoutId id="2147484509" r:id="rId24"/>
    <p:sldLayoutId id="2147484510" r:id="rId25"/>
    <p:sldLayoutId id="2147484511" r:id="rId26"/>
    <p:sldLayoutId id="2147484512" r:id="rId27"/>
    <p:sldLayoutId id="2147484455" r:id="rId28"/>
    <p:sldLayoutId id="2147484291" r:id="rId29"/>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agespan.org/wp-content/uploads/2024/03/Your-Medicare-Options.pdf" TargetMode="Externa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hyperlink" Target="https://agespan.org/wp-content/uploads/2024/03/2024-medicare-premiums-final-10.16.23.pdf" TargetMode="External"/><Relationship Id="rId7"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agespan.org/wp-content/uploads/2024/03/2024-concerned-about-medicare-costs.there-may-be-help-march-2024-1.pdf" TargetMode="External"/><Relationship Id="rId4" Type="http://schemas.openxmlformats.org/officeDocument/2006/relationships/hyperlink" Target="https://agespan.org/wp-content/uploads/2024/03/2024-medicare-part-a-b-benefits-and-gaps-final-10.13.23-1.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gespan.org/wp-content/uploads/2024/03/medicare-part-b-preventive-services-updated-10.3.23-1.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agespan.org/wp-content/uploads/2024/03/medigap-additional-benefits-in-2024-updated-10.3.23-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hyperlink" Target="https://agespan.org/wp-content/uploads/2024/03/PLAN-FINDER__AgeSpan_August-2023.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agespan.org/wp-content/uploads/2024/03/tips-for-effective-use-of-the-medicare-plan-finder-october-2023-final10.4.2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agespan.org/wp-content/uploads/2024/03/2024-standard-PART-d-benefit.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prescriptionadvantagema.org/" TargetMode="External"/><Relationship Id="rId7" Type="http://schemas.openxmlformats.org/officeDocument/2006/relationships/hyperlink" Target="https://agespan.org/wp-content/uploads/2024/03/prescription-advantage-april-2024-rate-sheet-1.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hyperlink" Target="https://agespan.org/wp-content/uploads/2024/03/Medicare-Advantage-Essex_Middlesex_2024.pdf" TargetMode="External"/><Relationship Id="rId7" Type="http://schemas.openxmlformats.org/officeDocument/2006/relationships/image" Target="../media/image15.sv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https://agespan.org/wp-content/uploads/2024/03/tips-for-effective-use-of-the-medicare-plan-finder-october-2023-final10.4.23.pdf" TargetMode="External"/><Relationship Id="rId4" Type="http://schemas.openxmlformats.org/officeDocument/2006/relationships/hyperlink" Target="https://agespan.org/wp-content/uploads/2024/03/2024-concerned-about-medicare-costs.there-may-be-help-march-2024-1.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agespan.org/wp-content/uploads/2024/03/2024-Medigap-Chart-Benefits.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agespan.org/wp-content/uploads/2024/03/2024-medicare-part-a-b-benefits-and-gaps-final-10.13.23-1.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www.medicare.gov/" TargetMode="External"/><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s://agespan.org/wp-content/uploads/2024/03/PLAN-FINDER__AgeSpan_August-2023.pdf" TargetMode="External"/><Relationship Id="rId5" Type="http://schemas.openxmlformats.org/officeDocument/2006/relationships/hyperlink" Target="https://agespan.org/wp-content/uploads/2024/03/tips-for-effective-use-of-the-medicare-plan-finder-october-2023-final10.4.23.pdf"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5.sv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hyperlink" Target="https://agespan.org/wp-content/uploads/2024/03/2024-dental-coverage-options-in-mass-updated-january-2024-1.pdf" TargetMode="External"/><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agespan.org/wp-content/uploads/2024/03/2024-concerned-about-medicare-costs.there-may-be-help-march-2024-1.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acl.gov/"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agespan.org/wp-content/uploads/2024/03/SHINE-Locations-and-Contact-Info_March-2024.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gespan.org/wp-content/uploads/2024/03/2024-medicare-premiums-final-10.16.23.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785-64A5-45AD-944E-B1F806C76A7A}"/>
              </a:ext>
            </a:extLst>
          </p:cNvPr>
          <p:cNvSpPr>
            <a:spLocks noGrp="1"/>
          </p:cNvSpPr>
          <p:nvPr>
            <p:ph type="ctrTitle"/>
          </p:nvPr>
        </p:nvSpPr>
        <p:spPr>
          <a:xfrm>
            <a:off x="838200" y="3048000"/>
            <a:ext cx="7239000" cy="1791765"/>
          </a:xfrm>
        </p:spPr>
        <p:txBody>
          <a:bodyPr>
            <a:normAutofit/>
          </a:bodyPr>
          <a:lstStyle/>
          <a:p>
            <a:r>
              <a:rPr lang="en-US" altLang="en-US" sz="3600" dirty="0"/>
              <a:t>The SHINE Program</a:t>
            </a:r>
            <a:br>
              <a:rPr lang="en-US" altLang="en-US" sz="3600" dirty="0"/>
            </a:br>
            <a:r>
              <a:rPr lang="en-US" altLang="en-US" sz="3600" dirty="0"/>
              <a:t>Introduction to Medicare 2024</a:t>
            </a:r>
            <a:endParaRPr lang="en-US" dirty="0"/>
          </a:p>
        </p:txBody>
      </p:sp>
      <p:pic>
        <p:nvPicPr>
          <p:cNvPr id="4" name="Picture 3" descr="Logo, company name&#10;&#10;Description automatically generated">
            <a:extLst>
              <a:ext uri="{FF2B5EF4-FFF2-40B4-BE49-F238E27FC236}">
                <a16:creationId xmlns:a16="http://schemas.microsoft.com/office/drawing/2014/main" id="{B795F36F-A7FB-4A7C-B1C4-46DFBE41A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828701"/>
            <a:ext cx="1757112" cy="2544507"/>
          </a:xfrm>
          <a:prstGeom prst="rect">
            <a:avLst/>
          </a:prstGeom>
        </p:spPr>
      </p:pic>
    </p:spTree>
    <p:extLst>
      <p:ext uri="{BB962C8B-B14F-4D97-AF65-F5344CB8AC3E}">
        <p14:creationId xmlns:p14="http://schemas.microsoft.com/office/powerpoint/2010/main" val="103592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application&#10;&#10;Description automatically generated">
            <a:hlinkClick r:id="rId3"/>
            <a:extLst>
              <a:ext uri="{FF2B5EF4-FFF2-40B4-BE49-F238E27FC236}">
                <a16:creationId xmlns:a16="http://schemas.microsoft.com/office/drawing/2014/main" id="{F1F6B44D-0527-4CC0-976B-2B649053FB43}"/>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288" b="7288"/>
          <a:stretch>
            <a:fillRect/>
          </a:stretch>
        </p:blipFill>
        <p:spPr>
          <a:xfrm>
            <a:off x="6019800" y="2133600"/>
            <a:ext cx="5103939" cy="3200400"/>
          </a:xfrm>
        </p:spPr>
      </p:pic>
      <p:sp>
        <p:nvSpPr>
          <p:cNvPr id="2" name="Content Placeholder 1">
            <a:extLst>
              <a:ext uri="{FF2B5EF4-FFF2-40B4-BE49-F238E27FC236}">
                <a16:creationId xmlns:a16="http://schemas.microsoft.com/office/drawing/2014/main" id="{A8E9FD47-8274-4329-BC35-0600E2482CFE}"/>
              </a:ext>
            </a:extLst>
          </p:cNvPr>
          <p:cNvSpPr>
            <a:spLocks noGrp="1"/>
          </p:cNvSpPr>
          <p:nvPr>
            <p:ph idx="1"/>
          </p:nvPr>
        </p:nvSpPr>
        <p:spPr>
          <a:xfrm>
            <a:off x="667460" y="2014851"/>
            <a:ext cx="4837740" cy="3437897"/>
          </a:xfrm>
        </p:spPr>
        <p:txBody>
          <a:bodyPr vert="horz" lIns="0" tIns="0" rIns="0" bIns="0" rtlCol="0" anchor="t">
            <a:normAutofit lnSpcReduction="10000"/>
          </a:bodyPr>
          <a:lstStyle/>
          <a:p>
            <a:pPr>
              <a:lnSpc>
                <a:spcPct val="100000"/>
              </a:lnSpc>
              <a:spcAft>
                <a:spcPts val="1200"/>
              </a:spcAft>
              <a:defRPr/>
            </a:pPr>
            <a:r>
              <a:rPr lang="en-US" sz="2400" dirty="0">
                <a:latin typeface="Arial"/>
                <a:cs typeface="Arial"/>
              </a:rPr>
              <a:t>Call your </a:t>
            </a:r>
            <a:r>
              <a:rPr lang="en-US" sz="2400" b="1" dirty="0">
                <a:latin typeface="Arial"/>
                <a:cs typeface="Arial"/>
              </a:rPr>
              <a:t>local </a:t>
            </a:r>
            <a:r>
              <a:rPr lang="en-US" sz="2400" dirty="0">
                <a:latin typeface="Arial"/>
                <a:cs typeface="Arial"/>
              </a:rPr>
              <a:t>Social Security office, Monday through Friday, 7am to 7 pm; office hours may vary and some services via phone</a:t>
            </a:r>
          </a:p>
          <a:p>
            <a:pPr fontAlgn="auto">
              <a:lnSpc>
                <a:spcPct val="100000"/>
              </a:lnSpc>
              <a:spcAft>
                <a:spcPts val="1200"/>
              </a:spcAft>
              <a:defRPr/>
            </a:pPr>
            <a:r>
              <a:rPr lang="en-US" sz="2400" dirty="0">
                <a:latin typeface="Arial"/>
                <a:cs typeface="Arial"/>
              </a:rPr>
              <a:t>Online: </a:t>
            </a:r>
            <a:r>
              <a:rPr lang="en-US" sz="2400" b="1" dirty="0">
                <a:latin typeface="Arial"/>
                <a:cs typeface="Arial"/>
                <a:hlinkClick r:id="rId3">
                  <a:extLst>
                    <a:ext uri="{A12FA001-AC4F-418D-AE19-62706E023703}">
                      <ahyp:hlinkClr xmlns:ahyp="http://schemas.microsoft.com/office/drawing/2018/hyperlinkcolor" val="tx"/>
                    </a:ext>
                  </a:extLst>
                </a:hlinkClick>
              </a:rPr>
              <a:t>www.ssa.gov</a:t>
            </a:r>
            <a:r>
              <a:rPr lang="en-US" sz="2400" dirty="0">
                <a:latin typeface="Arial"/>
                <a:cs typeface="Arial"/>
              </a:rPr>
              <a:t>; and choose: Medicare, or</a:t>
            </a:r>
          </a:p>
          <a:p>
            <a:pPr fontAlgn="auto">
              <a:lnSpc>
                <a:spcPct val="100000"/>
              </a:lnSpc>
              <a:spcBef>
                <a:spcPts val="0"/>
              </a:spcBef>
              <a:defRPr/>
            </a:pPr>
            <a:r>
              <a:rPr lang="en-US" sz="2400" dirty="0">
                <a:latin typeface="Arial"/>
                <a:cs typeface="Arial"/>
              </a:rPr>
              <a:t>Social Security TTY:</a:t>
            </a:r>
          </a:p>
          <a:p>
            <a:pPr marL="0" indent="0" fontAlgn="auto">
              <a:lnSpc>
                <a:spcPct val="100000"/>
              </a:lnSpc>
              <a:spcBef>
                <a:spcPts val="0"/>
              </a:spcBef>
              <a:buNone/>
              <a:defRPr/>
            </a:pPr>
            <a:r>
              <a:rPr lang="en-US" sz="2400" dirty="0">
                <a:latin typeface="Arial"/>
                <a:cs typeface="Arial"/>
              </a:rPr>
              <a:t>   1-800-325-0778</a:t>
            </a:r>
          </a:p>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3251" name="Title 2">
            <a:extLst>
              <a:ext uri="{FF2B5EF4-FFF2-40B4-BE49-F238E27FC236}">
                <a16:creationId xmlns:a16="http://schemas.microsoft.com/office/drawing/2014/main" id="{C0F81FD8-F0E8-4F7B-B928-468453E04A7E}"/>
              </a:ext>
            </a:extLst>
          </p:cNvPr>
          <p:cNvSpPr>
            <a:spLocks noGrp="1" noChangeArrowheads="1"/>
          </p:cNvSpPr>
          <p:nvPr>
            <p:ph type="title"/>
          </p:nvPr>
        </p:nvSpPr>
        <p:spPr>
          <a:xfrm>
            <a:off x="1105860" y="859589"/>
            <a:ext cx="10490849" cy="711200"/>
          </a:xfrm>
        </p:spPr>
        <p:txBody>
          <a:bodyPr>
            <a:normAutofit fontScale="90000"/>
          </a:bodyPr>
          <a:lstStyle/>
          <a:p>
            <a:r>
              <a:rPr lang="en-US" altLang="en-US" dirty="0"/>
              <a:t>Enrollment in Medicare Part A &amp; Part B begins at </a:t>
            </a:r>
            <a:br>
              <a:rPr lang="en-US" altLang="en-US" dirty="0"/>
            </a:br>
            <a:r>
              <a:rPr lang="en-US" altLang="en-US" dirty="0"/>
              <a:t>Social Security</a:t>
            </a:r>
          </a:p>
        </p:txBody>
      </p:sp>
      <p:sp>
        <p:nvSpPr>
          <p:cNvPr id="3" name="Oval 2">
            <a:extLst>
              <a:ext uri="{FF2B5EF4-FFF2-40B4-BE49-F238E27FC236}">
                <a16:creationId xmlns:a16="http://schemas.microsoft.com/office/drawing/2014/main" id="{41CBC92F-7584-DF57-53A8-3CBA69A00943}"/>
              </a:ext>
            </a:extLst>
          </p:cNvPr>
          <p:cNvSpPr/>
          <p:nvPr/>
        </p:nvSpPr>
        <p:spPr>
          <a:xfrm>
            <a:off x="9828339" y="3581400"/>
            <a:ext cx="12954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6D925-F8AD-494B-BECD-ACA901D92CAC}"/>
              </a:ext>
            </a:extLst>
          </p:cNvPr>
          <p:cNvSpPr>
            <a:spLocks noGrp="1"/>
          </p:cNvSpPr>
          <p:nvPr>
            <p:ph idx="1"/>
          </p:nvPr>
        </p:nvSpPr>
        <p:spPr>
          <a:xfrm>
            <a:off x="1109663" y="1825625"/>
            <a:ext cx="9177337" cy="4351338"/>
          </a:xfrm>
        </p:spPr>
        <p:txBody>
          <a:bodyPr rtlCol="0">
            <a:normAutofit/>
          </a:bodyPr>
          <a:lstStyle/>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5299" name="Title 2">
            <a:extLst>
              <a:ext uri="{FF2B5EF4-FFF2-40B4-BE49-F238E27FC236}">
                <a16:creationId xmlns:a16="http://schemas.microsoft.com/office/drawing/2014/main" id="{291A2EA9-9713-4200-81FB-FC33BA3A9E2D}"/>
              </a:ext>
            </a:extLst>
          </p:cNvPr>
          <p:cNvSpPr>
            <a:spLocks noGrp="1" noChangeArrowheads="1"/>
          </p:cNvSpPr>
          <p:nvPr>
            <p:ph type="title"/>
          </p:nvPr>
        </p:nvSpPr>
        <p:spPr/>
        <p:txBody>
          <a:bodyPr/>
          <a:lstStyle/>
          <a:p>
            <a:r>
              <a:rPr lang="en-US" altLang="en-US" dirty="0"/>
              <a:t>Medicare Card Sample</a:t>
            </a:r>
          </a:p>
        </p:txBody>
      </p:sp>
      <p:pic>
        <p:nvPicPr>
          <p:cNvPr id="55300" name="Picture 2" descr="C:\Users\lrose\Desktop\New-Medicare-Card-Banner-Image.png">
            <a:extLst>
              <a:ext uri="{FF2B5EF4-FFF2-40B4-BE49-F238E27FC236}">
                <a16:creationId xmlns:a16="http://schemas.microsoft.com/office/drawing/2014/main" id="{66EAC9D4-8177-429E-BF45-AC51324BD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5625"/>
            <a:ext cx="583406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3">
            <a:extLst>
              <a:ext uri="{FF2B5EF4-FFF2-40B4-BE49-F238E27FC236}">
                <a16:creationId xmlns:a16="http://schemas.microsoft.com/office/drawing/2014/main" id="{8631CBC4-64EE-4C38-8888-BF0E845FCC8B}"/>
              </a:ext>
            </a:extLst>
          </p:cNvPr>
          <p:cNvSpPr>
            <a:spLocks noGrp="1" noChangeArrowheads="1"/>
          </p:cNvSpPr>
          <p:nvPr>
            <p:ph type="title"/>
          </p:nvPr>
        </p:nvSpPr>
        <p:spPr/>
        <p:txBody>
          <a:bodyPr/>
          <a:lstStyle/>
          <a:p>
            <a:r>
              <a:rPr lang="en-US" altLang="en-US" dirty="0"/>
              <a:t>Medicare Basics</a:t>
            </a:r>
          </a:p>
        </p:txBody>
      </p:sp>
      <p:grpSp>
        <p:nvGrpSpPr>
          <p:cNvPr id="57347" name="Group 48">
            <a:extLst>
              <a:ext uri="{FF2B5EF4-FFF2-40B4-BE49-F238E27FC236}">
                <a16:creationId xmlns:a16="http://schemas.microsoft.com/office/drawing/2014/main" id="{25A4E37D-D727-4B1A-90A8-C7D55FD9F148}"/>
              </a:ext>
            </a:extLst>
          </p:cNvPr>
          <p:cNvGrpSpPr>
            <a:grpSpLocks/>
          </p:cNvGrpSpPr>
          <p:nvPr/>
        </p:nvGrpSpPr>
        <p:grpSpPr bwMode="auto">
          <a:xfrm>
            <a:off x="1371600" y="1865313"/>
            <a:ext cx="8991600" cy="3506787"/>
            <a:chOff x="990600" y="1865352"/>
            <a:chExt cx="8991600" cy="3506808"/>
          </a:xfrm>
        </p:grpSpPr>
        <p:sp>
          <p:nvSpPr>
            <p:cNvPr id="40" name="Rectangle: Rounded Corners 39">
              <a:extLst>
                <a:ext uri="{FF2B5EF4-FFF2-40B4-BE49-F238E27FC236}">
                  <a16:creationId xmlns:a16="http://schemas.microsoft.com/office/drawing/2014/main" id="{34F88CEC-0125-4BB1-B541-C272F45C96C9}"/>
                </a:ext>
              </a:extLst>
            </p:cNvPr>
            <p:cNvSpPr/>
            <p:nvPr/>
          </p:nvSpPr>
          <p:spPr>
            <a:xfrm>
              <a:off x="990600" y="1865352"/>
              <a:ext cx="8991600" cy="1527184"/>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92D050"/>
                </a:solidFill>
              </a:endParaRPr>
            </a:p>
          </p:txBody>
        </p:sp>
        <p:sp>
          <p:nvSpPr>
            <p:cNvPr id="41" name="Rectangle: Rounded Corners 40">
              <a:extLst>
                <a:ext uri="{FF2B5EF4-FFF2-40B4-BE49-F238E27FC236}">
                  <a16:creationId xmlns:a16="http://schemas.microsoft.com/office/drawing/2014/main" id="{205FB501-7DBE-46FC-B035-9D59021F01BB}"/>
                </a:ext>
              </a:extLst>
            </p:cNvPr>
            <p:cNvSpPr/>
            <p:nvPr/>
          </p:nvSpPr>
          <p:spPr>
            <a:xfrm>
              <a:off x="1567047" y="2062558"/>
              <a:ext cx="1099953" cy="1184608"/>
            </a:xfrm>
            <a:prstGeom prst="roundRect">
              <a:avLst>
                <a:gd name="adj" fmla="val 10000"/>
              </a:avLst>
            </a:prstGeom>
            <a:blipFill>
              <a:blip r:embed="rId3"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2" name="Freeform: Shape 41">
              <a:extLst>
                <a:ext uri="{FF2B5EF4-FFF2-40B4-BE49-F238E27FC236}">
                  <a16:creationId xmlns:a16="http://schemas.microsoft.com/office/drawing/2014/main" id="{5D9A9357-23EB-4F58-869C-D7214CF55CF4}"/>
                </a:ext>
              </a:extLst>
            </p:cNvPr>
            <p:cNvSpPr/>
            <p:nvPr/>
          </p:nvSpPr>
          <p:spPr>
            <a:xfrm>
              <a:off x="1109663" y="3495724"/>
              <a:ext cx="2058987" cy="1866911"/>
            </a:xfrm>
            <a:custGeom>
              <a:avLst/>
              <a:gdLst>
                <a:gd name="connsiteX0" fmla="*/ 158350 w 1508091"/>
                <a:gd name="connsiteY0" fmla="*/ 0 h 1866959"/>
                <a:gd name="connsiteX1" fmla="*/ 1349741 w 1508091"/>
                <a:gd name="connsiteY1" fmla="*/ 0 h 1866959"/>
                <a:gd name="connsiteX2" fmla="*/ 1508091 w 1508091"/>
                <a:gd name="connsiteY2" fmla="*/ 158350 h 1866959"/>
                <a:gd name="connsiteX3" fmla="*/ 1508091 w 1508091"/>
                <a:gd name="connsiteY3" fmla="*/ 1866959 h 1866959"/>
                <a:gd name="connsiteX4" fmla="*/ 1508091 w 1508091"/>
                <a:gd name="connsiteY4" fmla="*/ 1866959 h 1866959"/>
                <a:gd name="connsiteX5" fmla="*/ 0 w 1508091"/>
                <a:gd name="connsiteY5" fmla="*/ 1866959 h 1866959"/>
                <a:gd name="connsiteX6" fmla="*/ 0 w 1508091"/>
                <a:gd name="connsiteY6" fmla="*/ 1866959 h 1866959"/>
                <a:gd name="connsiteX7" fmla="*/ 0 w 1508091"/>
                <a:gd name="connsiteY7" fmla="*/ 158350 h 1866959"/>
                <a:gd name="connsiteX8" fmla="*/ 158350 w 1508091"/>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091" h="1866959">
                  <a:moveTo>
                    <a:pt x="1349741" y="1866959"/>
                  </a:moveTo>
                  <a:lnTo>
                    <a:pt x="158350" y="1866959"/>
                  </a:lnTo>
                  <a:cubicBezTo>
                    <a:pt x="70896" y="1866959"/>
                    <a:pt x="0" y="1796063"/>
                    <a:pt x="0" y="1708609"/>
                  </a:cubicBezTo>
                  <a:lnTo>
                    <a:pt x="0" y="0"/>
                  </a:lnTo>
                  <a:lnTo>
                    <a:pt x="0" y="0"/>
                  </a:lnTo>
                  <a:lnTo>
                    <a:pt x="1508091" y="0"/>
                  </a:lnTo>
                  <a:lnTo>
                    <a:pt x="1508091" y="0"/>
                  </a:lnTo>
                  <a:lnTo>
                    <a:pt x="1508091" y="1708609"/>
                  </a:lnTo>
                  <a:cubicBezTo>
                    <a:pt x="1508091" y="1796063"/>
                    <a:pt x="1437195" y="1866959"/>
                    <a:pt x="1349741"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3964" tIns="227584" rIns="273963" bIns="273963"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A</a:t>
              </a:r>
            </a:p>
            <a:p>
              <a:pPr algn="ctr" defTabSz="1422400"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Hospital &amp; Skilled Nursing</a:t>
              </a:r>
            </a:p>
          </p:txBody>
        </p:sp>
        <p:sp>
          <p:nvSpPr>
            <p:cNvPr id="43" name="Rectangle: Rounded Corners 42">
              <a:extLst>
                <a:ext uri="{FF2B5EF4-FFF2-40B4-BE49-F238E27FC236}">
                  <a16:creationId xmlns:a16="http://schemas.microsoft.com/office/drawing/2014/main" id="{7B691D2E-7E78-41D2-BEA0-20C4C0ECD3B3}"/>
                </a:ext>
              </a:extLst>
            </p:cNvPr>
            <p:cNvSpPr/>
            <p:nvPr/>
          </p:nvSpPr>
          <p:spPr>
            <a:xfrm>
              <a:off x="3810000" y="2139392"/>
              <a:ext cx="1145296" cy="1120175"/>
            </a:xfrm>
            <a:prstGeom prst="roundRect">
              <a:avLst>
                <a:gd name="adj" fmla="val 10000"/>
              </a:avLst>
            </a:prstGeom>
            <a:blipFill>
              <a:blip r:embed="rId4"/>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4" name="Freeform: Shape 43">
              <a:extLst>
                <a:ext uri="{FF2B5EF4-FFF2-40B4-BE49-F238E27FC236}">
                  <a16:creationId xmlns:a16="http://schemas.microsoft.com/office/drawing/2014/main" id="{5BE05C67-B9EA-460E-B042-F5F7CF83EFE8}"/>
                </a:ext>
              </a:extLst>
            </p:cNvPr>
            <p:cNvSpPr/>
            <p:nvPr/>
          </p:nvSpPr>
          <p:spPr>
            <a:xfrm>
              <a:off x="3346450" y="3505249"/>
              <a:ext cx="2058988" cy="1866911"/>
            </a:xfrm>
            <a:custGeom>
              <a:avLst/>
              <a:gdLst>
                <a:gd name="connsiteX0" fmla="*/ 150016 w 1428722"/>
                <a:gd name="connsiteY0" fmla="*/ 0 h 1866959"/>
                <a:gd name="connsiteX1" fmla="*/ 1278706 w 1428722"/>
                <a:gd name="connsiteY1" fmla="*/ 0 h 1866959"/>
                <a:gd name="connsiteX2" fmla="*/ 1428722 w 1428722"/>
                <a:gd name="connsiteY2" fmla="*/ 150016 h 1866959"/>
                <a:gd name="connsiteX3" fmla="*/ 1428722 w 1428722"/>
                <a:gd name="connsiteY3" fmla="*/ 1866959 h 1866959"/>
                <a:gd name="connsiteX4" fmla="*/ 1428722 w 1428722"/>
                <a:gd name="connsiteY4" fmla="*/ 1866959 h 1866959"/>
                <a:gd name="connsiteX5" fmla="*/ 0 w 1428722"/>
                <a:gd name="connsiteY5" fmla="*/ 1866959 h 1866959"/>
                <a:gd name="connsiteX6" fmla="*/ 0 w 1428722"/>
                <a:gd name="connsiteY6" fmla="*/ 1866959 h 1866959"/>
                <a:gd name="connsiteX7" fmla="*/ 0 w 1428722"/>
                <a:gd name="connsiteY7" fmla="*/ 150016 h 1866959"/>
                <a:gd name="connsiteX8" fmla="*/ 150016 w 1428722"/>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22" h="1866959">
                  <a:moveTo>
                    <a:pt x="1278706" y="1866959"/>
                  </a:moveTo>
                  <a:lnTo>
                    <a:pt x="150016" y="1866959"/>
                  </a:lnTo>
                  <a:cubicBezTo>
                    <a:pt x="67164" y="1866959"/>
                    <a:pt x="0" y="1799795"/>
                    <a:pt x="0" y="1716943"/>
                  </a:cubicBezTo>
                  <a:lnTo>
                    <a:pt x="0" y="0"/>
                  </a:lnTo>
                  <a:lnTo>
                    <a:pt x="0" y="0"/>
                  </a:lnTo>
                  <a:lnTo>
                    <a:pt x="1428722" y="0"/>
                  </a:lnTo>
                  <a:lnTo>
                    <a:pt x="1428722" y="0"/>
                  </a:lnTo>
                  <a:lnTo>
                    <a:pt x="1428722" y="1716943"/>
                  </a:lnTo>
                  <a:cubicBezTo>
                    <a:pt x="1428722" y="1799795"/>
                    <a:pt x="1361558" y="1866959"/>
                    <a:pt x="1278706"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1522" tIns="227585" rIns="271523" bIns="271522"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B          </a:t>
              </a:r>
              <a:r>
                <a:rPr lang="en-US" sz="2000" b="1" dirty="0">
                  <a:latin typeface="Arial" panose="020B0604020202020204" pitchFamily="34" charset="0"/>
                  <a:cs typeface="Arial" panose="020B0604020202020204" pitchFamily="34" charset="0"/>
                </a:rPr>
                <a:t>Medical</a:t>
              </a:r>
            </a:p>
          </p:txBody>
        </p:sp>
        <p:sp>
          <p:nvSpPr>
            <p:cNvPr id="45" name="Rectangle: Rounded Corners 44">
              <a:extLst>
                <a:ext uri="{FF2B5EF4-FFF2-40B4-BE49-F238E27FC236}">
                  <a16:creationId xmlns:a16="http://schemas.microsoft.com/office/drawing/2014/main" id="{72F91FE7-4BC0-414B-AC46-45BA54AA980B}"/>
                </a:ext>
              </a:extLst>
            </p:cNvPr>
            <p:cNvSpPr/>
            <p:nvPr/>
          </p:nvSpPr>
          <p:spPr>
            <a:xfrm>
              <a:off x="8229600" y="2080187"/>
              <a:ext cx="1145296" cy="1215693"/>
            </a:xfrm>
            <a:prstGeom prst="roundRect">
              <a:avLst>
                <a:gd name="adj" fmla="val 10000"/>
              </a:avLst>
            </a:prstGeom>
            <a:blipFill>
              <a:blip r:embed="rId5"/>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6" name="Freeform: Shape 45">
              <a:extLst>
                <a:ext uri="{FF2B5EF4-FFF2-40B4-BE49-F238E27FC236}">
                  <a16:creationId xmlns:a16="http://schemas.microsoft.com/office/drawing/2014/main" id="{F131DABC-44B0-4949-95C8-61EB89FEDEA5}"/>
                </a:ext>
              </a:extLst>
            </p:cNvPr>
            <p:cNvSpPr/>
            <p:nvPr/>
          </p:nvSpPr>
          <p:spPr>
            <a:xfrm>
              <a:off x="7807325" y="3460799"/>
              <a:ext cx="2058988" cy="1866911"/>
            </a:xfrm>
            <a:custGeom>
              <a:avLst/>
              <a:gdLst>
                <a:gd name="connsiteX0" fmla="*/ 143855 w 1370048"/>
                <a:gd name="connsiteY0" fmla="*/ 0 h 1866959"/>
                <a:gd name="connsiteX1" fmla="*/ 1226193 w 1370048"/>
                <a:gd name="connsiteY1" fmla="*/ 0 h 1866959"/>
                <a:gd name="connsiteX2" fmla="*/ 1370048 w 1370048"/>
                <a:gd name="connsiteY2" fmla="*/ 143855 h 1866959"/>
                <a:gd name="connsiteX3" fmla="*/ 1370048 w 1370048"/>
                <a:gd name="connsiteY3" fmla="*/ 1866959 h 1866959"/>
                <a:gd name="connsiteX4" fmla="*/ 1370048 w 1370048"/>
                <a:gd name="connsiteY4" fmla="*/ 1866959 h 1866959"/>
                <a:gd name="connsiteX5" fmla="*/ 0 w 1370048"/>
                <a:gd name="connsiteY5" fmla="*/ 1866959 h 1866959"/>
                <a:gd name="connsiteX6" fmla="*/ 0 w 1370048"/>
                <a:gd name="connsiteY6" fmla="*/ 1866959 h 1866959"/>
                <a:gd name="connsiteX7" fmla="*/ 0 w 1370048"/>
                <a:gd name="connsiteY7" fmla="*/ 143855 h 1866959"/>
                <a:gd name="connsiteX8" fmla="*/ 143855 w 1370048"/>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48" h="1866959">
                  <a:moveTo>
                    <a:pt x="1226193" y="1866959"/>
                  </a:moveTo>
                  <a:lnTo>
                    <a:pt x="143855" y="1866959"/>
                  </a:lnTo>
                  <a:cubicBezTo>
                    <a:pt x="64406" y="1866959"/>
                    <a:pt x="0" y="1802553"/>
                    <a:pt x="0" y="1723104"/>
                  </a:cubicBezTo>
                  <a:lnTo>
                    <a:pt x="0" y="0"/>
                  </a:lnTo>
                  <a:lnTo>
                    <a:pt x="0" y="0"/>
                  </a:lnTo>
                  <a:lnTo>
                    <a:pt x="1370048" y="0"/>
                  </a:lnTo>
                  <a:lnTo>
                    <a:pt x="1370048" y="0"/>
                  </a:lnTo>
                  <a:lnTo>
                    <a:pt x="1370048" y="1723104"/>
                  </a:lnTo>
                  <a:cubicBezTo>
                    <a:pt x="1370048" y="1802553"/>
                    <a:pt x="1305642" y="1866959"/>
                    <a:pt x="1226193"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69718" tIns="227584" rIns="269718" bIns="269718"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C           </a:t>
              </a:r>
              <a:r>
                <a:rPr lang="en-US" sz="2000" b="1" dirty="0">
                  <a:latin typeface="Arial" panose="020B0604020202020204" pitchFamily="34" charset="0"/>
                  <a:cs typeface="Arial" panose="020B0604020202020204" pitchFamily="34" charset="0"/>
                </a:rPr>
                <a:t>Medicare Advantage       Plans  </a:t>
              </a:r>
            </a:p>
          </p:txBody>
        </p:sp>
        <p:sp>
          <p:nvSpPr>
            <p:cNvPr id="47" name="Rectangle: Rounded Corners 46">
              <a:extLst>
                <a:ext uri="{FF2B5EF4-FFF2-40B4-BE49-F238E27FC236}">
                  <a16:creationId xmlns:a16="http://schemas.microsoft.com/office/drawing/2014/main" id="{84875E55-F13B-480C-BB3D-EC9FDC9121E4}"/>
                </a:ext>
              </a:extLst>
            </p:cNvPr>
            <p:cNvSpPr/>
            <p:nvPr/>
          </p:nvSpPr>
          <p:spPr>
            <a:xfrm>
              <a:off x="6031049" y="2105781"/>
              <a:ext cx="1020974" cy="1120175"/>
            </a:xfrm>
            <a:prstGeom prst="roundRect">
              <a:avLst>
                <a:gd name="adj" fmla="val 10000"/>
              </a:avLst>
            </a:prstGeom>
            <a:blipFill>
              <a:blip r:embed="rId6"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8" name="Freeform: Shape 47">
              <a:extLst>
                <a:ext uri="{FF2B5EF4-FFF2-40B4-BE49-F238E27FC236}">
                  <a16:creationId xmlns:a16="http://schemas.microsoft.com/office/drawing/2014/main" id="{D980AE79-45F5-45FB-B7C7-34225364EC43}"/>
                </a:ext>
              </a:extLst>
            </p:cNvPr>
            <p:cNvSpPr/>
            <p:nvPr/>
          </p:nvSpPr>
          <p:spPr>
            <a:xfrm>
              <a:off x="5576888" y="3505249"/>
              <a:ext cx="2058987" cy="1866911"/>
            </a:xfrm>
            <a:custGeom>
              <a:avLst/>
              <a:gdLst>
                <a:gd name="connsiteX0" fmla="*/ 154632 w 1472690"/>
                <a:gd name="connsiteY0" fmla="*/ 0 h 1866959"/>
                <a:gd name="connsiteX1" fmla="*/ 1318058 w 1472690"/>
                <a:gd name="connsiteY1" fmla="*/ 0 h 1866959"/>
                <a:gd name="connsiteX2" fmla="*/ 1472690 w 1472690"/>
                <a:gd name="connsiteY2" fmla="*/ 154632 h 1866959"/>
                <a:gd name="connsiteX3" fmla="*/ 1472690 w 1472690"/>
                <a:gd name="connsiteY3" fmla="*/ 1866959 h 1866959"/>
                <a:gd name="connsiteX4" fmla="*/ 1472690 w 1472690"/>
                <a:gd name="connsiteY4" fmla="*/ 1866959 h 1866959"/>
                <a:gd name="connsiteX5" fmla="*/ 0 w 1472690"/>
                <a:gd name="connsiteY5" fmla="*/ 1866959 h 1866959"/>
                <a:gd name="connsiteX6" fmla="*/ 0 w 1472690"/>
                <a:gd name="connsiteY6" fmla="*/ 1866959 h 1866959"/>
                <a:gd name="connsiteX7" fmla="*/ 0 w 1472690"/>
                <a:gd name="connsiteY7" fmla="*/ 154632 h 1866959"/>
                <a:gd name="connsiteX8" fmla="*/ 154632 w 1472690"/>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690" h="1866959">
                  <a:moveTo>
                    <a:pt x="1318058" y="1866959"/>
                  </a:moveTo>
                  <a:lnTo>
                    <a:pt x="154632" y="1866959"/>
                  </a:lnTo>
                  <a:cubicBezTo>
                    <a:pt x="69231" y="1866959"/>
                    <a:pt x="0" y="1797728"/>
                    <a:pt x="0" y="1712327"/>
                  </a:cubicBezTo>
                  <a:lnTo>
                    <a:pt x="0" y="0"/>
                  </a:lnTo>
                  <a:lnTo>
                    <a:pt x="0" y="0"/>
                  </a:lnTo>
                  <a:lnTo>
                    <a:pt x="1472690" y="0"/>
                  </a:lnTo>
                  <a:lnTo>
                    <a:pt x="1472690" y="0"/>
                  </a:lnTo>
                  <a:lnTo>
                    <a:pt x="1472690" y="1712327"/>
                  </a:lnTo>
                  <a:cubicBezTo>
                    <a:pt x="1472690" y="1797728"/>
                    <a:pt x="1403459" y="1866959"/>
                    <a:pt x="1318058"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2874" tIns="227585" rIns="272874" bIns="272874" spcCol="1270"/>
            <a:lstStyle/>
            <a:p>
              <a:pPr algn="ctr" defTabSz="1422400" eaLnBrk="1" fontAlgn="auto" hangingPunct="1">
                <a:lnSpc>
                  <a:spcPct val="90000"/>
                </a:lnSpc>
                <a:spcBef>
                  <a:spcPts val="0"/>
                </a:spcBef>
                <a:spcAft>
                  <a:spcPct val="35000"/>
                </a:spcAft>
                <a:defRPr/>
              </a:pPr>
              <a:r>
                <a:rPr lang="en-US" sz="2800" b="1" dirty="0">
                  <a:latin typeface="Arial" panose="020B0604020202020204" pitchFamily="34" charset="0"/>
                  <a:cs typeface="Arial" panose="020B0604020202020204" pitchFamily="34" charset="0"/>
                </a:rPr>
                <a:t>PART D </a:t>
              </a:r>
              <a:r>
                <a:rPr lang="en-US" sz="2000" b="1" dirty="0">
                  <a:latin typeface="Arial" panose="020B0604020202020204" pitchFamily="34" charset="0"/>
                  <a:cs typeface="Arial" panose="020B0604020202020204" pitchFamily="34" charset="0"/>
                </a:rPr>
                <a:t>Prescription         Drug Coverage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extLst>
              <p:ext uri="{D42A27DB-BD31-4B8C-83A1-F6EECF244321}">
                <p14:modId xmlns:p14="http://schemas.microsoft.com/office/powerpoint/2010/main" val="2194449687"/>
              </p:ext>
            </p:extLst>
          </p:nvPr>
        </p:nvGraphicFramePr>
        <p:xfrm>
          <a:off x="2445327" y="133185"/>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45327" y="133185"/>
                        <a:ext cx="9746673" cy="6591629"/>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DBD724B-293D-4D38-4BE2-096FAA652A40}"/>
              </a:ext>
            </a:extLst>
          </p:cNvPr>
          <p:cNvSpPr txBox="1"/>
          <p:nvPr/>
        </p:nvSpPr>
        <p:spPr>
          <a:xfrm>
            <a:off x="152400" y="3428999"/>
            <a:ext cx="1535430" cy="646331"/>
          </a:xfrm>
          <a:prstGeom prst="rect">
            <a:avLst/>
          </a:prstGeom>
          <a:noFill/>
        </p:spPr>
        <p:txBody>
          <a:bodyPr wrap="square" rtlCol="0">
            <a:spAutoFit/>
          </a:bodyPr>
          <a:lstStyle/>
          <a:p>
            <a:r>
              <a:rPr lang="en-US" dirty="0">
                <a:solidFill>
                  <a:schemeClr val="tx1">
                    <a:lumMod val="50000"/>
                  </a:schemeClr>
                </a:solidFill>
                <a:hlinkClick r:id="rId5">
                  <a:extLst>
                    <a:ext uri="{A12FA001-AC4F-418D-AE19-62706E023703}">
                      <ahyp:hlinkClr xmlns:ahyp="http://schemas.microsoft.com/office/drawing/2018/hyperlinkcolor" val="tx"/>
                    </a:ext>
                  </a:extLst>
                </a:hlinkClick>
              </a:rPr>
              <a:t>Your Medicare Options </a:t>
            </a:r>
            <a:endParaRPr lang="en-US" dirty="0">
              <a:solidFill>
                <a:schemeClr val="tx1">
                  <a:lumMod val="50000"/>
                </a:schemeClr>
              </a:solidFill>
            </a:endParaRPr>
          </a:p>
        </p:txBody>
      </p:sp>
      <p:pic>
        <p:nvPicPr>
          <p:cNvPr id="4" name="Graphic 3" descr="Laptop with solid fill">
            <a:extLst>
              <a:ext uri="{FF2B5EF4-FFF2-40B4-BE49-F238E27FC236}">
                <a16:creationId xmlns:a16="http://schemas.microsoft.com/office/drawing/2014/main" id="{56946AA8-95C8-5784-A470-74D3958CB6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978" y="2819400"/>
            <a:ext cx="711200" cy="711200"/>
          </a:xfrm>
          <a:prstGeom prst="rect">
            <a:avLst/>
          </a:prstGeom>
        </p:spPr>
      </p:pic>
    </p:spTree>
    <p:extLst>
      <p:ext uri="{BB962C8B-B14F-4D97-AF65-F5344CB8AC3E}">
        <p14:creationId xmlns:p14="http://schemas.microsoft.com/office/powerpoint/2010/main" val="29489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1088C82-9F5D-4F2D-8186-464FD803F3A4}"/>
              </a:ext>
            </a:extLst>
          </p:cNvPr>
          <p:cNvGraphicFramePr>
            <a:graphicFrameLocks noGrp="1"/>
          </p:cNvGraphicFramePr>
          <p:nvPr>
            <p:extLst>
              <p:ext uri="{D42A27DB-BD31-4B8C-83A1-F6EECF244321}">
                <p14:modId xmlns:p14="http://schemas.microsoft.com/office/powerpoint/2010/main" val="3791965312"/>
              </p:ext>
            </p:extLst>
          </p:nvPr>
        </p:nvGraphicFramePr>
        <p:xfrm>
          <a:off x="2517227" y="154564"/>
          <a:ext cx="9372599" cy="6204486"/>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85897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PARTS OF MEDICARE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 COST 2024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2024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extLst>
                  <a:ext uri="{0D108BD9-81ED-4DB2-BD59-A6C34878D82A}">
                    <a16:rowId xmlns:a16="http://schemas.microsoft.com/office/drawing/2014/main" val="10000"/>
                  </a:ext>
                </a:extLst>
              </a:tr>
              <a:tr h="99435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A (Hospital)</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a:cs typeface="Arial"/>
                        </a:rPr>
                        <a:t>Premium-free for most</a:t>
                      </a:r>
                    </a:p>
                    <a:p>
                      <a:pPr marL="0" marR="0">
                        <a:lnSpc>
                          <a:spcPct val="115000"/>
                        </a:lnSpc>
                        <a:spcBef>
                          <a:spcPts val="0"/>
                        </a:spcBef>
                        <a:spcAft>
                          <a:spcPts val="0"/>
                        </a:spcAft>
                      </a:pPr>
                      <a:r>
                        <a:rPr lang="en-US" sz="1400" dirty="0">
                          <a:solidFill>
                            <a:schemeClr val="tx1"/>
                          </a:solidFill>
                          <a:effectLst/>
                          <a:latin typeface="Arial"/>
                          <a:cs typeface="Arial"/>
                        </a:rPr>
                        <a:t>or </a:t>
                      </a:r>
                    </a:p>
                    <a:p>
                      <a:pPr marL="0" marR="0">
                        <a:lnSpc>
                          <a:spcPct val="115000"/>
                        </a:lnSpc>
                        <a:spcBef>
                          <a:spcPts val="0"/>
                        </a:spcBef>
                        <a:spcAft>
                          <a:spcPts val="0"/>
                        </a:spcAft>
                      </a:pPr>
                      <a:r>
                        <a:rPr lang="en-US" sz="1400" dirty="0">
                          <a:solidFill>
                            <a:schemeClr val="tx1"/>
                          </a:solidFill>
                          <a:effectLst/>
                          <a:latin typeface="Arial"/>
                          <a:ea typeface="Calibri" panose="020F0502020204030204" pitchFamily="34" charset="0"/>
                          <a:cs typeface="Arial"/>
                        </a:rPr>
                        <a:t>$278.00-$505.00/</a:t>
                      </a:r>
                      <a:r>
                        <a:rPr lang="en-US" sz="1400" dirty="0" err="1">
                          <a:solidFill>
                            <a:schemeClr val="tx1"/>
                          </a:solidFill>
                          <a:effectLst/>
                          <a:latin typeface="Arial"/>
                          <a:ea typeface="Calibri" panose="020F0502020204030204" pitchFamily="34" charset="0"/>
                          <a:cs typeface="Arial"/>
                        </a:rPr>
                        <a:t>mo</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Inpatient hospital deductible $1632.00</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Skilled Nursing Facility co-insurance Days 21-100: $204.00/day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1"/>
                  </a:ext>
                </a:extLst>
              </a:tr>
              <a:tr h="13105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B (Medical)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$174.70/</a:t>
                      </a:r>
                      <a:r>
                        <a:rPr lang="en-US" sz="1400" dirty="0" err="1">
                          <a:solidFill>
                            <a:schemeClr val="tx1"/>
                          </a:solidFill>
                          <a:effectLst/>
                          <a:latin typeface="Arial" panose="020B0604020202020204" pitchFamily="34" charset="0"/>
                          <a:cs typeface="Arial" panose="020B0604020202020204" pitchFamily="34" charset="0"/>
                        </a:rPr>
                        <a:t>mo</a:t>
                      </a:r>
                      <a:r>
                        <a:rPr lang="en-US" sz="140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a:t>
                      </a:r>
                    </a:p>
                    <a:p>
                      <a:pPr marL="0" marR="0">
                        <a:lnSpc>
                          <a:spcPct val="115000"/>
                        </a:lnSpc>
                        <a:spcBef>
                          <a:spcPts val="0"/>
                        </a:spcBef>
                        <a:spcAft>
                          <a:spcPts val="0"/>
                        </a:spcAft>
                      </a:pPr>
                      <a:r>
                        <a:rPr lang="en-US" sz="1400" dirty="0">
                          <a:solidFill>
                            <a:schemeClr val="tx1"/>
                          </a:solidFill>
                          <a:effectLst/>
                          <a:latin typeface="Arial"/>
                          <a:cs typeface="Arial"/>
                        </a:rPr>
                        <a:t>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Annual deductible $240.00 </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 co-insurance</a:t>
                      </a:r>
                    </a:p>
                  </a:txBody>
                  <a:tcPr marL="62437" marR="62437" marT="0" marB="0"/>
                </a:tc>
                <a:extLst>
                  <a:ext uri="{0D108BD9-81ED-4DB2-BD59-A6C34878D82A}">
                    <a16:rowId xmlns:a16="http://schemas.microsoft.com/office/drawing/2014/main" val="10002"/>
                  </a:ext>
                </a:extLst>
              </a:tr>
              <a:tr h="105513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MEDIGAP</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(Helps to cover some Part A and Part B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From $118.91 - $275.00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Additional cost depends on type of Medigap. Coverage may include all costs listed above.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3"/>
                  </a:ext>
                </a:extLst>
              </a:tr>
              <a:tr h="97806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D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(Drug coverage)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$.50 - $155.80/mo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Pharmacy co-pays/co-insurance</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Possible annual deductible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4"/>
                  </a:ext>
                </a:extLst>
              </a:tr>
              <a:tr h="64554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C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(Medicare Advantage Plans)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$0 - $248.00/mo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a:t>
                      </a: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Co-pays and co-insurance vary </a:t>
                      </a:r>
                      <a:br>
                        <a:rPr lang="en-US" sz="1400" dirty="0">
                          <a:solidFill>
                            <a:schemeClr val="tx1"/>
                          </a:solidFill>
                          <a:effectLst/>
                          <a:latin typeface="Arial" panose="020B0604020202020204" pitchFamily="34" charset="0"/>
                          <a:cs typeface="Arial" panose="020B0604020202020204" pitchFamily="34" charset="0"/>
                        </a:rPr>
                      </a:br>
                      <a:r>
                        <a:rPr lang="en-US" sz="1400" dirty="0">
                          <a:solidFill>
                            <a:schemeClr val="tx1"/>
                          </a:solidFill>
                          <a:effectLst/>
                          <a:latin typeface="Arial" panose="020B0604020202020204" pitchFamily="34" charset="0"/>
                          <a:cs typeface="Arial" panose="020B0604020202020204" pitchFamily="34" charset="0"/>
                        </a:rPr>
                        <a:t>per plan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5"/>
                  </a:ext>
                </a:extLst>
              </a:tr>
              <a:tr h="361818">
                <a:tc gridSpan="3">
                  <a:txBody>
                    <a:bodyPr/>
                    <a:lstStyle/>
                    <a:p>
                      <a:pPr marL="0" marR="0" algn="ctr">
                        <a:lnSpc>
                          <a:spcPct val="115000"/>
                        </a:lnSpc>
                        <a:spcBef>
                          <a:spcPts val="0"/>
                        </a:spcBef>
                        <a:spcAft>
                          <a:spcPts val="0"/>
                        </a:spcAft>
                      </a:pPr>
                      <a:endParaRPr lang="en-US" sz="14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89195" marR="89195" marT="44596" marB="44596">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C25E8114-0810-41F1-8275-C5124611A9E5}"/>
              </a:ext>
            </a:extLst>
          </p:cNvPr>
          <p:cNvSpPr txBox="1"/>
          <p:nvPr/>
        </p:nvSpPr>
        <p:spPr>
          <a:xfrm>
            <a:off x="3581400" y="6035885"/>
            <a:ext cx="7701455" cy="553998"/>
          </a:xfrm>
          <a:prstGeom prst="rect">
            <a:avLst/>
          </a:prstGeom>
          <a:noFill/>
        </p:spPr>
        <p:txBody>
          <a:bodyPr wrap="square" rtlCol="0">
            <a:spAutoFit/>
          </a:bodyPr>
          <a:lstStyle/>
          <a:p>
            <a:r>
              <a:rPr lang="en-US" sz="1500" b="1" dirty="0">
                <a:solidFill>
                  <a:schemeClr val="bg2">
                    <a:lumMod val="10000"/>
                  </a:schemeClr>
                </a:solidFill>
                <a:effectLst/>
                <a:latin typeface="Arial" panose="020B0604020202020204" pitchFamily="34" charset="0"/>
                <a:cs typeface="Arial" panose="020B0604020202020204" pitchFamily="34" charset="0"/>
              </a:rPr>
              <a:t>See </a:t>
            </a:r>
            <a:r>
              <a:rPr lang="en-US" sz="1500" b="1" dirty="0">
                <a:solidFill>
                  <a:schemeClr val="tx1">
                    <a:lumMod val="5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Medicare Premiums</a:t>
            </a:r>
            <a:r>
              <a:rPr lang="en-US" sz="1500" b="1" dirty="0">
                <a:solidFill>
                  <a:schemeClr val="bg2">
                    <a:lumMod val="10000"/>
                  </a:schemeClr>
                </a:solidFill>
                <a:latin typeface="Arial" panose="020B0604020202020204" pitchFamily="34" charset="0"/>
                <a:cs typeface="Arial" panose="020B0604020202020204" pitchFamily="34" charset="0"/>
              </a:rPr>
              <a:t>, </a:t>
            </a:r>
            <a:r>
              <a:rPr lang="en-US" sz="1500" b="1" dirty="0">
                <a:solidFill>
                  <a:schemeClr val="tx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2024 Medicare Part A Benefits and Gaps/Part B Benefits and Gaps (2-sided sheet)</a:t>
            </a:r>
            <a:r>
              <a:rPr lang="en-US" sz="1500" b="1" dirty="0">
                <a:solidFill>
                  <a:schemeClr val="bg2">
                    <a:lumMod val="10000"/>
                  </a:schemeClr>
                </a:solidFill>
                <a:latin typeface="Arial" panose="020B0604020202020204" pitchFamily="34" charset="0"/>
                <a:cs typeface="Arial" panose="020B0604020202020204" pitchFamily="34" charset="0"/>
              </a:rPr>
              <a:t> </a:t>
            </a:r>
            <a:r>
              <a:rPr lang="en-US" sz="1500" dirty="0">
                <a:solidFill>
                  <a:schemeClr val="bg2">
                    <a:lumMod val="10000"/>
                  </a:schemeClr>
                </a:solidFill>
                <a:effectLst/>
                <a:latin typeface="Arial" panose="020B0604020202020204" pitchFamily="34" charset="0"/>
                <a:cs typeface="Arial" panose="020B0604020202020204" pitchFamily="34" charset="0"/>
              </a:rPr>
              <a:t>and </a:t>
            </a:r>
            <a:r>
              <a:rPr lang="en-US" sz="1500" b="1" dirty="0">
                <a:solidFill>
                  <a:schemeClr val="tx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Concerned About Medicare Costs</a:t>
            </a:r>
            <a:endParaRPr lang="en-US" sz="15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Graphic 3" descr="Laptop with solid fill">
            <a:extLst>
              <a:ext uri="{FF2B5EF4-FFF2-40B4-BE49-F238E27FC236}">
                <a16:creationId xmlns:a16="http://schemas.microsoft.com/office/drawing/2014/main" id="{270871CD-412F-9F19-5AB7-7E3F2123A3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0200" y="6003450"/>
            <a:ext cx="711200" cy="711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a:extLst>
              <a:ext uri="{FF2B5EF4-FFF2-40B4-BE49-F238E27FC236}">
                <a16:creationId xmlns:a16="http://schemas.microsoft.com/office/drawing/2014/main" id="{300D58B9-6438-43CD-8E8E-DFEFB19F1950}"/>
              </a:ext>
            </a:extLst>
          </p:cNvPr>
          <p:cNvSpPr>
            <a:spLocks noGrp="1" noChangeArrowheads="1"/>
          </p:cNvSpPr>
          <p:nvPr>
            <p:ph type="body" sz="quarter" idx="16"/>
          </p:nvPr>
        </p:nvSpPr>
        <p:spPr>
          <a:xfrm>
            <a:off x="1109663" y="1470025"/>
            <a:ext cx="6872287" cy="295275"/>
          </a:xfrm>
        </p:spPr>
        <p:txBody>
          <a:bodyPr/>
          <a:lstStyle/>
          <a:p>
            <a:r>
              <a:rPr lang="en-US" altLang="en-US" sz="2000" dirty="0"/>
              <a:t>Many services are no cost to Medicare beneficiaries</a:t>
            </a:r>
          </a:p>
        </p:txBody>
      </p:sp>
      <p:sp>
        <p:nvSpPr>
          <p:cNvPr id="59395" name="Text Placeholder 2">
            <a:extLst>
              <a:ext uri="{FF2B5EF4-FFF2-40B4-BE49-F238E27FC236}">
                <a16:creationId xmlns:a16="http://schemas.microsoft.com/office/drawing/2014/main" id="{861507B4-496B-4FB0-935F-6A629513E2AA}"/>
              </a:ext>
            </a:extLst>
          </p:cNvPr>
          <p:cNvSpPr>
            <a:spLocks noGrp="1" noChangeArrowheads="1"/>
          </p:cNvSpPr>
          <p:nvPr>
            <p:ph type="body" sz="quarter" idx="63"/>
          </p:nvPr>
        </p:nvSpPr>
        <p:spPr>
          <a:xfrm>
            <a:off x="1219200" y="3124200"/>
            <a:ext cx="2605088" cy="469900"/>
          </a:xfrm>
          <a:solidFill>
            <a:schemeClr val="accent1"/>
          </a:solidFill>
        </p:spPr>
        <p:txBody>
          <a:bodyPr/>
          <a:lstStyle/>
          <a:p>
            <a:pPr algn="ctr"/>
            <a:r>
              <a:rPr lang="en-US" altLang="en-US" sz="1600" b="1" dirty="0">
                <a:solidFill>
                  <a:schemeClr val="bg1"/>
                </a:solidFill>
              </a:rPr>
              <a:t>Mammograms</a:t>
            </a:r>
          </a:p>
          <a:p>
            <a:endParaRPr lang="en-US" altLang="en-US" dirty="0"/>
          </a:p>
        </p:txBody>
      </p:sp>
      <p:sp>
        <p:nvSpPr>
          <p:cNvPr id="59396" name="Title 19">
            <a:extLst>
              <a:ext uri="{FF2B5EF4-FFF2-40B4-BE49-F238E27FC236}">
                <a16:creationId xmlns:a16="http://schemas.microsoft.com/office/drawing/2014/main" id="{4626B4E1-83C2-4977-9A98-9E3D2118A2BD}"/>
              </a:ext>
            </a:extLst>
          </p:cNvPr>
          <p:cNvSpPr>
            <a:spLocks noGrp="1" noChangeArrowheads="1"/>
          </p:cNvSpPr>
          <p:nvPr>
            <p:ph type="title"/>
          </p:nvPr>
        </p:nvSpPr>
        <p:spPr/>
        <p:txBody>
          <a:bodyPr/>
          <a:lstStyle/>
          <a:p>
            <a:r>
              <a:rPr lang="en-US" altLang="en-US" dirty="0"/>
              <a:t>Part B Preventive Benefits</a:t>
            </a:r>
          </a:p>
        </p:txBody>
      </p:sp>
      <p:sp>
        <p:nvSpPr>
          <p:cNvPr id="59397" name="Text Placeholder 2">
            <a:extLst>
              <a:ext uri="{FF2B5EF4-FFF2-40B4-BE49-F238E27FC236}">
                <a16:creationId xmlns:a16="http://schemas.microsoft.com/office/drawing/2014/main" id="{F343B3FB-8025-495F-BAA9-5CA9BCC9C9A7}"/>
              </a:ext>
            </a:extLst>
          </p:cNvPr>
          <p:cNvSpPr txBox="1">
            <a:spLocks/>
          </p:cNvSpPr>
          <p:nvPr/>
        </p:nvSpPr>
        <p:spPr bwMode="auto">
          <a:xfrm>
            <a:off x="4716463" y="4649197"/>
            <a:ext cx="2606675" cy="698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Some pap smear and pelvic exams</a:t>
            </a:r>
          </a:p>
          <a:p>
            <a:pPr eaLnBrk="1" hangingPunct="1">
              <a:lnSpc>
                <a:spcPct val="100000"/>
              </a:lnSpc>
              <a:spcBef>
                <a:spcPts val="300"/>
              </a:spcBef>
              <a:spcAft>
                <a:spcPts val="200"/>
              </a:spcAft>
              <a:buClr>
                <a:schemeClr val="bg2"/>
              </a:buClr>
              <a:buFontTx/>
              <a:buNone/>
            </a:pPr>
            <a:endParaRPr lang="en-US" altLang="en-US" sz="1200" dirty="0"/>
          </a:p>
        </p:txBody>
      </p:sp>
      <p:sp>
        <p:nvSpPr>
          <p:cNvPr id="59398" name="Text Placeholder 2">
            <a:extLst>
              <a:ext uri="{FF2B5EF4-FFF2-40B4-BE49-F238E27FC236}">
                <a16:creationId xmlns:a16="http://schemas.microsoft.com/office/drawing/2014/main" id="{0C5BFD6C-D9B1-43F4-BEEB-D8A7E116B859}"/>
              </a:ext>
            </a:extLst>
          </p:cNvPr>
          <p:cNvSpPr txBox="1">
            <a:spLocks/>
          </p:cNvSpPr>
          <p:nvPr/>
        </p:nvSpPr>
        <p:spPr bwMode="auto">
          <a:xfrm>
            <a:off x="1219200" y="3765550"/>
            <a:ext cx="2605088" cy="700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Bone mass measurements</a:t>
            </a:r>
          </a:p>
          <a:p>
            <a:pPr eaLnBrk="1" hangingPunct="1">
              <a:lnSpc>
                <a:spcPct val="100000"/>
              </a:lnSpc>
              <a:spcBef>
                <a:spcPts val="300"/>
              </a:spcBef>
              <a:spcAft>
                <a:spcPts val="200"/>
              </a:spcAft>
              <a:buClr>
                <a:schemeClr val="bg2"/>
              </a:buClr>
              <a:buFontTx/>
              <a:buNone/>
            </a:pPr>
            <a:endParaRPr lang="en-US" altLang="en-US" sz="1200" dirty="0"/>
          </a:p>
        </p:txBody>
      </p:sp>
      <p:sp>
        <p:nvSpPr>
          <p:cNvPr id="59399" name="Text Placeholder 2">
            <a:extLst>
              <a:ext uri="{FF2B5EF4-FFF2-40B4-BE49-F238E27FC236}">
                <a16:creationId xmlns:a16="http://schemas.microsoft.com/office/drawing/2014/main" id="{0826D7AB-1D1E-4B8E-A108-F80C03FF8719}"/>
              </a:ext>
            </a:extLst>
          </p:cNvPr>
          <p:cNvSpPr txBox="1">
            <a:spLocks/>
          </p:cNvSpPr>
          <p:nvPr/>
        </p:nvSpPr>
        <p:spPr bwMode="auto">
          <a:xfrm>
            <a:off x="4703763" y="3124200"/>
            <a:ext cx="2605087" cy="4333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Colorectal screenings</a:t>
            </a:r>
          </a:p>
          <a:p>
            <a:pPr eaLnBrk="1" hangingPunct="1">
              <a:lnSpc>
                <a:spcPct val="100000"/>
              </a:lnSpc>
              <a:spcBef>
                <a:spcPts val="300"/>
              </a:spcBef>
              <a:spcAft>
                <a:spcPts val="200"/>
              </a:spcAft>
              <a:buClr>
                <a:schemeClr val="bg2"/>
              </a:buClr>
              <a:buFontTx/>
              <a:buNone/>
            </a:pPr>
            <a:endParaRPr lang="en-US" altLang="en-US" sz="1200" dirty="0"/>
          </a:p>
        </p:txBody>
      </p:sp>
      <p:sp>
        <p:nvSpPr>
          <p:cNvPr id="59400" name="Text Placeholder 2">
            <a:extLst>
              <a:ext uri="{FF2B5EF4-FFF2-40B4-BE49-F238E27FC236}">
                <a16:creationId xmlns:a16="http://schemas.microsoft.com/office/drawing/2014/main" id="{4AA666EA-9791-4B17-91B4-E45EF8FFD85B}"/>
              </a:ext>
            </a:extLst>
          </p:cNvPr>
          <p:cNvSpPr txBox="1">
            <a:spLocks/>
          </p:cNvSpPr>
          <p:nvPr/>
        </p:nvSpPr>
        <p:spPr bwMode="auto">
          <a:xfrm>
            <a:off x="1219200" y="4648200"/>
            <a:ext cx="2605088" cy="930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Diabetes </a:t>
            </a:r>
            <a:br>
              <a:rPr lang="en-US" altLang="en-US" sz="1600" b="1" dirty="0">
                <a:solidFill>
                  <a:schemeClr val="bg1"/>
                </a:solidFill>
              </a:rPr>
            </a:br>
            <a:r>
              <a:rPr lang="en-US" altLang="en-US" sz="1600" b="1" dirty="0">
                <a:solidFill>
                  <a:schemeClr val="bg1"/>
                </a:solidFill>
              </a:rPr>
              <a:t>self-management training and tests</a:t>
            </a:r>
          </a:p>
          <a:p>
            <a:pPr eaLnBrk="1" hangingPunct="1">
              <a:lnSpc>
                <a:spcPct val="100000"/>
              </a:lnSpc>
              <a:spcBef>
                <a:spcPts val="300"/>
              </a:spcBef>
              <a:spcAft>
                <a:spcPts val="200"/>
              </a:spcAft>
              <a:buClr>
                <a:schemeClr val="bg2"/>
              </a:buClr>
              <a:buFontTx/>
              <a:buNone/>
            </a:pPr>
            <a:endParaRPr lang="en-US" altLang="en-US" sz="1200" dirty="0"/>
          </a:p>
        </p:txBody>
      </p:sp>
      <p:sp>
        <p:nvSpPr>
          <p:cNvPr id="59401" name="Text Placeholder 2">
            <a:extLst>
              <a:ext uri="{FF2B5EF4-FFF2-40B4-BE49-F238E27FC236}">
                <a16:creationId xmlns:a16="http://schemas.microsoft.com/office/drawing/2014/main" id="{46849AB8-4641-4B9F-9157-A4BD053968C0}"/>
              </a:ext>
            </a:extLst>
          </p:cNvPr>
          <p:cNvSpPr txBox="1">
            <a:spLocks/>
          </p:cNvSpPr>
          <p:nvPr/>
        </p:nvSpPr>
        <p:spPr bwMode="auto">
          <a:xfrm>
            <a:off x="4703763" y="2293938"/>
            <a:ext cx="2605087" cy="658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Prostate cancer screening</a:t>
            </a:r>
          </a:p>
          <a:p>
            <a:pPr eaLnBrk="1" hangingPunct="1">
              <a:lnSpc>
                <a:spcPct val="100000"/>
              </a:lnSpc>
              <a:spcBef>
                <a:spcPts val="300"/>
              </a:spcBef>
              <a:spcAft>
                <a:spcPts val="200"/>
              </a:spcAft>
              <a:buClr>
                <a:schemeClr val="bg2"/>
              </a:buClr>
              <a:buFontTx/>
              <a:buNone/>
            </a:pPr>
            <a:endParaRPr lang="en-US" altLang="en-US" sz="1200" dirty="0"/>
          </a:p>
        </p:txBody>
      </p:sp>
      <p:sp>
        <p:nvSpPr>
          <p:cNvPr id="59402" name="Text Placeholder 2">
            <a:extLst>
              <a:ext uri="{FF2B5EF4-FFF2-40B4-BE49-F238E27FC236}">
                <a16:creationId xmlns:a16="http://schemas.microsoft.com/office/drawing/2014/main" id="{2B197B79-2DE2-450D-AAD3-22C03A708D10}"/>
              </a:ext>
            </a:extLst>
          </p:cNvPr>
          <p:cNvSpPr txBox="1">
            <a:spLocks/>
          </p:cNvSpPr>
          <p:nvPr/>
        </p:nvSpPr>
        <p:spPr bwMode="auto">
          <a:xfrm>
            <a:off x="1219201" y="2286000"/>
            <a:ext cx="2605087" cy="658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Obesity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3" name="Text Placeholder 2">
            <a:extLst>
              <a:ext uri="{FF2B5EF4-FFF2-40B4-BE49-F238E27FC236}">
                <a16:creationId xmlns:a16="http://schemas.microsoft.com/office/drawing/2014/main" id="{82996B3A-D3F1-4BC1-A90C-229D872BAC5C}"/>
              </a:ext>
            </a:extLst>
          </p:cNvPr>
          <p:cNvSpPr txBox="1">
            <a:spLocks/>
          </p:cNvSpPr>
          <p:nvPr/>
        </p:nvSpPr>
        <p:spPr bwMode="auto">
          <a:xfrm>
            <a:off x="4710113" y="3765550"/>
            <a:ext cx="2605087" cy="660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Depression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4" name="Text Placeholder 2">
            <a:extLst>
              <a:ext uri="{FF2B5EF4-FFF2-40B4-BE49-F238E27FC236}">
                <a16:creationId xmlns:a16="http://schemas.microsoft.com/office/drawing/2014/main" id="{3D201043-724E-4B14-8041-6E892594D144}"/>
              </a:ext>
            </a:extLst>
          </p:cNvPr>
          <p:cNvSpPr txBox="1">
            <a:spLocks/>
          </p:cNvSpPr>
          <p:nvPr/>
        </p:nvSpPr>
        <p:spPr bwMode="auto">
          <a:xfrm>
            <a:off x="8215313" y="2293937"/>
            <a:ext cx="2757486" cy="305375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339725" indent="-169863">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600"/>
              </a:spcAft>
              <a:buClr>
                <a:schemeClr val="bg2"/>
              </a:buClr>
              <a:buFontTx/>
              <a:buNone/>
            </a:pPr>
            <a:r>
              <a:rPr lang="en-US" altLang="en-US" sz="1600" b="1" dirty="0">
                <a:solidFill>
                  <a:schemeClr val="bg1"/>
                </a:solidFill>
              </a:rPr>
              <a:t>Annual Wellness Visit</a:t>
            </a:r>
          </a:p>
          <a:p>
            <a:pPr algn="ctr" eaLnBrk="1" hangingPunct="1">
              <a:lnSpc>
                <a:spcPct val="100000"/>
              </a:lnSpc>
              <a:spcBef>
                <a:spcPct val="0"/>
              </a:spcBef>
              <a:spcAft>
                <a:spcPts val="600"/>
              </a:spcAft>
              <a:buClr>
                <a:schemeClr val="bg2"/>
              </a:buClr>
              <a:buFontTx/>
              <a:buNone/>
            </a:pPr>
            <a:endParaRPr lang="en-US" altLang="en-US" sz="800" b="1" dirty="0">
              <a:solidFill>
                <a:schemeClr val="bg1"/>
              </a:solidFill>
            </a:endParaRPr>
          </a:p>
          <a:p>
            <a:pPr lvl="1" eaLnBrk="1" hangingPunct="1">
              <a:lnSpc>
                <a:spcPct val="100000"/>
              </a:lnSpc>
              <a:spcBef>
                <a:spcPct val="0"/>
              </a:spcBef>
              <a:spcAft>
                <a:spcPts val="600"/>
              </a:spcAft>
              <a:buClr>
                <a:schemeClr val="bg2"/>
              </a:buClr>
            </a:pPr>
            <a:r>
              <a:rPr lang="en-US" altLang="en-US" sz="1600" dirty="0">
                <a:solidFill>
                  <a:schemeClr val="bg1"/>
                </a:solidFill>
              </a:rPr>
              <a:t>Update medical and family history</a:t>
            </a:r>
          </a:p>
          <a:p>
            <a:pPr lvl="1" eaLnBrk="1" hangingPunct="1">
              <a:lnSpc>
                <a:spcPct val="100000"/>
              </a:lnSpc>
              <a:spcBef>
                <a:spcPct val="0"/>
              </a:spcBef>
              <a:spcAft>
                <a:spcPts val="600"/>
              </a:spcAft>
              <a:buClr>
                <a:schemeClr val="bg2"/>
              </a:buClr>
            </a:pPr>
            <a:r>
              <a:rPr lang="en-US" altLang="en-US" sz="1600" dirty="0">
                <a:solidFill>
                  <a:schemeClr val="bg1"/>
                </a:solidFill>
              </a:rPr>
              <a:t>Record vital signs and routine measurements</a:t>
            </a:r>
          </a:p>
          <a:p>
            <a:pPr lvl="1" eaLnBrk="1" hangingPunct="1">
              <a:lnSpc>
                <a:spcPct val="100000"/>
              </a:lnSpc>
              <a:spcBef>
                <a:spcPct val="0"/>
              </a:spcBef>
              <a:spcAft>
                <a:spcPts val="600"/>
              </a:spcAft>
              <a:buClr>
                <a:schemeClr val="bg2"/>
              </a:buClr>
            </a:pPr>
            <a:r>
              <a:rPr lang="en-US" altLang="en-US" sz="1600" dirty="0">
                <a:solidFill>
                  <a:schemeClr val="bg1"/>
                </a:solidFill>
              </a:rPr>
              <a:t>Provide personal health advice and coordinate referrals and health education</a:t>
            </a:r>
          </a:p>
          <a:p>
            <a:pPr eaLnBrk="1" hangingPunct="1">
              <a:lnSpc>
                <a:spcPct val="100000"/>
              </a:lnSpc>
              <a:spcBef>
                <a:spcPts val="300"/>
              </a:spcBef>
              <a:spcAft>
                <a:spcPts val="200"/>
              </a:spcAft>
              <a:buClr>
                <a:schemeClr val="bg2"/>
              </a:buClr>
              <a:buFontTx/>
              <a:buNone/>
            </a:pPr>
            <a:endParaRPr lang="en-US" altLang="en-US" sz="1200" dirty="0"/>
          </a:p>
        </p:txBody>
      </p:sp>
      <p:sp>
        <p:nvSpPr>
          <p:cNvPr id="3" name="TextBox 2">
            <a:extLst>
              <a:ext uri="{FF2B5EF4-FFF2-40B4-BE49-F238E27FC236}">
                <a16:creationId xmlns:a16="http://schemas.microsoft.com/office/drawing/2014/main" id="{FDA7C5E1-4754-3744-ADFE-DF7E14479D32}"/>
              </a:ext>
            </a:extLst>
          </p:cNvPr>
          <p:cNvSpPr txBox="1"/>
          <p:nvPr/>
        </p:nvSpPr>
        <p:spPr>
          <a:xfrm>
            <a:off x="6679882" y="6160496"/>
            <a:ext cx="4521517" cy="369332"/>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Medicare Part B Preventive Services</a:t>
            </a:r>
            <a:endParaRPr lang="en-US" dirty="0">
              <a:solidFill>
                <a:schemeClr val="tx1">
                  <a:lumMod val="50000"/>
                </a:schemeClr>
              </a:solidFill>
            </a:endParaRPr>
          </a:p>
        </p:txBody>
      </p:sp>
      <p:pic>
        <p:nvPicPr>
          <p:cNvPr id="4" name="Graphic 3" descr="Laptop with solid fill">
            <a:extLst>
              <a:ext uri="{FF2B5EF4-FFF2-40B4-BE49-F238E27FC236}">
                <a16:creationId xmlns:a16="http://schemas.microsoft.com/office/drawing/2014/main" id="{30294E8F-0062-7903-F095-3A4054220A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9096" y="5989562"/>
            <a:ext cx="711200" cy="711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nvGraphicFramePr>
        <p:xfrm>
          <a:off x="2438399" y="190171"/>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38399" y="190171"/>
                        <a:ext cx="9746673" cy="6591629"/>
                      </a:xfrm>
                      <a:prstGeom prst="rect">
                        <a:avLst/>
                      </a:prstGeom>
                    </p:spPr>
                  </p:pic>
                </p:oleObj>
              </mc:Fallback>
            </mc:AlternateContent>
          </a:graphicData>
        </a:graphic>
      </p:graphicFrame>
    </p:spTree>
    <p:extLst>
      <p:ext uri="{BB962C8B-B14F-4D97-AF65-F5344CB8AC3E}">
        <p14:creationId xmlns:p14="http://schemas.microsoft.com/office/powerpoint/2010/main" val="365578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CFEDC-E3AA-4989-BBDE-A5D29BF321F4}"/>
              </a:ext>
            </a:extLst>
          </p:cNvPr>
          <p:cNvSpPr>
            <a:spLocks noGrp="1"/>
          </p:cNvSpPr>
          <p:nvPr>
            <p:ph type="body" sz="quarter" idx="33"/>
          </p:nvPr>
        </p:nvSpPr>
        <p:spPr>
          <a:xfrm>
            <a:off x="1109663" y="1600200"/>
            <a:ext cx="7431087" cy="711200"/>
          </a:xfrm>
        </p:spPr>
        <p:txBody>
          <a:bodyPr rtlCol="0"/>
          <a:lstStyle/>
          <a:p>
            <a:pPr fontAlgn="auto">
              <a:spcAft>
                <a:spcPts val="0"/>
              </a:spcAft>
              <a:defRPr/>
            </a:pPr>
            <a:r>
              <a:rPr lang="en-US" sz="2000" dirty="0"/>
              <a:t>Three types of Medigap Plans in Massachusetts:</a:t>
            </a:r>
          </a:p>
          <a:p>
            <a:pPr fontAlgn="auto">
              <a:spcAft>
                <a:spcPts val="0"/>
              </a:spcAft>
              <a:defRPr/>
            </a:pPr>
            <a:r>
              <a:rPr lang="en-US" sz="2000" dirty="0"/>
              <a:t>Supplement Core, Supplement 1A, Supplement 1</a:t>
            </a:r>
          </a:p>
          <a:p>
            <a:pPr fontAlgn="auto">
              <a:spcAft>
                <a:spcPts val="0"/>
              </a:spcAft>
              <a:defRPr/>
            </a:pPr>
            <a:endParaRPr lang="en-US" sz="2400" dirty="0">
              <a:latin typeface="+mn-lt"/>
            </a:endParaRPr>
          </a:p>
          <a:p>
            <a:pPr fontAlgn="auto">
              <a:spcAft>
                <a:spcPts val="0"/>
              </a:spcAft>
              <a:defRPr/>
            </a:pPr>
            <a:endParaRPr lang="en-US" dirty="0"/>
          </a:p>
        </p:txBody>
      </p:sp>
      <p:sp>
        <p:nvSpPr>
          <p:cNvPr id="3" name="Content Placeholder 2">
            <a:extLst>
              <a:ext uri="{FF2B5EF4-FFF2-40B4-BE49-F238E27FC236}">
                <a16:creationId xmlns:a16="http://schemas.microsoft.com/office/drawing/2014/main" id="{576B7B41-47BA-47B7-B6C0-97441D01F601}"/>
              </a:ext>
            </a:extLst>
          </p:cNvPr>
          <p:cNvSpPr>
            <a:spLocks noGrp="1"/>
          </p:cNvSpPr>
          <p:nvPr>
            <p:ph idx="1"/>
          </p:nvPr>
        </p:nvSpPr>
        <p:spPr>
          <a:xfrm>
            <a:off x="1109663" y="2362199"/>
            <a:ext cx="7431087" cy="3892163"/>
          </a:xfrm>
        </p:spPr>
        <p:txBody>
          <a:bodyPr rtlCol="0">
            <a:normAutofit/>
          </a:bodyPr>
          <a:lstStyle/>
          <a:p>
            <a:pPr marL="342900" lvl="1" indent="-342900" fontAlgn="auto">
              <a:spcBef>
                <a:spcPts val="0"/>
              </a:spcBef>
              <a:spcAft>
                <a:spcPts val="1200"/>
              </a:spcAft>
              <a:defRPr/>
            </a:pPr>
            <a:r>
              <a:rPr lang="en-US" sz="1600" dirty="0"/>
              <a:t>Coverage varies for deductibles and co-insurance; some have additional benefits </a:t>
            </a:r>
          </a:p>
          <a:p>
            <a:pPr marL="342900" lvl="1" indent="-342900" fontAlgn="auto">
              <a:spcBef>
                <a:spcPts val="0"/>
              </a:spcBef>
              <a:spcAft>
                <a:spcPts val="1200"/>
              </a:spcAft>
              <a:defRPr/>
            </a:pPr>
            <a:r>
              <a:rPr lang="en-US" sz="1600" dirty="0"/>
              <a:t>Sold by private insurance companies</a:t>
            </a:r>
          </a:p>
          <a:p>
            <a:pPr marL="342900" lvl="1" indent="-342900" fontAlgn="auto">
              <a:spcBef>
                <a:spcPts val="0"/>
              </a:spcBef>
              <a:spcAft>
                <a:spcPts val="1200"/>
              </a:spcAft>
              <a:defRPr/>
            </a:pPr>
            <a:r>
              <a:rPr lang="en-US" sz="1600" dirty="0"/>
              <a:t>Must have Part A &amp; Part B to enroll</a:t>
            </a:r>
          </a:p>
          <a:p>
            <a:pPr marL="342900" lvl="1" indent="-342900" fontAlgn="auto">
              <a:spcBef>
                <a:spcPts val="0"/>
              </a:spcBef>
              <a:spcAft>
                <a:spcPts val="1200"/>
              </a:spcAft>
              <a:defRPr/>
            </a:pPr>
            <a:r>
              <a:rPr lang="en-US" sz="1600" dirty="0"/>
              <a:t>No network restrictions – accepted by all Medicare approved providers</a:t>
            </a:r>
          </a:p>
          <a:p>
            <a:pPr marL="342900" lvl="1" indent="-342900" fontAlgn="auto">
              <a:spcBef>
                <a:spcPts val="0"/>
              </a:spcBef>
              <a:spcAft>
                <a:spcPts val="1200"/>
              </a:spcAft>
              <a:defRPr/>
            </a:pPr>
            <a:r>
              <a:rPr lang="en-US" sz="1600" dirty="0"/>
              <a:t>Drug coverage not included – see Part D plans upcoming</a:t>
            </a:r>
          </a:p>
          <a:p>
            <a:pPr marL="342900" lvl="1" indent="-342900" fontAlgn="auto">
              <a:spcBef>
                <a:spcPts val="0"/>
              </a:spcBef>
              <a:spcAft>
                <a:spcPts val="1200"/>
              </a:spcAft>
              <a:defRPr/>
            </a:pPr>
            <a:r>
              <a:rPr lang="en-US" sz="1600" dirty="0"/>
              <a:t>Most other states have different Medigap options identified by a letter </a:t>
            </a:r>
            <a:br>
              <a:rPr lang="en-US" sz="1600" dirty="0"/>
            </a:br>
            <a:r>
              <a:rPr lang="en-US" sz="1600" dirty="0"/>
              <a:t>of the alphabet, i.e. Plan G, Plan N, etc.</a:t>
            </a:r>
          </a:p>
          <a:p>
            <a:pPr marL="342900" lvl="1" indent="-342900">
              <a:spcBef>
                <a:spcPts val="0"/>
              </a:spcBef>
              <a:spcAft>
                <a:spcPts val="1200"/>
              </a:spcAft>
              <a:defRPr/>
            </a:pPr>
            <a:r>
              <a:rPr lang="en-US" sz="1600" dirty="0"/>
              <a:t>Monthly premiums range from</a:t>
            </a:r>
            <a:r>
              <a:rPr lang="en-US" sz="1600" dirty="0">
                <a:solidFill>
                  <a:schemeClr val="tx1"/>
                </a:solidFill>
                <a:effectLst/>
                <a:latin typeface="Arial" panose="020B0604020202020204" pitchFamily="34" charset="0"/>
                <a:cs typeface="Arial" panose="020B0604020202020204" pitchFamily="34" charset="0"/>
              </a:rPr>
              <a:t> $118.91 - $</a:t>
            </a:r>
            <a:r>
              <a:rPr lang="en-US" sz="1600" dirty="0"/>
              <a:t>275.00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1" indent="-342900" fontAlgn="auto">
              <a:spcBef>
                <a:spcPts val="0"/>
              </a:spcBef>
              <a:spcAft>
                <a:spcPts val="1200"/>
              </a:spcAft>
              <a:defRPr/>
            </a:pPr>
            <a:r>
              <a:rPr lang="en-US" sz="1600" dirty="0"/>
              <a:t>If you are a New Hampshire resident, call ServiceLink for information as the plans and guidelines are different than Massachusetts: </a:t>
            </a:r>
            <a:r>
              <a:rPr lang="en-US" sz="1600" i="0" dirty="0">
                <a:solidFill>
                  <a:srgbClr val="000000"/>
                </a:solidFill>
                <a:effectLst/>
                <a:latin typeface="Verdana" panose="020B0604030504040204" pitchFamily="34" charset="0"/>
              </a:rPr>
              <a:t>1-866-634-9412</a:t>
            </a:r>
            <a:endParaRPr lang="en-US" sz="1600" dirty="0"/>
          </a:p>
          <a:p>
            <a:pPr marL="342900" lvl="1" indent="-342900" fontAlgn="auto">
              <a:spcBef>
                <a:spcPts val="0"/>
              </a:spcBef>
              <a:spcAft>
                <a:spcPts val="1200"/>
              </a:spcAft>
              <a:defRPr/>
            </a:pPr>
            <a:endParaRPr lang="en-US" sz="1600" dirty="0"/>
          </a:p>
          <a:p>
            <a:pPr fontAlgn="auto">
              <a:spcAft>
                <a:spcPts val="0"/>
              </a:spcAft>
              <a:defRPr/>
            </a:pPr>
            <a:endParaRPr lang="en-US" dirty="0"/>
          </a:p>
        </p:txBody>
      </p:sp>
      <p:sp>
        <p:nvSpPr>
          <p:cNvPr id="6" name="Title 5">
            <a:extLst>
              <a:ext uri="{FF2B5EF4-FFF2-40B4-BE49-F238E27FC236}">
                <a16:creationId xmlns:a16="http://schemas.microsoft.com/office/drawing/2014/main" id="{B227D497-C559-4394-A853-D1CC63B4D1E3}"/>
              </a:ext>
            </a:extLst>
          </p:cNvPr>
          <p:cNvSpPr>
            <a:spLocks noGrp="1"/>
          </p:cNvSpPr>
          <p:nvPr>
            <p:ph type="title"/>
          </p:nvPr>
        </p:nvSpPr>
        <p:spPr/>
        <p:txBody>
          <a:bodyPr rtlCol="0"/>
          <a:lstStyle/>
          <a:p>
            <a:pPr fontAlgn="auto">
              <a:spcAft>
                <a:spcPts val="0"/>
              </a:spcAft>
              <a:defRPr/>
            </a:pPr>
            <a:r>
              <a:rPr lang="en-US" altLang="en-US" dirty="0"/>
              <a:t>Medicare Supplement Plans (Medigaps) Explained</a:t>
            </a:r>
            <a:endParaRPr lang="en-US" dirty="0"/>
          </a:p>
        </p:txBody>
      </p:sp>
      <p:pic>
        <p:nvPicPr>
          <p:cNvPr id="5" name="Picture 4" descr="Two people looking at a computer&#10;&#10;Description automatically generated">
            <a:extLst>
              <a:ext uri="{FF2B5EF4-FFF2-40B4-BE49-F238E27FC236}">
                <a16:creationId xmlns:a16="http://schemas.microsoft.com/office/drawing/2014/main" id="{2E2B4A5A-832E-4053-80F2-D7A29DCA5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508" y="2666425"/>
            <a:ext cx="4081492" cy="2153412"/>
          </a:xfrm>
          <a:prstGeom prst="rect">
            <a:avLst/>
          </a:prstGeom>
        </p:spPr>
      </p:pic>
      <p:sp>
        <p:nvSpPr>
          <p:cNvPr id="7" name="TextBox 6">
            <a:extLst>
              <a:ext uri="{FF2B5EF4-FFF2-40B4-BE49-F238E27FC236}">
                <a16:creationId xmlns:a16="http://schemas.microsoft.com/office/drawing/2014/main" id="{D0A55934-FAB4-2D37-DFC4-FD8CAAA44F1A}"/>
              </a:ext>
            </a:extLst>
          </p:cNvPr>
          <p:cNvSpPr txBox="1"/>
          <p:nvPr/>
        </p:nvSpPr>
        <p:spPr>
          <a:xfrm>
            <a:off x="6679882" y="6160496"/>
            <a:ext cx="4521517" cy="646331"/>
          </a:xfrm>
          <a:prstGeom prst="rect">
            <a:avLst/>
          </a:prstGeom>
          <a:noFill/>
        </p:spPr>
        <p:txBody>
          <a:bodyPr wrap="square" rtlCol="0">
            <a:spAutoFit/>
          </a:bodyPr>
          <a:lstStyle/>
          <a:p>
            <a:r>
              <a:rPr lang="en-US" dirty="0">
                <a:solidFill>
                  <a:schemeClr val="tx1">
                    <a:lumMod val="50000"/>
                  </a:schemeClr>
                </a:solidFill>
                <a:hlinkClick r:id="rId4">
                  <a:extLst>
                    <a:ext uri="{A12FA001-AC4F-418D-AE19-62706E023703}">
                      <ahyp:hlinkClr xmlns:ahyp="http://schemas.microsoft.com/office/drawing/2018/hyperlinkcolor" val="tx"/>
                    </a:ext>
                  </a:extLst>
                </a:hlinkClick>
              </a:rPr>
              <a:t>2024 Medigap Plans and Medigap Additional Benefits</a:t>
            </a:r>
            <a:endParaRPr lang="en-US" dirty="0">
              <a:solidFill>
                <a:schemeClr val="tx1">
                  <a:lumMod val="50000"/>
                </a:schemeClr>
              </a:solidFill>
            </a:endParaRPr>
          </a:p>
        </p:txBody>
      </p:sp>
      <p:pic>
        <p:nvPicPr>
          <p:cNvPr id="8" name="Graphic 7" descr="Laptop with solid fill">
            <a:extLst>
              <a:ext uri="{FF2B5EF4-FFF2-40B4-BE49-F238E27FC236}">
                <a16:creationId xmlns:a16="http://schemas.microsoft.com/office/drawing/2014/main" id="{8B7A6C5D-3056-B760-6C7C-EE2EE17AA4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6505" y="6069501"/>
            <a:ext cx="711200" cy="711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E283E-A059-4D9A-A1E9-D5FB7618A61F}"/>
              </a:ext>
            </a:extLst>
          </p:cNvPr>
          <p:cNvSpPr>
            <a:spLocks noGrp="1"/>
          </p:cNvSpPr>
          <p:nvPr>
            <p:ph type="body" sz="quarter" idx="33"/>
          </p:nvPr>
        </p:nvSpPr>
        <p:spPr>
          <a:xfrm>
            <a:off x="1109663" y="1808291"/>
            <a:ext cx="7524750" cy="374651"/>
          </a:xfrm>
        </p:spPr>
        <p:txBody>
          <a:bodyPr rtlCol="0"/>
          <a:lstStyle/>
          <a:p>
            <a:pPr fontAlgn="auto">
              <a:spcAft>
                <a:spcPts val="0"/>
              </a:spcAft>
              <a:defRPr/>
            </a:pPr>
            <a:r>
              <a:rPr lang="en-US" sz="2000" dirty="0"/>
              <a:t>Medicare Prescription Drug Coverage</a:t>
            </a:r>
          </a:p>
          <a:p>
            <a:pPr fontAlgn="auto">
              <a:spcAft>
                <a:spcPts val="0"/>
              </a:spcAft>
              <a:defRPr/>
            </a:pPr>
            <a:endParaRPr lang="en-US" dirty="0"/>
          </a:p>
        </p:txBody>
      </p:sp>
      <p:sp>
        <p:nvSpPr>
          <p:cNvPr id="3" name="Content Placeholder 2">
            <a:extLst>
              <a:ext uri="{FF2B5EF4-FFF2-40B4-BE49-F238E27FC236}">
                <a16:creationId xmlns:a16="http://schemas.microsoft.com/office/drawing/2014/main" id="{4466BC3D-E84D-4B28-88A6-C29DD05124C0}"/>
              </a:ext>
            </a:extLst>
          </p:cNvPr>
          <p:cNvSpPr>
            <a:spLocks noGrp="1"/>
          </p:cNvSpPr>
          <p:nvPr>
            <p:ph idx="1"/>
          </p:nvPr>
        </p:nvSpPr>
        <p:spPr>
          <a:xfrm>
            <a:off x="1109663" y="2441284"/>
            <a:ext cx="7524750" cy="3197516"/>
          </a:xfrm>
        </p:spPr>
        <p:txBody>
          <a:bodyPr rtlCol="0">
            <a:normAutofit lnSpcReduction="10000"/>
          </a:bodyPr>
          <a:lstStyle/>
          <a:p>
            <a:pPr marL="342900" indent="-342900" fontAlgn="auto">
              <a:spcBef>
                <a:spcPts val="0"/>
              </a:spcBef>
              <a:spcAft>
                <a:spcPts val="1200"/>
              </a:spcAft>
              <a:defRPr/>
            </a:pPr>
            <a:r>
              <a:rPr lang="en-US" altLang="en-US" dirty="0"/>
              <a:t>Can have Part A </a:t>
            </a:r>
            <a:r>
              <a:rPr lang="en-US" altLang="en-US" b="1" i="1" dirty="0"/>
              <a:t>and/or</a:t>
            </a:r>
            <a:r>
              <a:rPr lang="en-US" altLang="en-US" dirty="0"/>
              <a:t> Part B to enroll in Part D</a:t>
            </a:r>
          </a:p>
          <a:p>
            <a:pPr marL="342900" indent="-342900" fontAlgn="auto">
              <a:spcBef>
                <a:spcPts val="0"/>
              </a:spcBef>
              <a:spcAft>
                <a:spcPts val="1200"/>
              </a:spcAft>
              <a:defRPr/>
            </a:pPr>
            <a:r>
              <a:rPr lang="en-US" altLang="en-US" dirty="0"/>
              <a:t>Coverage for outpatient prescription drugs provided by</a:t>
            </a:r>
            <a:br>
              <a:rPr lang="en-US" altLang="en-US" dirty="0"/>
            </a:br>
            <a:r>
              <a:rPr lang="en-US" altLang="en-US" dirty="0"/>
              <a:t>Prescription Drug plans (PDPs), also known as: </a:t>
            </a:r>
            <a:br>
              <a:rPr lang="en-US" altLang="en-US" dirty="0"/>
            </a:br>
            <a:r>
              <a:rPr lang="en-US" altLang="en-US" dirty="0"/>
              <a:t>“Stand-Alone Plans”</a:t>
            </a:r>
          </a:p>
          <a:p>
            <a:pPr marL="342900" indent="-342900" fontAlgn="auto">
              <a:spcBef>
                <a:spcPts val="0"/>
              </a:spcBef>
              <a:spcAft>
                <a:spcPts val="1200"/>
              </a:spcAft>
              <a:defRPr/>
            </a:pPr>
            <a:r>
              <a:rPr lang="en-US" altLang="en-US" dirty="0"/>
              <a:t>May incur a penalty if you do not enroll when you start </a:t>
            </a:r>
            <a:br>
              <a:rPr lang="en-US" altLang="en-US" dirty="0"/>
            </a:br>
            <a:r>
              <a:rPr lang="en-US" altLang="en-US" dirty="0"/>
              <a:t>your Medicare</a:t>
            </a:r>
          </a:p>
          <a:p>
            <a:pPr marL="342900" indent="-342900" fontAlgn="auto">
              <a:spcBef>
                <a:spcPts val="0"/>
              </a:spcBef>
              <a:spcAft>
                <a:spcPts val="1200"/>
              </a:spcAft>
              <a:defRPr/>
            </a:pPr>
            <a:r>
              <a:rPr lang="en-US" altLang="en-US" dirty="0"/>
              <a:t>If you don’t take meds, consider enrolling in low-cost plan</a:t>
            </a:r>
          </a:p>
          <a:p>
            <a:pPr marL="342900" indent="-342900" fontAlgn="auto">
              <a:spcBef>
                <a:spcPts val="0"/>
              </a:spcBef>
              <a:spcAft>
                <a:spcPts val="1200"/>
              </a:spcAft>
              <a:defRPr/>
            </a:pPr>
            <a:r>
              <a:rPr lang="en-US" altLang="en-US" dirty="0"/>
              <a:t>If you also choose e a Medigap, you are not required to enroll with the same company</a:t>
            </a:r>
          </a:p>
          <a:p>
            <a:pPr fontAlgn="auto">
              <a:spcAft>
                <a:spcPts val="0"/>
              </a:spcAft>
              <a:defRPr/>
            </a:pPr>
            <a:endParaRPr lang="en-US" dirty="0"/>
          </a:p>
        </p:txBody>
      </p:sp>
      <p:pic>
        <p:nvPicPr>
          <p:cNvPr id="9" name="Content Placeholder 8" descr="Medicine with solid fill">
            <a:extLst>
              <a:ext uri="{FF2B5EF4-FFF2-40B4-BE49-F238E27FC236}">
                <a16:creationId xmlns:a16="http://schemas.microsoft.com/office/drawing/2014/main" id="{A7450546-521C-4A69-8B5D-676E70135DE6}"/>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2600" y="2819400"/>
            <a:ext cx="2493209" cy="2493209"/>
          </a:xfrm>
        </p:spPr>
      </p:pic>
      <p:sp>
        <p:nvSpPr>
          <p:cNvPr id="6" name="Title 5">
            <a:extLst>
              <a:ext uri="{FF2B5EF4-FFF2-40B4-BE49-F238E27FC236}">
                <a16:creationId xmlns:a16="http://schemas.microsoft.com/office/drawing/2014/main" id="{243C49E3-9BEC-4B52-8878-112E914AE951}"/>
              </a:ext>
            </a:extLst>
          </p:cNvPr>
          <p:cNvSpPr>
            <a:spLocks noGrp="1"/>
          </p:cNvSpPr>
          <p:nvPr>
            <p:ph type="title"/>
          </p:nvPr>
        </p:nvSpPr>
        <p:spPr>
          <a:xfrm>
            <a:off x="1109663" y="598984"/>
            <a:ext cx="10490200" cy="711200"/>
          </a:xfrm>
        </p:spPr>
        <p:txBody>
          <a:bodyPr rtlCol="0">
            <a:noAutofit/>
          </a:bodyPr>
          <a:lstStyle/>
          <a:p>
            <a:pPr fontAlgn="auto">
              <a:spcBef>
                <a:spcPts val="0"/>
              </a:spcBef>
              <a:spcAft>
                <a:spcPts val="0"/>
              </a:spcAft>
              <a:defRPr/>
            </a:pPr>
            <a:r>
              <a:rPr lang="en-US" altLang="en-US" dirty="0"/>
              <a:t>Part D Plans (PDP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DD762-E516-4BDC-B1F4-9D30B89E51D8}"/>
              </a:ext>
            </a:extLst>
          </p:cNvPr>
          <p:cNvSpPr>
            <a:spLocks noGrp="1"/>
          </p:cNvSpPr>
          <p:nvPr>
            <p:ph idx="1"/>
          </p:nvPr>
        </p:nvSpPr>
        <p:spPr>
          <a:xfrm>
            <a:off x="990600" y="990600"/>
            <a:ext cx="10591800" cy="4800600"/>
          </a:xfrm>
        </p:spPr>
        <p:txBody>
          <a:bodyPr rtlCol="0">
            <a:normAutofit fontScale="25000" lnSpcReduction="20000"/>
          </a:bodyPr>
          <a:lstStyle/>
          <a:p>
            <a:pPr fontAlgn="auto">
              <a:lnSpc>
                <a:spcPct val="100000"/>
              </a:lnSpc>
              <a:spcBef>
                <a:spcPts val="0"/>
              </a:spcBef>
              <a:spcAft>
                <a:spcPts val="1200"/>
              </a:spcAft>
              <a:defRPr/>
            </a:pPr>
            <a:r>
              <a:rPr lang="en-US" sz="8000" dirty="0">
                <a:effectLst/>
                <a:ea typeface="Times New Roman" panose="02020603050405020304" pitchFamily="18" charset="0"/>
              </a:rPr>
              <a:t>If you have an Employer Group Health Plan (EGHP) with prescription drug coverage, you do not need to enroll in a Part D plan until you leave that coverage if c</a:t>
            </a:r>
            <a:r>
              <a:rPr lang="en-US" sz="8000" dirty="0">
                <a:effectLst/>
                <a:ea typeface="Calibri" panose="020F0502020204030204" pitchFamily="34" charset="0"/>
              </a:rPr>
              <a:t>overage is deemed creditable by the employer*.</a:t>
            </a:r>
          </a:p>
          <a:p>
            <a:pPr marL="0" lvl="1" indent="0">
              <a:lnSpc>
                <a:spcPct val="100000"/>
              </a:lnSpc>
              <a:spcBef>
                <a:spcPts val="0"/>
              </a:spcBef>
              <a:spcAft>
                <a:spcPts val="600"/>
              </a:spcAft>
              <a:buNone/>
              <a:defRPr/>
            </a:pPr>
            <a:endParaRPr lang="en-US" sz="3600" dirty="0"/>
          </a:p>
          <a:p>
            <a:pPr marL="228600" lvl="1">
              <a:lnSpc>
                <a:spcPct val="100000"/>
              </a:lnSpc>
              <a:spcBef>
                <a:spcPts val="0"/>
              </a:spcBef>
              <a:spcAft>
                <a:spcPts val="600"/>
              </a:spcAft>
              <a:defRPr/>
            </a:pPr>
            <a:r>
              <a:rPr lang="en-US" sz="8000" dirty="0"/>
              <a:t>If you delay due to creditable coverage, enroll during the 2-month Special Enrollment Period (SEP) after that drug coverage ends or you may incur a late enrollment penalty.</a:t>
            </a:r>
          </a:p>
          <a:p>
            <a:pPr marL="228600" lvl="1">
              <a:lnSpc>
                <a:spcPct val="100000"/>
              </a:lnSpc>
              <a:spcBef>
                <a:spcPts val="0"/>
              </a:spcBef>
              <a:spcAft>
                <a:spcPts val="600"/>
              </a:spcAft>
              <a:defRPr/>
            </a:pPr>
            <a:endParaRPr lang="en-US" sz="8000" dirty="0"/>
          </a:p>
          <a:p>
            <a:pPr fontAlgn="auto">
              <a:lnSpc>
                <a:spcPct val="100000"/>
              </a:lnSpc>
              <a:spcBef>
                <a:spcPts val="0"/>
              </a:spcBef>
              <a:spcAft>
                <a:spcPts val="1200"/>
              </a:spcAft>
              <a:defRPr/>
            </a:pPr>
            <a:r>
              <a:rPr lang="en-US" sz="8000" dirty="0"/>
              <a:t>If you miss or do not have a SEP for Part D, you must wait until the Open Enrollment Period (October 15</a:t>
            </a:r>
            <a:r>
              <a:rPr lang="en-US" sz="8000" baseline="30000" dirty="0"/>
              <a:t>th </a:t>
            </a:r>
            <a:r>
              <a:rPr lang="en-US" sz="8000" dirty="0"/>
              <a:t> to December 7</a:t>
            </a:r>
            <a:r>
              <a:rPr lang="en-US" sz="8000" baseline="30000" dirty="0"/>
              <a:t>th</a:t>
            </a:r>
            <a:r>
              <a:rPr lang="en-US" sz="8000" dirty="0"/>
              <a:t>) to enroll for coverage beginning January 1, or </a:t>
            </a:r>
            <a:endParaRPr lang="en-US" sz="8000" baseline="30000" dirty="0"/>
          </a:p>
          <a:p>
            <a:pPr fontAlgn="auto">
              <a:lnSpc>
                <a:spcPct val="100000"/>
              </a:lnSpc>
              <a:spcBef>
                <a:spcPts val="0"/>
              </a:spcBef>
              <a:spcAft>
                <a:spcPts val="1200"/>
              </a:spcAft>
              <a:defRPr/>
            </a:pPr>
            <a:r>
              <a:rPr lang="en-US" sz="8000" dirty="0"/>
              <a:t>If you are eligible for Prescription Advantage (info to follow) you can enroll in a Part D plan once per year outside of Open Enrollment. </a:t>
            </a:r>
          </a:p>
          <a:p>
            <a:pPr fontAlgn="auto">
              <a:lnSpc>
                <a:spcPct val="100000"/>
              </a:lnSpc>
              <a:spcBef>
                <a:spcPts val="0"/>
              </a:spcBef>
              <a:spcAft>
                <a:spcPts val="1200"/>
              </a:spcAft>
              <a:defRPr/>
            </a:pPr>
            <a:r>
              <a:rPr lang="en-US" sz="8000" b="1" dirty="0"/>
              <a:t>Always check in with SHINE to help determine your options for Special Enrollments</a:t>
            </a:r>
          </a:p>
          <a:p>
            <a:pPr fontAlgn="auto">
              <a:spcBef>
                <a:spcPct val="0"/>
              </a:spcBef>
              <a:spcAft>
                <a:spcPts val="0"/>
              </a:spcAft>
              <a:buFontTx/>
              <a:buNone/>
              <a:defRPr/>
            </a:pPr>
            <a:endParaRPr lang="en-US" altLang="en-US" sz="8000" b="1" i="1" dirty="0"/>
          </a:p>
          <a:p>
            <a:pPr fontAlgn="auto">
              <a:spcBef>
                <a:spcPct val="0"/>
              </a:spcBef>
              <a:spcAft>
                <a:spcPts val="0"/>
              </a:spcAft>
              <a:buFontTx/>
              <a:buNone/>
              <a:defRPr/>
            </a:pPr>
            <a:r>
              <a:rPr lang="en-US" altLang="en-US" sz="8000" b="1" i="1" dirty="0"/>
              <a:t>  *</a:t>
            </a:r>
            <a:r>
              <a:rPr lang="en-US" altLang="en-US" sz="8000" b="1" dirty="0"/>
              <a:t>Creditable Coverage: </a:t>
            </a:r>
            <a:r>
              <a:rPr lang="en-US" altLang="en-US" sz="8000" dirty="0"/>
              <a:t>Your employer provides documentation re: creditable coverage on your EGHP.</a:t>
            </a:r>
          </a:p>
          <a:p>
            <a:pPr fontAlgn="auto">
              <a:spcBef>
                <a:spcPct val="0"/>
              </a:spcBef>
              <a:spcAft>
                <a:spcPts val="0"/>
              </a:spcAft>
              <a:buFontTx/>
              <a:buNone/>
              <a:defRPr/>
            </a:pPr>
            <a:endParaRPr lang="en-US" altLang="en-US" sz="8000" b="1" i="1" dirty="0"/>
          </a:p>
          <a:p>
            <a:pPr marL="0" fontAlgn="auto">
              <a:lnSpc>
                <a:spcPct val="120000"/>
              </a:lnSpc>
              <a:spcBef>
                <a:spcPct val="0"/>
              </a:spcBef>
              <a:spcAft>
                <a:spcPts val="0"/>
              </a:spcAft>
              <a:buFontTx/>
              <a:buNone/>
              <a:defRPr/>
            </a:pPr>
            <a:r>
              <a:rPr lang="en-US" altLang="en-US" sz="8000" b="1" i="1" dirty="0"/>
              <a:t>                          </a:t>
            </a:r>
            <a:r>
              <a:rPr lang="en-US" altLang="en-US" sz="7200" b="1" dirty="0"/>
              <a:t>Note: The current Part D Penalty = 1% of benchmark premium ($48.72) per</a:t>
            </a:r>
          </a:p>
          <a:p>
            <a:pPr marL="0" fontAlgn="auto">
              <a:lnSpc>
                <a:spcPct val="120000"/>
              </a:lnSpc>
              <a:spcBef>
                <a:spcPct val="0"/>
              </a:spcBef>
              <a:spcAft>
                <a:spcPts val="0"/>
              </a:spcAft>
              <a:buFontTx/>
              <a:buNone/>
              <a:defRPr/>
            </a:pPr>
            <a:r>
              <a:rPr lang="en-US" altLang="en-US" sz="7200" b="1" dirty="0"/>
              <a:t>                             month for each month of delayed enrollment added to your monthly premium.</a:t>
            </a:r>
          </a:p>
          <a:p>
            <a:pPr fontAlgn="auto">
              <a:lnSpc>
                <a:spcPct val="120000"/>
              </a:lnSpc>
              <a:spcBef>
                <a:spcPct val="0"/>
              </a:spcBef>
              <a:spcAft>
                <a:spcPts val="0"/>
              </a:spcAft>
              <a:buFontTx/>
              <a:buNone/>
              <a:defRPr/>
            </a:pPr>
            <a:endParaRPr lang="en-US" altLang="en-US" sz="72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49155" name="Title 2">
            <a:extLst>
              <a:ext uri="{FF2B5EF4-FFF2-40B4-BE49-F238E27FC236}">
                <a16:creationId xmlns:a16="http://schemas.microsoft.com/office/drawing/2014/main" id="{3B4C373A-6B0D-4322-84A8-D74214C59391}"/>
              </a:ext>
            </a:extLst>
          </p:cNvPr>
          <p:cNvSpPr>
            <a:spLocks noGrp="1" noChangeArrowheads="1"/>
          </p:cNvSpPr>
          <p:nvPr>
            <p:ph type="title"/>
          </p:nvPr>
        </p:nvSpPr>
        <p:spPr>
          <a:xfrm>
            <a:off x="990600" y="152400"/>
            <a:ext cx="10490849" cy="711200"/>
          </a:xfrm>
        </p:spPr>
        <p:txBody>
          <a:bodyPr/>
          <a:lstStyle/>
          <a:p>
            <a:r>
              <a:rPr lang="en-US" altLang="en-US" dirty="0"/>
              <a:t>Part D Drug Plan Enrollment Guidelines</a:t>
            </a:r>
          </a:p>
        </p:txBody>
      </p:sp>
      <p:sp>
        <p:nvSpPr>
          <p:cNvPr id="4" name="TextBox 3">
            <a:extLst>
              <a:ext uri="{FF2B5EF4-FFF2-40B4-BE49-F238E27FC236}">
                <a16:creationId xmlns:a16="http://schemas.microsoft.com/office/drawing/2014/main" id="{3F8C7826-16ED-F53D-E870-274D928B8A3B}"/>
              </a:ext>
            </a:extLst>
          </p:cNvPr>
          <p:cNvSpPr txBox="1"/>
          <p:nvPr/>
        </p:nvSpPr>
        <p:spPr>
          <a:xfrm>
            <a:off x="6679882" y="6160496"/>
            <a:ext cx="4521517" cy="646331"/>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Your Medicare Plan Comparison </a:t>
            </a:r>
            <a:r>
              <a:rPr lang="en-US" dirty="0"/>
              <a:t>and </a:t>
            </a:r>
            <a:r>
              <a:rPr lang="en-US" dirty="0">
                <a:solidFill>
                  <a:schemeClr val="tx1">
                    <a:lumMod val="50000"/>
                  </a:schemeClr>
                </a:solidFill>
                <a:hlinkClick r:id="rId4">
                  <a:extLst>
                    <a:ext uri="{A12FA001-AC4F-418D-AE19-62706E023703}">
                      <ahyp:hlinkClr xmlns:ahyp="http://schemas.microsoft.com/office/drawing/2018/hyperlinkcolor" val="tx"/>
                    </a:ext>
                  </a:extLst>
                </a:hlinkClick>
              </a:rPr>
              <a:t>Tips for Effective Use of the Medicare Plan Finder</a:t>
            </a:r>
            <a:endParaRPr lang="en-US" dirty="0">
              <a:solidFill>
                <a:schemeClr val="tx1">
                  <a:lumMod val="50000"/>
                </a:schemeClr>
              </a:solidFill>
            </a:endParaRPr>
          </a:p>
        </p:txBody>
      </p:sp>
      <p:pic>
        <p:nvPicPr>
          <p:cNvPr id="5" name="Graphic 4" descr="Laptop with solid fill">
            <a:extLst>
              <a:ext uri="{FF2B5EF4-FFF2-40B4-BE49-F238E27FC236}">
                <a16:creationId xmlns:a16="http://schemas.microsoft.com/office/drawing/2014/main" id="{58618079-7BCA-FE00-C5A1-200A9FDEF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8682" y="6095627"/>
            <a:ext cx="711200" cy="711200"/>
          </a:xfrm>
          <a:prstGeom prst="rect">
            <a:avLst/>
          </a:prstGeom>
        </p:spPr>
      </p:pic>
    </p:spTree>
    <p:extLst>
      <p:ext uri="{BB962C8B-B14F-4D97-AF65-F5344CB8AC3E}">
        <p14:creationId xmlns:p14="http://schemas.microsoft.com/office/powerpoint/2010/main" val="190385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3275-DBCE-4B47-AB2B-1C4921C5CA07}"/>
              </a:ext>
            </a:extLst>
          </p:cNvPr>
          <p:cNvSpPr>
            <a:spLocks noGrp="1"/>
          </p:cNvSpPr>
          <p:nvPr>
            <p:ph idx="1"/>
          </p:nvPr>
        </p:nvSpPr>
        <p:spPr/>
        <p:txBody>
          <a:bodyPr>
            <a:normAutofit/>
          </a:bodyPr>
          <a:lstStyle/>
          <a:p>
            <a:pPr marL="0" indent="0">
              <a:buNone/>
            </a:pPr>
            <a:r>
              <a:rPr lang="en-US" sz="1600" b="1" dirty="0"/>
              <a:t>There are certain guidelines to follow if you will continue to work, or if you plan to have Medicare as your only insurance.</a:t>
            </a:r>
          </a:p>
          <a:p>
            <a:r>
              <a:rPr lang="en-US" sz="1600" dirty="0"/>
              <a:t>This document explains the Medicare structure and guidelines.</a:t>
            </a:r>
          </a:p>
          <a:p>
            <a:r>
              <a:rPr lang="en-US" sz="1600" dirty="0"/>
              <a:t>You will find links to reference sheets throughout this presentation.</a:t>
            </a:r>
          </a:p>
          <a:p>
            <a:pPr marL="0" indent="0">
              <a:buNone/>
            </a:pPr>
            <a:r>
              <a:rPr lang="en-US" sz="1600" dirty="0"/>
              <a:t>    They will be referenced by an icon   </a:t>
            </a:r>
          </a:p>
          <a:p>
            <a:pPr marL="0" indent="0">
              <a:buNone/>
            </a:pPr>
            <a:endParaRPr lang="en-US" sz="1600" b="1" dirty="0"/>
          </a:p>
          <a:p>
            <a:pPr marL="0" indent="0">
              <a:buNone/>
            </a:pPr>
            <a:r>
              <a:rPr lang="en-US" sz="1600" b="1" dirty="0"/>
              <a:t>NOTE:</a:t>
            </a:r>
          </a:p>
          <a:p>
            <a:r>
              <a:rPr lang="en-US" sz="1600" dirty="0"/>
              <a:t>Medicare is an individualized program – you will not share your plan with a spouse or family members. </a:t>
            </a:r>
            <a:r>
              <a:rPr lang="en-US" sz="1600" b="1" dirty="0"/>
              <a:t>If you have an Employer Group Health Plan, a retiree plan, GIC, or Veteran benefits, your Medicare options, eligibility, enrollment guidelines and deadlines may vary.</a:t>
            </a:r>
          </a:p>
          <a:p>
            <a:r>
              <a:rPr lang="en-US" sz="1600" dirty="0"/>
              <a:t>Because of this, we encourage you to meet with your employer or call your health plan, Medicare or SHINE to ensure that you understand the Medicare enrollment guidelines and that you do not incur Medicare financial penalties.</a:t>
            </a:r>
          </a:p>
        </p:txBody>
      </p:sp>
      <p:sp>
        <p:nvSpPr>
          <p:cNvPr id="3" name="Title 2">
            <a:extLst>
              <a:ext uri="{FF2B5EF4-FFF2-40B4-BE49-F238E27FC236}">
                <a16:creationId xmlns:a16="http://schemas.microsoft.com/office/drawing/2014/main" id="{25FF0635-F111-411B-801F-E3DC5264658E}"/>
              </a:ext>
            </a:extLst>
          </p:cNvPr>
          <p:cNvSpPr>
            <a:spLocks noGrp="1"/>
          </p:cNvSpPr>
          <p:nvPr>
            <p:ph type="title"/>
          </p:nvPr>
        </p:nvSpPr>
        <p:spPr>
          <a:xfrm>
            <a:off x="1109272" y="646747"/>
            <a:ext cx="10490849" cy="711200"/>
          </a:xfrm>
        </p:spPr>
        <p:txBody>
          <a:bodyPr/>
          <a:lstStyle/>
          <a:p>
            <a:r>
              <a:rPr lang="en-US" dirty="0"/>
              <a:t>Please Read This Information Before Proceeding</a:t>
            </a:r>
          </a:p>
        </p:txBody>
      </p:sp>
      <p:pic>
        <p:nvPicPr>
          <p:cNvPr id="4" name="Graphic 3" descr="Laptop with solid fill">
            <a:extLst>
              <a:ext uri="{FF2B5EF4-FFF2-40B4-BE49-F238E27FC236}">
                <a16:creationId xmlns:a16="http://schemas.microsoft.com/office/drawing/2014/main" id="{8D47D95E-756C-61F3-8CB3-5B3DE3EBE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3073400"/>
            <a:ext cx="711200" cy="711200"/>
          </a:xfrm>
          <a:prstGeom prst="rect">
            <a:avLst/>
          </a:prstGeom>
        </p:spPr>
      </p:pic>
    </p:spTree>
    <p:extLst>
      <p:ext uri="{BB962C8B-B14F-4D97-AF65-F5344CB8AC3E}">
        <p14:creationId xmlns:p14="http://schemas.microsoft.com/office/powerpoint/2010/main" val="179579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F2CDC-3869-460A-85FB-B5678FE0C245}"/>
              </a:ext>
            </a:extLst>
          </p:cNvPr>
          <p:cNvSpPr>
            <a:spLocks noGrp="1"/>
          </p:cNvSpPr>
          <p:nvPr>
            <p:ph idx="1"/>
          </p:nvPr>
        </p:nvSpPr>
        <p:spPr>
          <a:xfrm>
            <a:off x="1109272" y="1447800"/>
            <a:ext cx="7524750" cy="4081463"/>
          </a:xfrm>
        </p:spPr>
        <p:txBody>
          <a:bodyPr rtlCol="0">
            <a:normAutofit lnSpcReduction="10000"/>
          </a:bodyPr>
          <a:lstStyle/>
          <a:p>
            <a:pPr algn="ctr" fontAlgn="auto">
              <a:spcBef>
                <a:spcPct val="20000"/>
              </a:spcBef>
              <a:spcAft>
                <a:spcPts val="0"/>
              </a:spcAft>
              <a:defRPr/>
            </a:pPr>
            <a:endParaRPr lang="en-US" altLang="en-US" sz="375" dirty="0">
              <a:solidFill>
                <a:schemeClr val="tx1">
                  <a:tint val="75000"/>
                </a:schemeClr>
              </a:solidFill>
              <a:latin typeface="+mn-lt"/>
            </a:endParaRPr>
          </a:p>
          <a:p>
            <a:pPr marL="0" indent="0" fontAlgn="auto">
              <a:spcBef>
                <a:spcPts val="0"/>
              </a:spcBef>
              <a:spcAft>
                <a:spcPts val="1200"/>
              </a:spcAft>
              <a:buNone/>
              <a:defRPr/>
            </a:pPr>
            <a:r>
              <a:rPr lang="en-US" altLang="en-US" dirty="0"/>
              <a:t>Other coverage </a:t>
            </a:r>
          </a:p>
          <a:p>
            <a:pPr marL="630238" lvl="1" indent="-173038" fontAlgn="auto">
              <a:spcBef>
                <a:spcPts val="0"/>
              </a:spcBef>
              <a:spcAft>
                <a:spcPts val="1200"/>
              </a:spcAft>
              <a:defRPr/>
            </a:pPr>
            <a:r>
              <a:rPr lang="en-US" altLang="en-US" sz="2000" dirty="0"/>
              <a:t>Employer Group Health Plan		</a:t>
            </a:r>
          </a:p>
          <a:p>
            <a:pPr marL="630238" lvl="1" indent="-173038" fontAlgn="auto">
              <a:spcBef>
                <a:spcPts val="0"/>
              </a:spcBef>
              <a:spcAft>
                <a:spcPts val="1200"/>
              </a:spcAft>
              <a:defRPr/>
            </a:pPr>
            <a:r>
              <a:rPr lang="en-US" altLang="en-US" sz="2000" dirty="0"/>
              <a:t>Retiree Plan		</a:t>
            </a:r>
          </a:p>
          <a:p>
            <a:pPr marL="630238" lvl="1" indent="-173038" fontAlgn="auto">
              <a:spcBef>
                <a:spcPts val="0"/>
              </a:spcBef>
              <a:spcAft>
                <a:spcPts val="1200"/>
              </a:spcAft>
              <a:defRPr/>
            </a:pPr>
            <a:r>
              <a:rPr lang="en-US" altLang="en-US" sz="2000" dirty="0"/>
              <a:t>GIC, state, municipal or federal retiree benefits </a:t>
            </a:r>
          </a:p>
          <a:p>
            <a:pPr marL="630238" lvl="1" indent="-173038" fontAlgn="auto">
              <a:spcBef>
                <a:spcPts val="0"/>
              </a:spcBef>
              <a:spcAft>
                <a:spcPts val="1200"/>
              </a:spcAft>
              <a:defRPr/>
            </a:pPr>
            <a:r>
              <a:rPr lang="en-US" altLang="en-US" sz="2000" dirty="0"/>
              <a:t>Veteran benefits</a:t>
            </a:r>
          </a:p>
          <a:p>
            <a:pPr marL="173038" indent="-173038" fontAlgn="auto">
              <a:spcBef>
                <a:spcPts val="0"/>
              </a:spcBef>
              <a:spcAft>
                <a:spcPts val="1200"/>
              </a:spcAft>
              <a:defRPr/>
            </a:pPr>
            <a:r>
              <a:rPr lang="en-US" altLang="en-US" b="1" dirty="0"/>
              <a:t>Check with plan administrator </a:t>
            </a:r>
            <a:r>
              <a:rPr lang="en-US" altLang="en-US" dirty="0"/>
              <a:t>to determine if you should/shouldn’t have a Medicare PDP</a:t>
            </a:r>
          </a:p>
          <a:p>
            <a:pPr marL="173038" indent="-173038" fontAlgn="auto">
              <a:spcBef>
                <a:spcPts val="0"/>
              </a:spcBef>
              <a:spcAft>
                <a:spcPts val="1200"/>
              </a:spcAft>
              <a:defRPr/>
            </a:pPr>
            <a:r>
              <a:rPr lang="en-US" altLang="en-US" dirty="0"/>
              <a:t>Many of the Medicare Advantage Plans (MAPD) also include Part D coverage </a:t>
            </a:r>
          </a:p>
          <a:p>
            <a:pPr marL="173038" indent="-173038" fontAlgn="auto">
              <a:spcBef>
                <a:spcPts val="0"/>
              </a:spcBef>
              <a:spcAft>
                <a:spcPts val="1200"/>
              </a:spcAft>
              <a:defRPr/>
            </a:pPr>
            <a:r>
              <a:rPr lang="en-US" altLang="en-US" dirty="0"/>
              <a:t>if you enroll in a PDP or a MAPD, it will automatically disenroll you from your current plan. </a:t>
            </a:r>
          </a:p>
          <a:p>
            <a:pPr marL="0" indent="0" fontAlgn="auto">
              <a:spcAft>
                <a:spcPts val="0"/>
              </a:spcAft>
              <a:buNone/>
              <a:defRPr/>
            </a:pPr>
            <a:endParaRPr lang="en-US" dirty="0"/>
          </a:p>
        </p:txBody>
      </p:sp>
      <p:sp>
        <p:nvSpPr>
          <p:cNvPr id="6" name="Title 5">
            <a:extLst>
              <a:ext uri="{FF2B5EF4-FFF2-40B4-BE49-F238E27FC236}">
                <a16:creationId xmlns:a16="http://schemas.microsoft.com/office/drawing/2014/main" id="{84FC269D-26AC-4ADD-A89F-A2346A50D38B}"/>
              </a:ext>
            </a:extLst>
          </p:cNvPr>
          <p:cNvSpPr>
            <a:spLocks noGrp="1"/>
          </p:cNvSpPr>
          <p:nvPr>
            <p:ph type="title"/>
          </p:nvPr>
        </p:nvSpPr>
        <p:spPr>
          <a:xfrm>
            <a:off x="1109272" y="546487"/>
            <a:ext cx="10490849" cy="711200"/>
          </a:xfrm>
        </p:spPr>
        <p:txBody>
          <a:bodyPr rtlCol="0"/>
          <a:lstStyle/>
          <a:p>
            <a:pPr fontAlgn="auto">
              <a:spcAft>
                <a:spcPts val="0"/>
              </a:spcAft>
              <a:defRPr/>
            </a:pPr>
            <a:r>
              <a:rPr lang="en-US" altLang="en-US" dirty="0"/>
              <a:t>Part D Plan (PDP) with Other Coverage</a:t>
            </a:r>
            <a:endParaRPr lang="en-US" dirty="0"/>
          </a:p>
        </p:txBody>
      </p:sp>
      <p:pic>
        <p:nvPicPr>
          <p:cNvPr id="13" name="Content Placeholder 8" descr="Medicine with solid fill">
            <a:extLst>
              <a:ext uri="{FF2B5EF4-FFF2-40B4-BE49-F238E27FC236}">
                <a16:creationId xmlns:a16="http://schemas.microsoft.com/office/drawing/2014/main" id="{19F23E46-6A73-4CB1-BB20-8C297A54D83F}"/>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8800" y="2514600"/>
            <a:ext cx="2493209" cy="249320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F52CC398-6AE8-4566-B45C-AC721ACDDAE6}"/>
              </a:ext>
            </a:extLst>
          </p:cNvPr>
          <p:cNvSpPr>
            <a:spLocks noGrp="1" noChangeArrowheads="1"/>
          </p:cNvSpPr>
          <p:nvPr>
            <p:ph type="title"/>
          </p:nvPr>
        </p:nvSpPr>
        <p:spPr/>
        <p:txBody>
          <a:bodyPr/>
          <a:lstStyle/>
          <a:p>
            <a:r>
              <a:rPr lang="en-US" altLang="en-US" dirty="0"/>
              <a:t>Review Your Plans Annually</a:t>
            </a:r>
          </a:p>
        </p:txBody>
      </p:sp>
      <p:graphicFrame>
        <p:nvGraphicFramePr>
          <p:cNvPr id="6" name="Table 5">
            <a:extLst>
              <a:ext uri="{FF2B5EF4-FFF2-40B4-BE49-F238E27FC236}">
                <a16:creationId xmlns:a16="http://schemas.microsoft.com/office/drawing/2014/main" id="{B7F114E7-E290-40FA-9E39-7697BD7E23D3}"/>
              </a:ext>
            </a:extLst>
          </p:cNvPr>
          <p:cNvGraphicFramePr>
            <a:graphicFrameLocks noGrp="1"/>
          </p:cNvGraphicFramePr>
          <p:nvPr>
            <p:extLst>
              <p:ext uri="{D42A27DB-BD31-4B8C-83A1-F6EECF244321}">
                <p14:modId xmlns:p14="http://schemas.microsoft.com/office/powerpoint/2010/main" val="3377641493"/>
              </p:ext>
            </p:extLst>
          </p:nvPr>
        </p:nvGraphicFramePr>
        <p:xfrm>
          <a:off x="1768408" y="1473994"/>
          <a:ext cx="9172575" cy="4065906"/>
        </p:xfrm>
        <a:graphic>
          <a:graphicData uri="http://schemas.openxmlformats.org/drawingml/2006/table">
            <a:tbl>
              <a:tblPr firstRow="1" firstCol="1" bandRow="1">
                <a:tableStyleId>{5C22544A-7EE6-4342-B048-85BDC9FD1C3A}</a:tableStyleId>
              </a:tblPr>
              <a:tblGrid>
                <a:gridCol w="3849980">
                  <a:extLst>
                    <a:ext uri="{9D8B030D-6E8A-4147-A177-3AD203B41FA5}">
                      <a16:colId xmlns:a16="http://schemas.microsoft.com/office/drawing/2014/main" val="20000"/>
                    </a:ext>
                  </a:extLst>
                </a:gridCol>
                <a:gridCol w="5322595">
                  <a:extLst>
                    <a:ext uri="{9D8B030D-6E8A-4147-A177-3AD203B41FA5}">
                      <a16:colId xmlns:a16="http://schemas.microsoft.com/office/drawing/2014/main" val="20001"/>
                    </a:ext>
                  </a:extLst>
                </a:gridCol>
              </a:tblGrid>
              <a:tr h="444896">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PART D PLANS MAY CHANGE EACH YEAR</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10000"/>
                  </a:ext>
                </a:extLst>
              </a:tr>
              <a:tr h="46965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Monthly plan cost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Formulary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List of medications covered on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381061">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Deductible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Annual cost added to co-pay until deductible is met – may apply only to specific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Co-pays and co-insurance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 at the pharmacy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457273">
                <a:tc>
                  <a:txBody>
                    <a:bodyPr/>
                    <a:lstStyle/>
                    <a:p>
                      <a:pPr marL="0" marR="0">
                        <a:lnSpc>
                          <a:spcPct val="115000"/>
                        </a:lnSpc>
                        <a:spcBef>
                          <a:spcPts val="0"/>
                        </a:spcBef>
                        <a:spcAft>
                          <a:spcPts val="0"/>
                        </a:spcAft>
                      </a:pPr>
                      <a:r>
                        <a:rPr lang="en-US" sz="1600" dirty="0">
                          <a:effectLst/>
                          <a:latin typeface="Arial"/>
                          <a:cs typeface="Arial"/>
                        </a:rPr>
                        <a:t>Drug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Each drug is assigned a tier – co-pays vary per tier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60969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Restrictions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Some medications may have quantity limits, prior authorization or step-therapy requirements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6328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Preferred/Network Pharmacy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costs can vary per pharmacy for the same med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B02D3-22EB-4394-822C-A29C33F75C0F}"/>
              </a:ext>
            </a:extLst>
          </p:cNvPr>
          <p:cNvSpPr>
            <a:spLocks noGrp="1"/>
          </p:cNvSpPr>
          <p:nvPr>
            <p:ph idx="1"/>
          </p:nvPr>
        </p:nvSpPr>
        <p:spPr>
          <a:xfrm>
            <a:off x="1109272" y="990600"/>
            <a:ext cx="7577528" cy="4882763"/>
          </a:xfrm>
        </p:spPr>
        <p:txBody>
          <a:bodyPr vert="horz" lIns="0" tIns="0" rIns="0" bIns="0" rtlCol="0" anchor="t">
            <a:normAutofit/>
          </a:bodyPr>
          <a:lstStyle/>
          <a:p>
            <a:pPr marL="257175" indent="-257175" fontAlgn="auto">
              <a:spcBef>
                <a:spcPts val="0"/>
              </a:spcBef>
              <a:spcAft>
                <a:spcPts val="1200"/>
              </a:spcAft>
              <a:defRPr/>
            </a:pPr>
            <a:r>
              <a:rPr lang="en-US" dirty="0">
                <a:latin typeface="Arial"/>
                <a:cs typeface="Arial"/>
              </a:rPr>
              <a:t>Beneficiary pays the plan deductible (if applicable), then co-pays begin</a:t>
            </a:r>
          </a:p>
          <a:p>
            <a:pPr marL="257175" indent="-257175" fontAlgn="auto">
              <a:spcBef>
                <a:spcPts val="0"/>
              </a:spcBef>
              <a:spcAft>
                <a:spcPts val="1200"/>
              </a:spcAft>
              <a:defRPr/>
            </a:pPr>
            <a:r>
              <a:rPr lang="en-US" dirty="0">
                <a:latin typeface="Arial"/>
                <a:cs typeface="Arial"/>
              </a:rPr>
              <a:t>Beneficiary pays until combined </a:t>
            </a:r>
            <a:r>
              <a:rPr lang="en-US" u="sng" dirty="0">
                <a:latin typeface="Arial"/>
                <a:cs typeface="Arial"/>
              </a:rPr>
              <a:t>retail</a:t>
            </a:r>
            <a:r>
              <a:rPr lang="en-US" dirty="0">
                <a:latin typeface="Arial"/>
                <a:cs typeface="Arial"/>
              </a:rPr>
              <a:t> drug cost &amp; deductible = $5,030</a:t>
            </a:r>
          </a:p>
          <a:p>
            <a:pPr marL="257175" indent="-257175" fontAlgn="auto">
              <a:spcBef>
                <a:spcPts val="0"/>
              </a:spcBef>
              <a:spcAft>
                <a:spcPts val="1200"/>
              </a:spcAft>
              <a:defRPr/>
            </a:pPr>
            <a:r>
              <a:rPr lang="en-US" dirty="0">
                <a:latin typeface="Arial"/>
                <a:cs typeface="Arial"/>
              </a:rPr>
              <a:t>This begins the Coverage Gap/Donut Hole, and your cost share may increase or possibly decrease</a:t>
            </a:r>
          </a:p>
          <a:p>
            <a:pPr marL="257175" indent="-257175" fontAlgn="auto">
              <a:spcBef>
                <a:spcPts val="0"/>
              </a:spcBef>
              <a:spcAft>
                <a:spcPts val="1200"/>
              </a:spcAft>
              <a:defRPr/>
            </a:pPr>
            <a:r>
              <a:rPr lang="en-US" dirty="0">
                <a:latin typeface="Arial"/>
                <a:cs typeface="Arial"/>
              </a:rPr>
              <a:t>Now beneficiary pays 25% of brand name drugs &amp; 25% of generic (plus, dispensing fee) until total spent is $8,000</a:t>
            </a:r>
          </a:p>
          <a:p>
            <a:pPr marL="257175" indent="-257175" fontAlgn="auto">
              <a:spcBef>
                <a:spcPts val="0"/>
              </a:spcBef>
              <a:spcAft>
                <a:spcPts val="1200"/>
              </a:spcAft>
              <a:defRPr/>
            </a:pPr>
            <a:r>
              <a:rPr lang="en-US" dirty="0">
                <a:latin typeface="Arial"/>
                <a:cs typeface="Arial"/>
              </a:rPr>
              <a:t>Once the beneficiary’s out-of-pocket costs reach $ 8,000, they begin ‘catastrophic coverage’ = beneficiary pays no co-pay </a:t>
            </a:r>
          </a:p>
          <a:p>
            <a:pPr marL="257175" indent="-257175" fontAlgn="auto">
              <a:spcBef>
                <a:spcPts val="0"/>
              </a:spcBef>
              <a:spcAft>
                <a:spcPts val="1200"/>
              </a:spcAft>
              <a:defRPr/>
            </a:pPr>
            <a:r>
              <a:rPr lang="en-US" dirty="0">
                <a:latin typeface="Arial"/>
                <a:cs typeface="Arial"/>
              </a:rPr>
              <a:t>Exception: </a:t>
            </a:r>
            <a:r>
              <a:rPr lang="en-US" altLang="en-US" sz="2000" dirty="0">
                <a:solidFill>
                  <a:srgbClr val="242424"/>
                </a:solidFill>
              </a:rPr>
              <a:t>If plans choose to cover other meds </a:t>
            </a:r>
            <a:r>
              <a:rPr lang="en-US" altLang="en-US" sz="2000" u="sng" dirty="0">
                <a:solidFill>
                  <a:srgbClr val="242424"/>
                </a:solidFill>
              </a:rPr>
              <a:t>not</a:t>
            </a:r>
            <a:r>
              <a:rPr lang="en-US" altLang="en-US" sz="2000" dirty="0">
                <a:solidFill>
                  <a:srgbClr val="242424"/>
                </a:solidFill>
              </a:rPr>
              <a:t> covered by Medicare Part D (for example, drugs used for cosmetic purposes, fertility drugs, drugs to treat erectile dysfunction), there may be beneficiary cost-sharing in the catastrophic stage</a:t>
            </a:r>
            <a:endParaRPr lang="en-US" dirty="0">
              <a:latin typeface="Arial"/>
              <a:cs typeface="Arial"/>
            </a:endParaRPr>
          </a:p>
          <a:p>
            <a:pPr marL="0" indent="0" fontAlgn="auto">
              <a:spcAft>
                <a:spcPts val="1200"/>
              </a:spcAft>
              <a:buFont typeface="Arial" panose="020B0604020202020204" pitchFamily="34" charset="0"/>
              <a:buNone/>
              <a:defRPr/>
            </a:pPr>
            <a:endParaRPr lang="en-US" sz="1600" dirty="0"/>
          </a:p>
        </p:txBody>
      </p:sp>
      <p:pic>
        <p:nvPicPr>
          <p:cNvPr id="8" name="Content Placeholder 7" descr="Donuts with pink cream">
            <a:extLst>
              <a:ext uri="{FF2B5EF4-FFF2-40B4-BE49-F238E27FC236}">
                <a16:creationId xmlns:a16="http://schemas.microsoft.com/office/drawing/2014/main" id="{585AC4AC-787F-4CF0-A11F-1EC6EA7317C3}"/>
              </a:ext>
            </a:extLst>
          </p:cNvPr>
          <p:cNvPicPr>
            <a:picLocks noGrp="1" noChangeAspect="1"/>
          </p:cNvPicPr>
          <p:nvPr>
            <p:ph idx="35"/>
          </p:nvPr>
        </p:nvPicPr>
        <p:blipFill>
          <a:blip r:embed="rId3">
            <a:extLst>
              <a:ext uri="{28A0092B-C50C-407E-A947-70E740481C1C}">
                <a14:useLocalDpi xmlns:a14="http://schemas.microsoft.com/office/drawing/2010/main" val="0"/>
              </a:ext>
            </a:extLst>
          </a:blip>
          <a:stretch>
            <a:fillRect/>
          </a:stretch>
        </p:blipFill>
        <p:spPr>
          <a:xfrm>
            <a:off x="8949814" y="2667000"/>
            <a:ext cx="3276599" cy="2183221"/>
          </a:xfrm>
        </p:spPr>
      </p:pic>
      <p:sp>
        <p:nvSpPr>
          <p:cNvPr id="3" name="Title 2">
            <a:extLst>
              <a:ext uri="{FF2B5EF4-FFF2-40B4-BE49-F238E27FC236}">
                <a16:creationId xmlns:a16="http://schemas.microsoft.com/office/drawing/2014/main" id="{A0AEEA6E-8D0A-4218-A17A-A77EBCFAADFE}"/>
              </a:ext>
            </a:extLst>
          </p:cNvPr>
          <p:cNvSpPr>
            <a:spLocks noGrp="1"/>
          </p:cNvSpPr>
          <p:nvPr>
            <p:ph type="title"/>
          </p:nvPr>
        </p:nvSpPr>
        <p:spPr>
          <a:xfrm>
            <a:off x="1109272" y="279400"/>
            <a:ext cx="10490849" cy="711200"/>
          </a:xfrm>
        </p:spPr>
        <p:txBody>
          <a:bodyPr rtlCol="0">
            <a:normAutofit fontScale="90000"/>
          </a:bodyPr>
          <a:lstStyle/>
          <a:p>
            <a:pPr fontAlgn="auto">
              <a:spcAft>
                <a:spcPts val="0"/>
              </a:spcAft>
              <a:defRPr/>
            </a:pPr>
            <a:r>
              <a:rPr lang="en-US" altLang="en-US" sz="3600" dirty="0"/>
              <a:t>2024 Part D Coverage Gap (The Donut Hole) explained</a:t>
            </a:r>
            <a:endParaRPr lang="en-US" dirty="0"/>
          </a:p>
        </p:txBody>
      </p:sp>
      <p:sp>
        <p:nvSpPr>
          <p:cNvPr id="5" name="TextBox 4">
            <a:extLst>
              <a:ext uri="{FF2B5EF4-FFF2-40B4-BE49-F238E27FC236}">
                <a16:creationId xmlns:a16="http://schemas.microsoft.com/office/drawing/2014/main" id="{D551B5D6-C0DD-19AD-8F93-B963458EB00D}"/>
              </a:ext>
            </a:extLst>
          </p:cNvPr>
          <p:cNvSpPr txBox="1"/>
          <p:nvPr/>
        </p:nvSpPr>
        <p:spPr>
          <a:xfrm>
            <a:off x="6689055" y="6197361"/>
            <a:ext cx="4521517" cy="369332"/>
          </a:xfrm>
          <a:prstGeom prst="rect">
            <a:avLst/>
          </a:prstGeom>
          <a:noFill/>
        </p:spPr>
        <p:txBody>
          <a:bodyPr wrap="square" rtlCol="0">
            <a:spAutoFit/>
          </a:bodyPr>
          <a:lstStyle/>
          <a:p>
            <a:r>
              <a:rPr lang="en-US" dirty="0">
                <a:solidFill>
                  <a:schemeClr val="tx1">
                    <a:lumMod val="50000"/>
                  </a:schemeClr>
                </a:solidFill>
                <a:hlinkClick r:id="rId4">
                  <a:extLst>
                    <a:ext uri="{A12FA001-AC4F-418D-AE19-62706E023703}">
                      <ahyp:hlinkClr xmlns:ahyp="http://schemas.microsoft.com/office/drawing/2018/hyperlinkcolor" val="tx"/>
                    </a:ext>
                  </a:extLst>
                </a:hlinkClick>
              </a:rPr>
              <a:t>2024 Medicare Part D Coverage Gap Explained</a:t>
            </a:r>
            <a:endParaRPr lang="en-US" dirty="0">
              <a:solidFill>
                <a:schemeClr val="tx1">
                  <a:lumMod val="50000"/>
                </a:schemeClr>
              </a:solidFill>
            </a:endParaRPr>
          </a:p>
        </p:txBody>
      </p:sp>
      <p:pic>
        <p:nvPicPr>
          <p:cNvPr id="6" name="Graphic 5" descr="Laptop with solid fill">
            <a:extLst>
              <a:ext uri="{FF2B5EF4-FFF2-40B4-BE49-F238E27FC236}">
                <a16:creationId xmlns:a16="http://schemas.microsoft.com/office/drawing/2014/main" id="{299D4341-6CCB-C94B-2A12-9C734BDF29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1729" y="6026427"/>
            <a:ext cx="711200" cy="711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15B6648-79DF-45AA-BF87-2BE862455F2F}"/>
              </a:ext>
            </a:extLst>
          </p:cNvPr>
          <p:cNvSpPr txBox="1">
            <a:spLocks/>
          </p:cNvSpPr>
          <p:nvPr/>
        </p:nvSpPr>
        <p:spPr>
          <a:xfrm>
            <a:off x="1143000" y="1524000"/>
            <a:ext cx="7432216" cy="3133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t>State Pharmaceutical Assistance Program</a:t>
            </a:r>
          </a:p>
          <a:p>
            <a:pPr>
              <a:defRPr/>
            </a:pPr>
            <a:endParaRPr lang="en-US" sz="2000" dirty="0"/>
          </a:p>
        </p:txBody>
      </p:sp>
      <p:sp>
        <p:nvSpPr>
          <p:cNvPr id="5" name="Content Placeholder 2">
            <a:extLst>
              <a:ext uri="{FF2B5EF4-FFF2-40B4-BE49-F238E27FC236}">
                <a16:creationId xmlns:a16="http://schemas.microsoft.com/office/drawing/2014/main" id="{DB512BC3-C231-4718-8A90-37CE79F27FF5}"/>
              </a:ext>
            </a:extLst>
          </p:cNvPr>
          <p:cNvSpPr>
            <a:spLocks noGrp="1"/>
          </p:cNvSpPr>
          <p:nvPr>
            <p:ph idx="1"/>
          </p:nvPr>
        </p:nvSpPr>
        <p:spPr>
          <a:xfrm>
            <a:off x="1109272" y="2209800"/>
            <a:ext cx="7432215" cy="3437897"/>
          </a:xfrm>
        </p:spPr>
        <p:txBody>
          <a:bodyPr rtlCol="0">
            <a:normAutofit/>
          </a:bodyPr>
          <a:lstStyle/>
          <a:p>
            <a:pPr fontAlgn="auto">
              <a:spcBef>
                <a:spcPts val="0"/>
              </a:spcBef>
              <a:spcAft>
                <a:spcPts val="1200"/>
              </a:spcAft>
              <a:defRPr/>
            </a:pPr>
            <a:r>
              <a:rPr lang="en-US" sz="1600" dirty="0"/>
              <a:t>NOT a separate drug plan</a:t>
            </a:r>
          </a:p>
          <a:p>
            <a:pPr fontAlgn="auto">
              <a:spcBef>
                <a:spcPts val="0"/>
              </a:spcBef>
              <a:spcAft>
                <a:spcPts val="1200"/>
              </a:spcAft>
              <a:defRPr/>
            </a:pPr>
            <a:r>
              <a:rPr lang="en-US" sz="1600" dirty="0"/>
              <a:t>Can help with drug costs during the Coverage Gap/Donut Hole </a:t>
            </a:r>
            <a:br>
              <a:rPr lang="en-US" sz="1600" dirty="0"/>
            </a:br>
            <a:r>
              <a:rPr lang="en-US" sz="1600" dirty="0"/>
              <a:t>or if you meet Annual Out-of-Pocket Spending Limit</a:t>
            </a:r>
          </a:p>
          <a:p>
            <a:pPr fontAlgn="auto">
              <a:spcBef>
                <a:spcPts val="0"/>
              </a:spcBef>
              <a:spcAft>
                <a:spcPts val="1200"/>
              </a:spcAft>
              <a:defRPr/>
            </a:pPr>
            <a:r>
              <a:rPr lang="en-US" sz="1600" dirty="0"/>
              <a:t>Membership gives you a Special Enrollment Period each year!</a:t>
            </a:r>
          </a:p>
          <a:p>
            <a:pPr fontAlgn="auto">
              <a:spcBef>
                <a:spcPts val="0"/>
              </a:spcBef>
              <a:spcAft>
                <a:spcPts val="0"/>
              </a:spcAft>
              <a:defRPr/>
            </a:pPr>
            <a:r>
              <a:rPr lang="en-US" sz="1600" dirty="0"/>
              <a:t>Simple to enroll: </a:t>
            </a:r>
            <a:r>
              <a:rPr lang="en-US" sz="1600" dirty="0">
                <a:solidFill>
                  <a:srgbClr val="054D7D"/>
                </a:solidFill>
                <a:hlinkClick r:id="rId3">
                  <a:extLst>
                    <a:ext uri="{A12FA001-AC4F-418D-AE19-62706E023703}">
                      <ahyp:hlinkClr xmlns:ahyp="http://schemas.microsoft.com/office/drawing/2018/hyperlinkcolor" val="tx"/>
                    </a:ext>
                  </a:extLst>
                </a:hlinkClick>
              </a:rPr>
              <a:t>www.prescriptionadvantagema.org </a:t>
            </a:r>
            <a:r>
              <a:rPr lang="en-US" sz="1600" dirty="0"/>
              <a:t>or call </a:t>
            </a:r>
            <a:br>
              <a:rPr lang="en-US" sz="1600" dirty="0"/>
            </a:br>
            <a:r>
              <a:rPr lang="en-US" sz="1600" dirty="0"/>
              <a:t>1-800-243-4636 choose Prescription Advantage</a:t>
            </a:r>
          </a:p>
          <a:p>
            <a:pPr fontAlgn="auto">
              <a:spcBef>
                <a:spcPts val="0"/>
              </a:spcBef>
              <a:spcAft>
                <a:spcPts val="0"/>
              </a:spcAft>
              <a:defRPr/>
            </a:pPr>
            <a:endParaRPr lang="en-US" sz="1600" dirty="0"/>
          </a:p>
          <a:p>
            <a:pPr fontAlgn="auto">
              <a:spcBef>
                <a:spcPts val="0"/>
              </a:spcBef>
              <a:spcAft>
                <a:spcPts val="0"/>
              </a:spcAft>
              <a:defRPr/>
            </a:pPr>
            <a:r>
              <a:rPr lang="en-US" sz="1600" dirty="0"/>
              <a:t>Note: If you apply, be sure to provide information to Prescription Advantage in a timely manner to ensure application process is complete</a:t>
            </a:r>
          </a:p>
          <a:p>
            <a:pPr fontAlgn="auto">
              <a:spcBef>
                <a:spcPts val="0"/>
              </a:spcBef>
              <a:spcAft>
                <a:spcPts val="0"/>
              </a:spcAft>
              <a:defRPr/>
            </a:pPr>
            <a:endParaRPr lang="en-US" sz="1600" dirty="0"/>
          </a:p>
          <a:p>
            <a:pPr fontAlgn="auto">
              <a:spcBef>
                <a:spcPts val="0"/>
              </a:spcBef>
              <a:spcAft>
                <a:spcPts val="0"/>
              </a:spcAft>
              <a:defRPr/>
            </a:pPr>
            <a:r>
              <a:rPr lang="en-US" sz="1600" dirty="0"/>
              <a:t>Provide your card to the pharmacy who will track the cost and benefits for you</a:t>
            </a:r>
          </a:p>
          <a:p>
            <a:pPr fontAlgn="auto">
              <a:spcAft>
                <a:spcPts val="0"/>
              </a:spcAft>
              <a:defRPr/>
            </a:pPr>
            <a:endParaRPr lang="en-US" dirty="0"/>
          </a:p>
        </p:txBody>
      </p:sp>
      <p:pic>
        <p:nvPicPr>
          <p:cNvPr id="6" name="Content Placeholder 6" descr="http://umassmed.typepad.com/.a/6a0133f11ab9fe970b01a511ed5301970c-600wi">
            <a:hlinkClick r:id="rId3"/>
            <a:extLst>
              <a:ext uri="{FF2B5EF4-FFF2-40B4-BE49-F238E27FC236}">
                <a16:creationId xmlns:a16="http://schemas.microsoft.com/office/drawing/2014/main" id="{6CD3E505-4A54-4652-A397-2695F3DD5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46268" y="4209110"/>
            <a:ext cx="2833688" cy="885825"/>
          </a:xfrm>
          <a:prstGeom prst="rect">
            <a:avLst/>
          </a:prstGeom>
          <a:noFill/>
        </p:spPr>
      </p:pic>
      <p:sp>
        <p:nvSpPr>
          <p:cNvPr id="7" name="Title 5">
            <a:extLst>
              <a:ext uri="{FF2B5EF4-FFF2-40B4-BE49-F238E27FC236}">
                <a16:creationId xmlns:a16="http://schemas.microsoft.com/office/drawing/2014/main" id="{277FCF7D-50B2-45DB-9FAF-9DF280BE4717}"/>
              </a:ext>
            </a:extLst>
          </p:cNvPr>
          <p:cNvSpPr>
            <a:spLocks noGrp="1"/>
          </p:cNvSpPr>
          <p:nvPr>
            <p:ph type="title"/>
          </p:nvPr>
        </p:nvSpPr>
        <p:spPr>
          <a:xfrm>
            <a:off x="1109272" y="603637"/>
            <a:ext cx="10490849" cy="711200"/>
          </a:xfrm>
        </p:spPr>
        <p:txBody>
          <a:bodyPr rtlCol="0"/>
          <a:lstStyle/>
          <a:p>
            <a:pPr fontAlgn="auto">
              <a:spcAft>
                <a:spcPts val="0"/>
              </a:spcAft>
              <a:defRPr/>
            </a:pPr>
            <a:r>
              <a:rPr lang="en-US" altLang="en-US" dirty="0"/>
              <a:t>Prescription Advantage</a:t>
            </a:r>
            <a:endParaRPr lang="en-US" dirty="0"/>
          </a:p>
        </p:txBody>
      </p:sp>
      <p:pic>
        <p:nvPicPr>
          <p:cNvPr id="12" name="Graphic 11" descr="Medicine outline">
            <a:extLst>
              <a:ext uri="{FF2B5EF4-FFF2-40B4-BE49-F238E27FC236}">
                <a16:creationId xmlns:a16="http://schemas.microsoft.com/office/drawing/2014/main" id="{56D2B6F2-3C45-4256-9D2D-B473D479F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1132" y="1254478"/>
            <a:ext cx="2788824" cy="2788824"/>
          </a:xfrm>
          <a:prstGeom prst="rect">
            <a:avLst/>
          </a:prstGeom>
        </p:spPr>
      </p:pic>
      <p:sp>
        <p:nvSpPr>
          <p:cNvPr id="3" name="TextBox 2">
            <a:extLst>
              <a:ext uri="{FF2B5EF4-FFF2-40B4-BE49-F238E27FC236}">
                <a16:creationId xmlns:a16="http://schemas.microsoft.com/office/drawing/2014/main" id="{0AC67F4D-4A18-AD90-413D-2A9C18BE6D4E}"/>
              </a:ext>
            </a:extLst>
          </p:cNvPr>
          <p:cNvSpPr txBox="1"/>
          <p:nvPr/>
        </p:nvSpPr>
        <p:spPr>
          <a:xfrm>
            <a:off x="6679882" y="6160496"/>
            <a:ext cx="4521517" cy="369332"/>
          </a:xfrm>
          <a:prstGeom prst="rect">
            <a:avLst/>
          </a:prstGeom>
          <a:noFill/>
        </p:spPr>
        <p:txBody>
          <a:bodyPr wrap="square" rtlCol="0">
            <a:spAutoFit/>
          </a:bodyPr>
          <a:lstStyle/>
          <a:p>
            <a:r>
              <a:rPr lang="en-US" dirty="0">
                <a:solidFill>
                  <a:schemeClr val="tx1">
                    <a:lumMod val="50000"/>
                  </a:schemeClr>
                </a:solidFill>
                <a:hlinkClick r:id="rId7">
                  <a:extLst>
                    <a:ext uri="{A12FA001-AC4F-418D-AE19-62706E023703}">
                      <ahyp:hlinkClr xmlns:ahyp="http://schemas.microsoft.com/office/drawing/2018/hyperlinkcolor" val="tx"/>
                    </a:ext>
                  </a:extLst>
                </a:hlinkClick>
              </a:rPr>
              <a:t>Prescription Advantage Rate Schedule Guide</a:t>
            </a:r>
            <a:endParaRPr lang="en-US" dirty="0">
              <a:solidFill>
                <a:schemeClr val="tx1">
                  <a:lumMod val="50000"/>
                </a:schemeClr>
              </a:solidFill>
            </a:endParaRPr>
          </a:p>
        </p:txBody>
      </p:sp>
      <p:pic>
        <p:nvPicPr>
          <p:cNvPr id="8" name="Graphic 7" descr="Laptop with solid fill">
            <a:extLst>
              <a:ext uri="{FF2B5EF4-FFF2-40B4-BE49-F238E27FC236}">
                <a16:creationId xmlns:a16="http://schemas.microsoft.com/office/drawing/2014/main" id="{B5B4429B-CEC9-8A7D-5D6D-7C509836D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8682" y="5989562"/>
            <a:ext cx="711200" cy="711200"/>
          </a:xfrm>
          <a:prstGeom prst="rect">
            <a:avLst/>
          </a:prstGeom>
        </p:spPr>
      </p:pic>
    </p:spTree>
    <p:extLst>
      <p:ext uri="{BB962C8B-B14F-4D97-AF65-F5344CB8AC3E}">
        <p14:creationId xmlns:p14="http://schemas.microsoft.com/office/powerpoint/2010/main" val="217912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nvGraphicFramePr>
        <p:xfrm>
          <a:off x="2438399" y="190171"/>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38399" y="190171"/>
                        <a:ext cx="9746673" cy="6591629"/>
                      </a:xfrm>
                      <a:prstGeom prst="rect">
                        <a:avLst/>
                      </a:prstGeom>
                    </p:spPr>
                  </p:pic>
                </p:oleObj>
              </mc:Fallback>
            </mc:AlternateContent>
          </a:graphicData>
        </a:graphic>
      </p:graphicFrame>
    </p:spTree>
    <p:extLst>
      <p:ext uri="{BB962C8B-B14F-4D97-AF65-F5344CB8AC3E}">
        <p14:creationId xmlns:p14="http://schemas.microsoft.com/office/powerpoint/2010/main" val="220498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2">
            <a:extLst>
              <a:ext uri="{FF2B5EF4-FFF2-40B4-BE49-F238E27FC236}">
                <a16:creationId xmlns:a16="http://schemas.microsoft.com/office/drawing/2014/main" id="{2CB2947A-0AC5-43F6-89A8-D30B3015F422}"/>
              </a:ext>
            </a:extLst>
          </p:cNvPr>
          <p:cNvSpPr>
            <a:spLocks noGrp="1" noChangeArrowheads="1"/>
          </p:cNvSpPr>
          <p:nvPr>
            <p:ph type="body" sz="quarter" idx="16"/>
          </p:nvPr>
        </p:nvSpPr>
        <p:spPr>
          <a:xfrm>
            <a:off x="838200" y="1447800"/>
            <a:ext cx="3352800" cy="1559064"/>
          </a:xfrm>
          <a:solidFill>
            <a:srgbClr val="77C043"/>
          </a:solidFill>
        </p:spPr>
        <p:txBody>
          <a:bodyPr anchor="ctr"/>
          <a:lstStyle/>
          <a:p>
            <a:pPr algn="ctr">
              <a:spcBef>
                <a:spcPct val="20000"/>
              </a:spcBef>
            </a:pPr>
            <a:r>
              <a:rPr lang="en-US" altLang="en-US" sz="2000" dirty="0">
                <a:solidFill>
                  <a:schemeClr val="bg1"/>
                </a:solidFill>
              </a:rPr>
              <a:t>Must have Part A and </a:t>
            </a:r>
            <a:br>
              <a:rPr lang="en-US" altLang="en-US" sz="2000" dirty="0">
                <a:solidFill>
                  <a:schemeClr val="bg1"/>
                </a:solidFill>
              </a:rPr>
            </a:br>
            <a:r>
              <a:rPr lang="en-US" altLang="en-US" sz="2000" dirty="0">
                <a:solidFill>
                  <a:schemeClr val="bg1"/>
                </a:solidFill>
              </a:rPr>
              <a:t>Part B to enroll</a:t>
            </a:r>
          </a:p>
        </p:txBody>
      </p:sp>
      <p:sp>
        <p:nvSpPr>
          <p:cNvPr id="8" name="Text Placeholder 7">
            <a:extLst>
              <a:ext uri="{FF2B5EF4-FFF2-40B4-BE49-F238E27FC236}">
                <a16:creationId xmlns:a16="http://schemas.microsoft.com/office/drawing/2014/main" id="{1F7AADCA-C2B3-42C1-A92D-9562DF080266}"/>
              </a:ext>
            </a:extLst>
          </p:cNvPr>
          <p:cNvSpPr>
            <a:spLocks noGrp="1"/>
          </p:cNvSpPr>
          <p:nvPr>
            <p:ph type="body" sz="quarter" idx="63"/>
          </p:nvPr>
        </p:nvSpPr>
        <p:spPr>
          <a:xfrm>
            <a:off x="3281363" y="4997450"/>
            <a:ext cx="6548437" cy="946150"/>
          </a:xfrm>
        </p:spPr>
        <p:txBody>
          <a:bodyPr rtlCol="0"/>
          <a:lstStyle/>
          <a:p>
            <a:pPr fontAlgn="auto">
              <a:spcBef>
                <a:spcPts val="0"/>
              </a:spcBef>
              <a:spcAft>
                <a:spcPts val="600"/>
              </a:spcAft>
              <a:defRPr/>
            </a:pPr>
            <a:r>
              <a:rPr lang="en-US" altLang="en-US" sz="1600" b="1" dirty="0">
                <a:solidFill>
                  <a:srgbClr val="FF0000"/>
                </a:solidFill>
              </a:rPr>
              <a:t>IMPORTANT - Before enrolling: </a:t>
            </a:r>
          </a:p>
          <a:p>
            <a:pPr marL="285750" indent="-285750" fontAlgn="auto">
              <a:spcBef>
                <a:spcPts val="0"/>
              </a:spcBef>
              <a:spcAft>
                <a:spcPts val="600"/>
              </a:spcAft>
              <a:buClr>
                <a:schemeClr val="accent1"/>
              </a:buClr>
              <a:buFont typeface="Arial" panose="020B0604020202020204" pitchFamily="34" charset="0"/>
              <a:buChar char="•"/>
              <a:defRPr/>
            </a:pPr>
            <a:r>
              <a:rPr lang="en-US" altLang="en-US" sz="1600" b="1" dirty="0">
                <a:solidFill>
                  <a:srgbClr val="FF0000"/>
                </a:solidFill>
              </a:rPr>
              <a:t>Be sure all of your providers accept the plan you want</a:t>
            </a:r>
          </a:p>
          <a:p>
            <a:pPr marL="285750" indent="-285750" fontAlgn="auto">
              <a:spcBef>
                <a:spcPts val="0"/>
              </a:spcBef>
              <a:spcAft>
                <a:spcPts val="0"/>
              </a:spcAft>
              <a:buClr>
                <a:schemeClr val="accent1"/>
              </a:buClr>
              <a:buFont typeface="Arial" panose="020B0604020202020204" pitchFamily="34" charset="0"/>
              <a:buChar char="•"/>
              <a:defRPr/>
            </a:pPr>
            <a:r>
              <a:rPr lang="en-US" altLang="en-US" sz="1600" b="1" dirty="0">
                <a:solidFill>
                  <a:srgbClr val="FF0000"/>
                </a:solidFill>
              </a:rPr>
              <a:t>Be sure your prescriptions are covered in the plan you want</a:t>
            </a:r>
          </a:p>
          <a:p>
            <a:pPr fontAlgn="auto">
              <a:defRPr/>
            </a:pPr>
            <a:endParaRPr lang="en-US" dirty="0"/>
          </a:p>
        </p:txBody>
      </p:sp>
      <p:sp>
        <p:nvSpPr>
          <p:cNvPr id="74756" name="Text Placeholder 8">
            <a:extLst>
              <a:ext uri="{FF2B5EF4-FFF2-40B4-BE49-F238E27FC236}">
                <a16:creationId xmlns:a16="http://schemas.microsoft.com/office/drawing/2014/main" id="{C169DB70-45EA-48DF-BFBE-AA883F61F741}"/>
              </a:ext>
            </a:extLst>
          </p:cNvPr>
          <p:cNvSpPr>
            <a:spLocks noGrp="1" noChangeArrowheads="1"/>
          </p:cNvSpPr>
          <p:nvPr>
            <p:ph type="body" sz="quarter" idx="90"/>
          </p:nvPr>
        </p:nvSpPr>
        <p:spPr>
          <a:xfrm>
            <a:off x="4344987" y="1447800"/>
            <a:ext cx="3352799" cy="1559064"/>
          </a:xfrm>
          <a:solidFill>
            <a:srgbClr val="0070C0"/>
          </a:solidFill>
        </p:spPr>
        <p:txBody>
          <a:bodyPr anchor="ctr"/>
          <a:lstStyle/>
          <a:p>
            <a:pPr algn="ctr">
              <a:spcBef>
                <a:spcPct val="20000"/>
              </a:spcBef>
            </a:pPr>
            <a:r>
              <a:rPr lang="en-US" altLang="en-US" sz="2000" dirty="0">
                <a:solidFill>
                  <a:schemeClr val="bg1"/>
                </a:solidFill>
                <a:latin typeface="Arial"/>
                <a:cs typeface="Arial"/>
              </a:rPr>
              <a:t>HMOs, HMO-POS, </a:t>
            </a:r>
          </a:p>
          <a:p>
            <a:pPr algn="ctr">
              <a:spcBef>
                <a:spcPct val="20000"/>
              </a:spcBef>
            </a:pPr>
            <a:r>
              <a:rPr lang="en-US" altLang="en-US" sz="2000" dirty="0">
                <a:solidFill>
                  <a:schemeClr val="bg1"/>
                </a:solidFill>
                <a:latin typeface="Arial"/>
                <a:cs typeface="Arial"/>
              </a:rPr>
              <a:t>or PPOs </a:t>
            </a:r>
            <a:endParaRPr lang="en-US" altLang="en-US" sz="2000" dirty="0">
              <a:solidFill>
                <a:schemeClr val="bg1"/>
              </a:solidFill>
            </a:endParaRPr>
          </a:p>
        </p:txBody>
      </p:sp>
      <p:sp>
        <p:nvSpPr>
          <p:cNvPr id="74757" name="Text Placeholder 14">
            <a:extLst>
              <a:ext uri="{FF2B5EF4-FFF2-40B4-BE49-F238E27FC236}">
                <a16:creationId xmlns:a16="http://schemas.microsoft.com/office/drawing/2014/main" id="{E8A74DF5-A74A-4F43-A9EC-7F91520CAA79}"/>
              </a:ext>
            </a:extLst>
          </p:cNvPr>
          <p:cNvSpPr>
            <a:spLocks noGrp="1" noChangeArrowheads="1"/>
          </p:cNvSpPr>
          <p:nvPr>
            <p:ph type="body" sz="quarter" idx="91"/>
          </p:nvPr>
        </p:nvSpPr>
        <p:spPr>
          <a:xfrm>
            <a:off x="7816850" y="1447800"/>
            <a:ext cx="3350476" cy="1559064"/>
          </a:xfrm>
          <a:solidFill>
            <a:schemeClr val="tx2"/>
          </a:solidFill>
        </p:spPr>
        <p:txBody>
          <a:bodyPr anchor="ctr"/>
          <a:lstStyle/>
          <a:p>
            <a:pPr algn="ctr">
              <a:lnSpc>
                <a:spcPct val="90000"/>
              </a:lnSpc>
              <a:spcBef>
                <a:spcPct val="20000"/>
              </a:spcBef>
              <a:spcAft>
                <a:spcPct val="0"/>
              </a:spcAft>
              <a:buClr>
                <a:schemeClr val="accent1"/>
              </a:buClr>
            </a:pPr>
            <a:r>
              <a:rPr lang="en-US" altLang="en-US" sz="2000" b="1" dirty="0">
                <a:solidFill>
                  <a:schemeClr val="bg1"/>
                </a:solidFill>
              </a:rPr>
              <a:t>May have monthly premium and copays </a:t>
            </a:r>
            <a:br>
              <a:rPr lang="en-US" altLang="en-US" sz="2000" b="1" dirty="0">
                <a:solidFill>
                  <a:schemeClr val="bg1"/>
                </a:solidFill>
              </a:rPr>
            </a:br>
            <a:r>
              <a:rPr lang="en-US" altLang="en-US" sz="2000" b="1" dirty="0">
                <a:solidFill>
                  <a:schemeClr val="bg1"/>
                </a:solidFill>
              </a:rPr>
              <a:t>for services</a:t>
            </a:r>
          </a:p>
        </p:txBody>
      </p:sp>
      <p:sp>
        <p:nvSpPr>
          <p:cNvPr id="20" name="Title 19">
            <a:extLst>
              <a:ext uri="{FF2B5EF4-FFF2-40B4-BE49-F238E27FC236}">
                <a16:creationId xmlns:a16="http://schemas.microsoft.com/office/drawing/2014/main" id="{0EBA9417-338B-4B48-A8BA-D0C17AF6D379}"/>
              </a:ext>
            </a:extLst>
          </p:cNvPr>
          <p:cNvSpPr>
            <a:spLocks noGrp="1"/>
          </p:cNvSpPr>
          <p:nvPr>
            <p:ph type="title"/>
          </p:nvPr>
        </p:nvSpPr>
        <p:spPr/>
        <p:txBody>
          <a:bodyPr rtlCol="0"/>
          <a:lstStyle/>
          <a:p>
            <a:pPr fontAlgn="auto">
              <a:spcAft>
                <a:spcPts val="0"/>
              </a:spcAft>
              <a:defRPr/>
            </a:pPr>
            <a:r>
              <a:rPr lang="en-US" altLang="en-US" dirty="0"/>
              <a:t>Medicare Advantage Plans (MA, MAPD, Part C)</a:t>
            </a:r>
            <a:endParaRPr lang="en-US" dirty="0"/>
          </a:p>
        </p:txBody>
      </p:sp>
      <p:sp>
        <p:nvSpPr>
          <p:cNvPr id="74759" name="Text Placeholder 8">
            <a:extLst>
              <a:ext uri="{FF2B5EF4-FFF2-40B4-BE49-F238E27FC236}">
                <a16:creationId xmlns:a16="http://schemas.microsoft.com/office/drawing/2014/main" id="{C0EF8E52-6E80-41B0-9A96-85CCBEA906E1}"/>
              </a:ext>
            </a:extLst>
          </p:cNvPr>
          <p:cNvSpPr txBox="1">
            <a:spLocks/>
          </p:cNvSpPr>
          <p:nvPr/>
        </p:nvSpPr>
        <p:spPr bwMode="auto">
          <a:xfrm>
            <a:off x="838200" y="3241537"/>
            <a:ext cx="3352799"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Coverage provided through private </a:t>
            </a:r>
            <a:br>
              <a:rPr lang="en-US" altLang="en-US" sz="2000" b="1" dirty="0">
                <a:solidFill>
                  <a:schemeClr val="bg1"/>
                </a:solidFill>
              </a:rPr>
            </a:br>
            <a:r>
              <a:rPr lang="en-US" altLang="en-US" sz="2000" b="1" dirty="0">
                <a:solidFill>
                  <a:schemeClr val="bg1"/>
                </a:solidFill>
              </a:rPr>
              <a:t>network-based plans </a:t>
            </a:r>
          </a:p>
        </p:txBody>
      </p:sp>
      <p:sp>
        <p:nvSpPr>
          <p:cNvPr id="74760" name="Text Placeholder 8">
            <a:extLst>
              <a:ext uri="{FF2B5EF4-FFF2-40B4-BE49-F238E27FC236}">
                <a16:creationId xmlns:a16="http://schemas.microsoft.com/office/drawing/2014/main" id="{F618CF12-1F8E-4779-B960-A220A8B964A9}"/>
              </a:ext>
            </a:extLst>
          </p:cNvPr>
          <p:cNvSpPr txBox="1">
            <a:spLocks/>
          </p:cNvSpPr>
          <p:nvPr/>
        </p:nvSpPr>
        <p:spPr bwMode="auto">
          <a:xfrm>
            <a:off x="4380769" y="3241537"/>
            <a:ext cx="3352800"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Prescription drug coverage may/may not</a:t>
            </a:r>
            <a:br>
              <a:rPr lang="en-US" altLang="en-US" sz="2000" b="1" dirty="0">
                <a:solidFill>
                  <a:schemeClr val="bg1"/>
                </a:solidFill>
              </a:rPr>
            </a:br>
            <a:r>
              <a:rPr lang="en-US" altLang="en-US" sz="2000" b="1" dirty="0">
                <a:solidFill>
                  <a:schemeClr val="bg1"/>
                </a:solidFill>
              </a:rPr>
              <a:t> be included</a:t>
            </a:r>
          </a:p>
        </p:txBody>
      </p:sp>
      <p:sp>
        <p:nvSpPr>
          <p:cNvPr id="2" name="Text Placeholder 8">
            <a:extLst>
              <a:ext uri="{FF2B5EF4-FFF2-40B4-BE49-F238E27FC236}">
                <a16:creationId xmlns:a16="http://schemas.microsoft.com/office/drawing/2014/main" id="{113CADAB-2F22-984F-3242-F8A59A0C0AFB}"/>
              </a:ext>
            </a:extLst>
          </p:cNvPr>
          <p:cNvSpPr txBox="1">
            <a:spLocks/>
          </p:cNvSpPr>
          <p:nvPr/>
        </p:nvSpPr>
        <p:spPr bwMode="auto">
          <a:xfrm>
            <a:off x="7816850" y="3241537"/>
            <a:ext cx="3352800"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SCO plans available if you qualify for MassHealth Standard</a:t>
            </a:r>
          </a:p>
        </p:txBody>
      </p:sp>
      <p:sp>
        <p:nvSpPr>
          <p:cNvPr id="4" name="TextBox 3">
            <a:extLst>
              <a:ext uri="{FF2B5EF4-FFF2-40B4-BE49-F238E27FC236}">
                <a16:creationId xmlns:a16="http://schemas.microsoft.com/office/drawing/2014/main" id="{5DD38AF8-C19C-D354-1A74-9ECC773A0E33}"/>
              </a:ext>
            </a:extLst>
          </p:cNvPr>
          <p:cNvSpPr txBox="1"/>
          <p:nvPr/>
        </p:nvSpPr>
        <p:spPr>
          <a:xfrm>
            <a:off x="4724401" y="5943600"/>
            <a:ext cx="6442926" cy="646331"/>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Medicare Advantage Plans</a:t>
            </a:r>
            <a:r>
              <a:rPr lang="en-US" dirty="0">
                <a:solidFill>
                  <a:schemeClr val="tx1">
                    <a:lumMod val="50000"/>
                  </a:schemeClr>
                </a:solidFill>
              </a:rPr>
              <a:t>, </a:t>
            </a:r>
            <a:r>
              <a:rPr lang="en-US" dirty="0">
                <a:solidFill>
                  <a:schemeClr val="tx1">
                    <a:lumMod val="50000"/>
                  </a:schemeClr>
                </a:solidFill>
                <a:hlinkClick r:id="rId4">
                  <a:extLst>
                    <a:ext uri="{A12FA001-AC4F-418D-AE19-62706E023703}">
                      <ahyp:hlinkClr xmlns:ahyp="http://schemas.microsoft.com/office/drawing/2018/hyperlinkcolor" val="tx"/>
                    </a:ext>
                  </a:extLst>
                </a:hlinkClick>
              </a:rPr>
              <a:t>Concerned About Medicare Costs</a:t>
            </a:r>
            <a:r>
              <a:rPr lang="en-US" dirty="0"/>
              <a:t>, </a:t>
            </a:r>
            <a:r>
              <a:rPr lang="en-US" dirty="0">
                <a:solidFill>
                  <a:schemeClr val="tx1">
                    <a:lumMod val="50000"/>
                  </a:schemeClr>
                </a:solidFill>
                <a:hlinkClick r:id="rId5">
                  <a:extLst>
                    <a:ext uri="{A12FA001-AC4F-418D-AE19-62706E023703}">
                      <ahyp:hlinkClr xmlns:ahyp="http://schemas.microsoft.com/office/drawing/2018/hyperlinkcolor" val="tx"/>
                    </a:ext>
                  </a:extLst>
                </a:hlinkClick>
              </a:rPr>
              <a:t>Tips for Effective Use of the Medicare Plan Finder</a:t>
            </a:r>
            <a:endParaRPr lang="en-US" dirty="0">
              <a:solidFill>
                <a:schemeClr val="tx1">
                  <a:lumMod val="50000"/>
                </a:schemeClr>
              </a:solidFill>
            </a:endParaRPr>
          </a:p>
        </p:txBody>
      </p:sp>
      <p:pic>
        <p:nvPicPr>
          <p:cNvPr id="5" name="Graphic 4" descr="Laptop with solid fill">
            <a:extLst>
              <a:ext uri="{FF2B5EF4-FFF2-40B4-BE49-F238E27FC236}">
                <a16:creationId xmlns:a16="http://schemas.microsoft.com/office/drawing/2014/main" id="{4E41EF43-4CE7-53F1-D003-D91950A600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7961" y="5943600"/>
            <a:ext cx="711200" cy="71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27A08-7FF2-4314-80DD-48633122DF80}"/>
              </a:ext>
            </a:extLst>
          </p:cNvPr>
          <p:cNvSpPr>
            <a:spLocks noGrp="1"/>
          </p:cNvSpPr>
          <p:nvPr>
            <p:ph type="title"/>
          </p:nvPr>
        </p:nvSpPr>
        <p:spPr/>
        <p:txBody>
          <a:bodyPr rtlCol="0"/>
          <a:lstStyle/>
          <a:p>
            <a:pPr fontAlgn="auto">
              <a:spcAft>
                <a:spcPts val="0"/>
              </a:spcAft>
              <a:defRPr/>
            </a:pPr>
            <a:r>
              <a:rPr lang="en-US" altLang="en-US" dirty="0"/>
              <a:t>Differences between HMO, HMO-POS and PPO:</a:t>
            </a:r>
            <a:endParaRPr lang="en-US" dirty="0"/>
          </a:p>
        </p:txBody>
      </p:sp>
      <p:graphicFrame>
        <p:nvGraphicFramePr>
          <p:cNvPr id="6" name="Table 2">
            <a:extLst>
              <a:ext uri="{FF2B5EF4-FFF2-40B4-BE49-F238E27FC236}">
                <a16:creationId xmlns:a16="http://schemas.microsoft.com/office/drawing/2014/main" id="{6A75AC0A-478D-4654-ADE0-4DE29193A569}"/>
              </a:ext>
            </a:extLst>
          </p:cNvPr>
          <p:cNvGraphicFramePr>
            <a:graphicFrameLocks noGrp="1"/>
          </p:cNvGraphicFramePr>
          <p:nvPr>
            <p:extLst>
              <p:ext uri="{D42A27DB-BD31-4B8C-83A1-F6EECF244321}">
                <p14:modId xmlns:p14="http://schemas.microsoft.com/office/powerpoint/2010/main" val="3400504851"/>
              </p:ext>
            </p:extLst>
          </p:nvPr>
        </p:nvGraphicFramePr>
        <p:xfrm>
          <a:off x="1524001" y="1877851"/>
          <a:ext cx="10076121" cy="3681352"/>
        </p:xfrm>
        <a:graphic>
          <a:graphicData uri="http://schemas.openxmlformats.org/drawingml/2006/table">
            <a:tbl>
              <a:tblPr/>
              <a:tblGrid>
                <a:gridCol w="3358707">
                  <a:extLst>
                    <a:ext uri="{9D8B030D-6E8A-4147-A177-3AD203B41FA5}">
                      <a16:colId xmlns:a16="http://schemas.microsoft.com/office/drawing/2014/main" val="20000"/>
                    </a:ext>
                  </a:extLst>
                </a:gridCol>
                <a:gridCol w="3358707">
                  <a:extLst>
                    <a:ext uri="{9D8B030D-6E8A-4147-A177-3AD203B41FA5}">
                      <a16:colId xmlns:a16="http://schemas.microsoft.com/office/drawing/2014/main" val="20001"/>
                    </a:ext>
                  </a:extLst>
                </a:gridCol>
                <a:gridCol w="3358707">
                  <a:extLst>
                    <a:ext uri="{9D8B030D-6E8A-4147-A177-3AD203B41FA5}">
                      <a16:colId xmlns:a16="http://schemas.microsoft.com/office/drawing/2014/main" val="28734552"/>
                    </a:ext>
                  </a:extLst>
                </a:gridCol>
              </a:tblGrid>
              <a:tr h="270357">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HMO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HMO-POS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FEFFFE"/>
                        </a:solidFill>
                        <a:effectLst/>
                        <a:latin typeface="+mn-lt"/>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PPO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3396">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(PCP)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be required</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977825">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Stay in plan’s network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Emergency/urgent care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will be covered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 if out of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with PCP referral;</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 in and out of network providers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in and out of </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network providers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793396">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specialists and providers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than PCP</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providers and specialists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74ADD-A49B-4E1B-AFD3-9A4ADF455BA2}"/>
              </a:ext>
            </a:extLst>
          </p:cNvPr>
          <p:cNvSpPr>
            <a:spLocks noGrp="1"/>
          </p:cNvSpPr>
          <p:nvPr>
            <p:ph type="title"/>
          </p:nvPr>
        </p:nvSpPr>
        <p:spPr/>
        <p:txBody>
          <a:bodyPr rtlCol="0"/>
          <a:lstStyle/>
          <a:p>
            <a:pPr fontAlgn="auto">
              <a:spcAft>
                <a:spcPts val="0"/>
              </a:spcAft>
              <a:defRPr/>
            </a:pPr>
            <a:r>
              <a:rPr lang="en-US" altLang="en-US" dirty="0"/>
              <a:t>Medicare Advantage Plans Explained</a:t>
            </a:r>
            <a:endParaRPr lang="en-US" dirty="0"/>
          </a:p>
        </p:txBody>
      </p:sp>
      <p:graphicFrame>
        <p:nvGraphicFramePr>
          <p:cNvPr id="7" name="Table 2">
            <a:extLst>
              <a:ext uri="{FF2B5EF4-FFF2-40B4-BE49-F238E27FC236}">
                <a16:creationId xmlns:a16="http://schemas.microsoft.com/office/drawing/2014/main" id="{A2F32593-0291-4C6C-8DB2-B126745EF578}"/>
              </a:ext>
            </a:extLst>
          </p:cNvPr>
          <p:cNvGraphicFramePr>
            <a:graphicFrameLocks noGrp="1"/>
          </p:cNvGraphicFramePr>
          <p:nvPr>
            <p:extLst>
              <p:ext uri="{D42A27DB-BD31-4B8C-83A1-F6EECF244321}">
                <p14:modId xmlns:p14="http://schemas.microsoft.com/office/powerpoint/2010/main" val="1556909904"/>
              </p:ext>
            </p:extLst>
          </p:nvPr>
        </p:nvGraphicFramePr>
        <p:xfrm>
          <a:off x="1752600" y="1905000"/>
          <a:ext cx="9677400" cy="3715973"/>
        </p:xfrm>
        <a:graphic>
          <a:graphicData uri="http://schemas.openxmlformats.org/drawingml/2006/table">
            <a:tbl>
              <a:tblPr/>
              <a:tblGrid>
                <a:gridCol w="48387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970345">
                <a:tc gridSpan="2">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All HMO, HMO-POS </a:t>
                      </a:r>
                      <a:r>
                        <a:rPr kumimoji="0" lang="en-US" altLang="en-US" sz="3200" b="1" i="0" u="none" strike="noStrike" cap="none" normalizeH="0" baseline="0">
                          <a:ln>
                            <a:noFill/>
                          </a:ln>
                          <a:solidFill>
                            <a:srgbClr val="FEFFFE"/>
                          </a:solidFill>
                          <a:effectLst/>
                          <a:latin typeface="Arial" panose="020B0604020202020204" pitchFamily="34" charset="0"/>
                          <a:cs typeface="Arial" panose="020B0604020202020204" pitchFamily="34" charset="0"/>
                        </a:rPr>
                        <a:t>and PPOs</a:t>
                      </a:r>
                      <a:endPar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endParaRP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919003">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Co-pays for Part A &amp; Part B services</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apply to Preventive Benefits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medical deductibles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784430">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Out of pocket maximums vary per plan</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Most, not all, cover prescription drugs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1042195">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Usually has copays for Part B medications, such as infusions, injections, chemotherapy, etc.</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Foreign travel not covered</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A2F36-F2D9-45B2-891C-DD6E7A722425}"/>
              </a:ext>
            </a:extLst>
          </p:cNvPr>
          <p:cNvSpPr>
            <a:spLocks noGrp="1"/>
          </p:cNvSpPr>
          <p:nvPr>
            <p:ph type="title"/>
          </p:nvPr>
        </p:nvSpPr>
        <p:spPr>
          <a:xfrm>
            <a:off x="990600" y="135162"/>
            <a:ext cx="11082337" cy="711200"/>
          </a:xfrm>
        </p:spPr>
        <p:txBody>
          <a:bodyPr rtlCol="0">
            <a:normAutofit fontScale="90000"/>
          </a:bodyPr>
          <a:lstStyle/>
          <a:p>
            <a:pPr fontAlgn="auto">
              <a:spcBef>
                <a:spcPts val="0"/>
              </a:spcBef>
              <a:spcAft>
                <a:spcPts val="0"/>
              </a:spcAft>
              <a:defRPr/>
            </a:pPr>
            <a:r>
              <a:rPr lang="en-US" altLang="en-US" dirty="0"/>
              <a:t>Variations Between Original Medicare and Medicare Advantage</a:t>
            </a:r>
            <a:endParaRPr lang="en-US" dirty="0"/>
          </a:p>
        </p:txBody>
      </p:sp>
      <p:graphicFrame>
        <p:nvGraphicFramePr>
          <p:cNvPr id="4" name="Table 3">
            <a:extLst>
              <a:ext uri="{FF2B5EF4-FFF2-40B4-BE49-F238E27FC236}">
                <a16:creationId xmlns:a16="http://schemas.microsoft.com/office/drawing/2014/main" id="{30CD20B8-4F87-400A-8277-0EA1BAD5504C}"/>
              </a:ext>
            </a:extLst>
          </p:cNvPr>
          <p:cNvGraphicFramePr>
            <a:graphicFrameLocks noGrp="1"/>
          </p:cNvGraphicFramePr>
          <p:nvPr>
            <p:extLst>
              <p:ext uri="{D42A27DB-BD31-4B8C-83A1-F6EECF244321}">
                <p14:modId xmlns:p14="http://schemas.microsoft.com/office/powerpoint/2010/main" val="1758265148"/>
              </p:ext>
            </p:extLst>
          </p:nvPr>
        </p:nvGraphicFramePr>
        <p:xfrm>
          <a:off x="1375629" y="846362"/>
          <a:ext cx="10435372" cy="5024166"/>
        </p:xfrm>
        <a:graphic>
          <a:graphicData uri="http://schemas.openxmlformats.org/drawingml/2006/table">
            <a:tbl>
              <a:tblPr firstRow="1" bandRow="1">
                <a:tableStyleId>{B301B821-A1FF-4177-AEE7-76D212191A09}</a:tableStyleId>
              </a:tblPr>
              <a:tblGrid>
                <a:gridCol w="5217686">
                  <a:extLst>
                    <a:ext uri="{9D8B030D-6E8A-4147-A177-3AD203B41FA5}">
                      <a16:colId xmlns:a16="http://schemas.microsoft.com/office/drawing/2014/main" val="20000"/>
                    </a:ext>
                  </a:extLst>
                </a:gridCol>
                <a:gridCol w="5217686">
                  <a:extLst>
                    <a:ext uri="{9D8B030D-6E8A-4147-A177-3AD203B41FA5}">
                      <a16:colId xmlns:a16="http://schemas.microsoft.com/office/drawing/2014/main" val="20001"/>
                    </a:ext>
                  </a:extLst>
                </a:gridCol>
              </a:tblGrid>
              <a:tr h="874190">
                <a:tc>
                  <a:txBody>
                    <a:bodyPr/>
                    <a:lstStyle/>
                    <a:p>
                      <a:pPr algn="ctr"/>
                      <a:r>
                        <a:rPr lang="en-US" sz="2000" dirty="0">
                          <a:solidFill>
                            <a:schemeClr val="bg1"/>
                          </a:solidFill>
                          <a:latin typeface="Arial" panose="020B0604020202020204" pitchFamily="34" charset="0"/>
                          <a:cs typeface="Arial" panose="020B0604020202020204" pitchFamily="34" charset="0"/>
                        </a:rPr>
                        <a:t>Original</a:t>
                      </a:r>
                      <a:r>
                        <a:rPr lang="en-US" sz="2000" baseline="0" dirty="0">
                          <a:solidFill>
                            <a:schemeClr val="bg1"/>
                          </a:solidFill>
                          <a:latin typeface="Arial" panose="020B0604020202020204" pitchFamily="34" charset="0"/>
                          <a:cs typeface="Arial" panose="020B0604020202020204" pitchFamily="34" charset="0"/>
                        </a:rPr>
                        <a:t> Medicare + </a:t>
                      </a:r>
                    </a:p>
                    <a:p>
                      <a:pPr algn="ctr"/>
                      <a:r>
                        <a:rPr lang="en-US" sz="2000" baseline="0" dirty="0">
                          <a:solidFill>
                            <a:schemeClr val="bg1"/>
                          </a:solidFill>
                          <a:latin typeface="Arial" panose="020B0604020202020204" pitchFamily="34" charset="0"/>
                          <a:cs typeface="Arial" panose="020B0604020202020204" pitchFamily="34" charset="0"/>
                        </a:rPr>
                        <a:t>*Supplement Core, 1A or 1</a:t>
                      </a:r>
                      <a:endParaRPr lang="en-US" sz="2000" dirty="0">
                        <a:solidFill>
                          <a:schemeClr val="bg1"/>
                        </a:solidFill>
                        <a:latin typeface="Arial" panose="020B0604020202020204" pitchFamily="34" charset="0"/>
                        <a:cs typeface="Arial" panose="020B0604020202020204" pitchFamily="34" charset="0"/>
                      </a:endParaRPr>
                    </a:p>
                  </a:txBody>
                  <a:tcPr marL="68577" marR="68577" marT="34295" marB="34295" anchor="ctr"/>
                </a:tc>
                <a:tc>
                  <a:txBody>
                    <a:bodyPr/>
                    <a:lstStyle/>
                    <a:p>
                      <a:pPr marL="0" algn="ctr" defTabSz="914400" rtl="0" eaLnBrk="1" latinLnBrk="0" hangingPunct="1"/>
                      <a:r>
                        <a:rPr lang="en-US" sz="2000" b="1" kern="1200" dirty="0">
                          <a:solidFill>
                            <a:schemeClr val="bg1"/>
                          </a:solidFill>
                          <a:latin typeface="Arial" panose="020B0604020202020204" pitchFamily="34" charset="0"/>
                          <a:cs typeface="Arial" panose="020B0604020202020204" pitchFamily="34" charset="0"/>
                        </a:rPr>
                        <a:t>Medicare Advantage Plan</a:t>
                      </a:r>
                      <a:endParaRPr lang="en-US" sz="2000" b="1" kern="1200" dirty="0">
                        <a:solidFill>
                          <a:schemeClr val="bg1"/>
                        </a:solidFill>
                        <a:latin typeface="Arial" panose="020B0604020202020204" pitchFamily="34" charset="0"/>
                        <a:ea typeface="+mn-ea"/>
                        <a:cs typeface="Arial" panose="020B0604020202020204" pitchFamily="34" charset="0"/>
                      </a:endParaRPr>
                    </a:p>
                  </a:txBody>
                  <a:tcPr marL="68577" marR="68577" marT="34295" marB="34295" anchor="ctr"/>
                </a:tc>
                <a:extLst>
                  <a:ext uri="{0D108BD9-81ED-4DB2-BD59-A6C34878D82A}">
                    <a16:rowId xmlns:a16="http://schemas.microsoft.com/office/drawing/2014/main" val="10000"/>
                  </a:ext>
                </a:extLst>
              </a:tr>
              <a:tr h="776713">
                <a:tc>
                  <a:txBody>
                    <a:bodyPr/>
                    <a:lstStyle/>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Monthly premiums – no co-pays after deductible depending on type of Medigap you choose </a:t>
                      </a:r>
                    </a:p>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*see Medigap Chart </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Many have low or $0 monthly </a:t>
                      </a:r>
                      <a:r>
                        <a:rPr lang="en-US" sz="1600" b="0" baseline="0" dirty="0">
                          <a:solidFill>
                            <a:schemeClr val="tx1"/>
                          </a:solidFill>
                          <a:latin typeface="Arial" panose="020B0604020202020204" pitchFamily="34" charset="0"/>
                          <a:cs typeface="Arial" panose="020B0604020202020204" pitchFamily="34" charset="0"/>
                        </a:rPr>
                        <a:t>premiums</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1"/>
                  </a:ext>
                </a:extLst>
              </a:tr>
              <a:tr h="540003">
                <a:tc>
                  <a:txBody>
                    <a:bodyPr/>
                    <a:lstStyle/>
                    <a:p>
                      <a:pPr algn="ctr"/>
                      <a:r>
                        <a:rPr lang="en-US" sz="1600" b="0" dirty="0">
                          <a:solidFill>
                            <a:schemeClr val="tx1"/>
                          </a:solidFill>
                          <a:latin typeface="Arial" panose="020B0604020202020204" pitchFamily="34" charset="0"/>
                          <a:cs typeface="Arial" panose="020B0604020202020204" pitchFamily="34" charset="0"/>
                        </a:rPr>
                        <a:t>Accepted by all providers who accept Medicare</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Extra benefits such as </a:t>
                      </a:r>
                      <a:br>
                        <a:rPr lang="en-US" sz="1600" b="0" dirty="0">
                          <a:solidFill>
                            <a:schemeClr val="tx1"/>
                          </a:solidFill>
                          <a:latin typeface="Arial" panose="020B0604020202020204" pitchFamily="34" charset="0"/>
                          <a:cs typeface="Arial" panose="020B0604020202020204" pitchFamily="34" charset="0"/>
                        </a:rPr>
                      </a:br>
                      <a:r>
                        <a:rPr lang="en-US" sz="1600" b="0" dirty="0">
                          <a:solidFill>
                            <a:schemeClr val="tx1"/>
                          </a:solidFill>
                          <a:latin typeface="Arial" panose="020B0604020202020204" pitchFamily="34" charset="0"/>
                          <a:cs typeface="Arial" panose="020B0604020202020204" pitchFamily="34" charset="0"/>
                        </a:rPr>
                        <a:t>vision, hearing, dental and/or fitness and more</a:t>
                      </a:r>
                    </a:p>
                  </a:txBody>
                  <a:tcPr marL="68577" marR="68577" marT="34295" marB="34295" anchor="ctr"/>
                </a:tc>
                <a:extLst>
                  <a:ext uri="{0D108BD9-81ED-4DB2-BD59-A6C34878D82A}">
                    <a16:rowId xmlns:a16="http://schemas.microsoft.com/office/drawing/2014/main" val="10002"/>
                  </a:ext>
                </a:extLst>
              </a:tr>
              <a:tr h="776713">
                <a:tc>
                  <a:txBody>
                    <a:bodyPr/>
                    <a:lstStyle/>
                    <a:p>
                      <a:pPr algn="ctr"/>
                      <a:r>
                        <a:rPr lang="en-US" sz="1600" b="0" dirty="0">
                          <a:solidFill>
                            <a:schemeClr val="tx1"/>
                          </a:solidFill>
                          <a:latin typeface="Arial" panose="020B0604020202020204" pitchFamily="34" charset="0"/>
                          <a:cs typeface="Arial" panose="020B0604020202020204" pitchFamily="34" charset="0"/>
                        </a:rPr>
                        <a:t>No referrals</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Network and possibly service area-based</a:t>
                      </a:r>
                    </a:p>
                    <a:p>
                      <a:pPr algn="ctr"/>
                      <a:r>
                        <a:rPr lang="en-US" sz="1600" b="0" dirty="0">
                          <a:solidFill>
                            <a:schemeClr val="tx1"/>
                          </a:solidFill>
                          <a:latin typeface="Arial" panose="020B0604020202020204" pitchFamily="34" charset="0"/>
                          <a:cs typeface="Arial" panose="020B0604020202020204" pitchFamily="34" charset="0"/>
                        </a:rPr>
                        <a:t> and may need referrals for specialists </a:t>
                      </a:r>
                    </a:p>
                    <a:p>
                      <a:pPr algn="ctr"/>
                      <a:r>
                        <a:rPr lang="en-US" sz="1600" b="0" dirty="0">
                          <a:solidFill>
                            <a:schemeClr val="tx1"/>
                          </a:solidFill>
                          <a:latin typeface="Arial" panose="020B0604020202020204" pitchFamily="34" charset="0"/>
                          <a:cs typeface="Arial" panose="020B0604020202020204" pitchFamily="34" charset="0"/>
                        </a:rPr>
                        <a:t>(more flexibility with PPO)</a:t>
                      </a:r>
                    </a:p>
                  </a:txBody>
                  <a:tcPr marL="68577" marR="68577" marT="34295" marB="34295" anchor="ctr"/>
                </a:tc>
                <a:extLst>
                  <a:ext uri="{0D108BD9-81ED-4DB2-BD59-A6C34878D82A}">
                    <a16:rowId xmlns:a16="http://schemas.microsoft.com/office/drawing/2014/main" val="10003"/>
                  </a:ext>
                </a:extLst>
              </a:tr>
              <a:tr h="5400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Covered anywhere in the United States</a:t>
                      </a:r>
                    </a:p>
                  </a:txBody>
                  <a:tcPr marL="68577" marR="68577" marT="34295" marB="3429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Emergency services</a:t>
                      </a:r>
                      <a:r>
                        <a:rPr lang="en-US" sz="1600" b="0" baseline="0" dirty="0">
                          <a:solidFill>
                            <a:schemeClr val="tx1"/>
                          </a:solidFill>
                          <a:latin typeface="Arial" panose="020B0604020202020204" pitchFamily="34" charset="0"/>
                          <a:cs typeface="Arial" panose="020B0604020202020204" pitchFamily="34" charset="0"/>
                        </a:rPr>
                        <a:t> ONLY </a:t>
                      </a:r>
                      <a:br>
                        <a:rPr lang="en-US" sz="1600" b="0" baseline="0" dirty="0">
                          <a:solidFill>
                            <a:schemeClr val="tx1"/>
                          </a:solidFill>
                          <a:latin typeface="Arial" panose="020B0604020202020204" pitchFamily="34" charset="0"/>
                          <a:cs typeface="Arial" panose="020B0604020202020204" pitchFamily="34" charset="0"/>
                        </a:rPr>
                      </a:br>
                      <a:r>
                        <a:rPr lang="en-US" sz="1600" b="0" baseline="0" dirty="0">
                          <a:solidFill>
                            <a:schemeClr val="tx1"/>
                          </a:solidFill>
                          <a:latin typeface="Arial" panose="020B0604020202020204" pitchFamily="34" charset="0"/>
                          <a:cs typeface="Arial" panose="020B0604020202020204" pitchFamily="34" charset="0"/>
                        </a:rPr>
                        <a:t>are covered outside service area</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4"/>
                  </a:ext>
                </a:extLst>
              </a:tr>
              <a:tr h="761104">
                <a:tc>
                  <a:txBody>
                    <a:bodyPr/>
                    <a:lstStyle/>
                    <a:p>
                      <a:pPr algn="ctr">
                        <a:spcAft>
                          <a:spcPts val="600"/>
                        </a:spcAft>
                      </a:pPr>
                      <a:r>
                        <a:rPr lang="en-US" sz="1600" b="0" dirty="0">
                          <a:solidFill>
                            <a:schemeClr val="tx1"/>
                          </a:solidFill>
                          <a:latin typeface="Arial" panose="020B0604020202020204" pitchFamily="34" charset="0"/>
                          <a:cs typeface="Arial" panose="020B0604020202020204" pitchFamily="34" charset="0"/>
                        </a:rPr>
                        <a:t>Some SNF stays and some routine services such as vision, hearing may not be covered.  </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No requirement of a hospital</a:t>
                      </a:r>
                      <a:r>
                        <a:rPr lang="en-US" sz="1600" b="0" baseline="0" dirty="0">
                          <a:solidFill>
                            <a:schemeClr val="tx1"/>
                          </a:solidFill>
                          <a:latin typeface="Arial" panose="020B0604020202020204" pitchFamily="34" charset="0"/>
                          <a:cs typeface="Arial" panose="020B0604020202020204" pitchFamily="34" charset="0"/>
                        </a:rPr>
                        <a:t> stay for SNF</a:t>
                      </a:r>
                    </a:p>
                    <a:p>
                      <a:pPr algn="ct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5"/>
                  </a:ext>
                </a:extLst>
              </a:tr>
              <a:tr h="676112">
                <a:tc>
                  <a:txBody>
                    <a:bodyPr/>
                    <a:lstStyle/>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*You will have additional co-pays with</a:t>
                      </a:r>
                    </a:p>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Medigap Core than 1A &amp; 1 </a:t>
                      </a:r>
                    </a:p>
                  </a:txBody>
                  <a:tcPr marL="68577" marR="68577" marT="34295" marB="34295" anchor="ct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May have co-pays for visits and services,</a:t>
                      </a:r>
                    </a:p>
                    <a:p>
                      <a:pPr algn="ctr"/>
                      <a:r>
                        <a:rPr lang="en-US" sz="1600" b="0" baseline="0" dirty="0">
                          <a:solidFill>
                            <a:schemeClr val="tx1"/>
                          </a:solidFill>
                          <a:latin typeface="Arial" panose="020B0604020202020204" pitchFamily="34" charset="0"/>
                          <a:cs typeface="Arial" panose="020B0604020202020204" pitchFamily="34" charset="0"/>
                        </a:rPr>
                        <a:t>including Part B medications (important to know)</a:t>
                      </a:r>
                    </a:p>
                  </a:txBody>
                  <a:tcPr marL="68577" marR="68577" marT="34295" marB="34295" anchor="ctr"/>
                </a:tc>
                <a:extLst>
                  <a:ext uri="{0D108BD9-81ED-4DB2-BD59-A6C34878D82A}">
                    <a16:rowId xmlns:a16="http://schemas.microsoft.com/office/drawing/2014/main" val="3881907059"/>
                  </a:ext>
                </a:extLst>
              </a:tr>
            </a:tbl>
          </a:graphicData>
        </a:graphic>
      </p:graphicFrame>
      <p:cxnSp>
        <p:nvCxnSpPr>
          <p:cNvPr id="7" name="Straight Connector 6">
            <a:extLst>
              <a:ext uri="{FF2B5EF4-FFF2-40B4-BE49-F238E27FC236}">
                <a16:creationId xmlns:a16="http://schemas.microsoft.com/office/drawing/2014/main" id="{1D21777B-9C6E-4BF6-B5D8-6A2CF2951952}"/>
              </a:ext>
            </a:extLst>
          </p:cNvPr>
          <p:cNvCxnSpPr>
            <a:cxnSpLocks/>
            <a:endCxn id="4" idx="2"/>
          </p:cNvCxnSpPr>
          <p:nvPr/>
        </p:nvCxnSpPr>
        <p:spPr>
          <a:xfrm flipH="1">
            <a:off x="6593315" y="846362"/>
            <a:ext cx="40114" cy="502416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5FB84-84C5-4137-F0ED-548629B41FCA}"/>
              </a:ext>
            </a:extLst>
          </p:cNvPr>
          <p:cNvSpPr txBox="1"/>
          <p:nvPr/>
        </p:nvSpPr>
        <p:spPr>
          <a:xfrm>
            <a:off x="6657674" y="5867400"/>
            <a:ext cx="4521517" cy="923330"/>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2024 Medigap Plans</a:t>
            </a:r>
            <a:r>
              <a:rPr lang="en-US" dirty="0"/>
              <a:t>, </a:t>
            </a:r>
            <a:r>
              <a:rPr lang="en-US" dirty="0">
                <a:solidFill>
                  <a:schemeClr val="tx1">
                    <a:lumMod val="50000"/>
                  </a:schemeClr>
                </a:solidFill>
                <a:hlinkClick r:id="rId4">
                  <a:extLst>
                    <a:ext uri="{A12FA001-AC4F-418D-AE19-62706E023703}">
                      <ahyp:hlinkClr xmlns:ahyp="http://schemas.microsoft.com/office/drawing/2018/hyperlinkcolor" val="tx"/>
                    </a:ext>
                  </a:extLst>
                </a:hlinkClick>
              </a:rPr>
              <a:t>2024 Medicare Part A Benefits and Gaps/Medicare Part B Benefits and Gaps (2-sided sheet)</a:t>
            </a:r>
            <a:endParaRPr lang="en-US" dirty="0">
              <a:solidFill>
                <a:schemeClr val="tx1">
                  <a:lumMod val="50000"/>
                </a:schemeClr>
              </a:solidFill>
            </a:endParaRPr>
          </a:p>
        </p:txBody>
      </p:sp>
      <p:pic>
        <p:nvPicPr>
          <p:cNvPr id="6" name="Graphic 5" descr="Laptop with solid fill">
            <a:extLst>
              <a:ext uri="{FF2B5EF4-FFF2-40B4-BE49-F238E27FC236}">
                <a16:creationId xmlns:a16="http://schemas.microsoft.com/office/drawing/2014/main" id="{2DA2445A-A5BB-E78C-2F93-4A1671BCE1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2115" y="6011638"/>
            <a:ext cx="711200" cy="711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142729-ABEE-43E5-BDBC-0CA23B9C6BB8}"/>
              </a:ext>
            </a:extLst>
          </p:cNvPr>
          <p:cNvSpPr>
            <a:spLocks noGrp="1"/>
          </p:cNvSpPr>
          <p:nvPr>
            <p:ph idx="1"/>
          </p:nvPr>
        </p:nvSpPr>
        <p:spPr>
          <a:xfrm>
            <a:off x="685800" y="1981200"/>
            <a:ext cx="7600564" cy="3573697"/>
          </a:xfrm>
        </p:spPr>
        <p:txBody>
          <a:bodyPr rtlCol="0">
            <a:noAutofit/>
          </a:bodyPr>
          <a:lstStyle/>
          <a:p>
            <a:pPr lvl="1" indent="-342900" fontAlgn="auto">
              <a:spcBef>
                <a:spcPts val="0"/>
              </a:spcBef>
              <a:spcAft>
                <a:spcPts val="1200"/>
              </a:spcAft>
              <a:defRPr/>
            </a:pPr>
            <a:r>
              <a:rPr lang="en-US" altLang="en-US" sz="2400" dirty="0"/>
              <a:t>How much will my plan cost?</a:t>
            </a:r>
          </a:p>
          <a:p>
            <a:pPr lvl="1" indent="-342900" fontAlgn="auto">
              <a:spcBef>
                <a:spcPts val="0"/>
              </a:spcBef>
              <a:spcAft>
                <a:spcPts val="1200"/>
              </a:spcAft>
              <a:defRPr/>
            </a:pPr>
            <a:r>
              <a:rPr lang="en-US" altLang="en-US" sz="2400" dirty="0"/>
              <a:t>Will my plan cover the cost of the medications I take?</a:t>
            </a:r>
          </a:p>
          <a:p>
            <a:pPr lvl="1" indent="-342900" fontAlgn="auto">
              <a:spcBef>
                <a:spcPts val="0"/>
              </a:spcBef>
              <a:spcAft>
                <a:spcPts val="1200"/>
              </a:spcAft>
              <a:defRPr/>
            </a:pPr>
            <a:r>
              <a:rPr lang="en-US" altLang="en-US" sz="2400" dirty="0"/>
              <a:t>If I choose a Medicare Advantage Plan, will my doctor/hospital accept it?</a:t>
            </a:r>
          </a:p>
          <a:p>
            <a:pPr lvl="1" indent="-342900" fontAlgn="auto">
              <a:spcBef>
                <a:spcPts val="0"/>
              </a:spcBef>
              <a:spcAft>
                <a:spcPts val="1200"/>
              </a:spcAft>
              <a:defRPr/>
            </a:pPr>
            <a:r>
              <a:rPr lang="en-US" altLang="en-US" sz="2400" dirty="0"/>
              <a:t>Do I have the </a:t>
            </a:r>
            <a:r>
              <a:rPr lang="en-US" altLang="en-US" sz="2400" b="1" dirty="0"/>
              <a:t>BEST </a:t>
            </a:r>
            <a:r>
              <a:rPr lang="en-US" altLang="en-US" sz="2400" dirty="0"/>
              <a:t>plan for ME?</a:t>
            </a:r>
          </a:p>
          <a:p>
            <a:pPr lvl="1" indent="-342900" fontAlgn="auto">
              <a:spcBef>
                <a:spcPts val="0"/>
              </a:spcBef>
              <a:spcAft>
                <a:spcPts val="1200"/>
              </a:spcAft>
              <a:defRPr/>
            </a:pPr>
            <a:r>
              <a:rPr lang="en-US" altLang="en-US" sz="2400" dirty="0"/>
              <a:t>Did I mark my calendar to review my Medicare plans and options during Open Enrollment, every year? </a:t>
            </a:r>
          </a:p>
        </p:txBody>
      </p:sp>
      <p:pic>
        <p:nvPicPr>
          <p:cNvPr id="10" name="Content Placeholder 9" descr="Questions with solid fill">
            <a:extLst>
              <a:ext uri="{FF2B5EF4-FFF2-40B4-BE49-F238E27FC236}">
                <a16:creationId xmlns:a16="http://schemas.microsoft.com/office/drawing/2014/main" id="{EB5F3AE6-58FC-41BC-8FB2-32D29D6B8C31}"/>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5470" y="2667000"/>
            <a:ext cx="2337899" cy="2337899"/>
          </a:xfrm>
        </p:spPr>
      </p:pic>
      <p:sp>
        <p:nvSpPr>
          <p:cNvPr id="5" name="Title 4">
            <a:extLst>
              <a:ext uri="{FF2B5EF4-FFF2-40B4-BE49-F238E27FC236}">
                <a16:creationId xmlns:a16="http://schemas.microsoft.com/office/drawing/2014/main" id="{F35E05EC-C2D0-468D-BABD-F82349BAD573}"/>
              </a:ext>
            </a:extLst>
          </p:cNvPr>
          <p:cNvSpPr>
            <a:spLocks noGrp="1"/>
          </p:cNvSpPr>
          <p:nvPr>
            <p:ph type="title"/>
          </p:nvPr>
        </p:nvSpPr>
        <p:spPr>
          <a:xfrm>
            <a:off x="1109272" y="914400"/>
            <a:ext cx="10490849" cy="711200"/>
          </a:xfrm>
        </p:spPr>
        <p:txBody>
          <a:bodyPr rtlCol="0">
            <a:normAutofit fontScale="90000"/>
          </a:bodyPr>
          <a:lstStyle/>
          <a:p>
            <a:pPr fontAlgn="auto">
              <a:spcAft>
                <a:spcPts val="0"/>
              </a:spcAft>
              <a:defRPr/>
            </a:pPr>
            <a:r>
              <a:rPr lang="en-US" altLang="en-US" dirty="0"/>
              <a:t>Questions to Ask Yourself When Choosing </a:t>
            </a:r>
            <a:br>
              <a:rPr lang="en-US" altLang="en-US" dirty="0"/>
            </a:br>
            <a:r>
              <a:rPr lang="en-US" altLang="en-US" dirty="0"/>
              <a:t>Medicare Options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a:extLst>
              <a:ext uri="{FF2B5EF4-FFF2-40B4-BE49-F238E27FC236}">
                <a16:creationId xmlns:a16="http://schemas.microsoft.com/office/drawing/2014/main" id="{0651FD6E-7642-4D87-9431-7C2C7E5940EA}"/>
              </a:ext>
            </a:extLst>
          </p:cNvPr>
          <p:cNvSpPr>
            <a:spLocks noGrp="1" noChangeArrowheads="1"/>
          </p:cNvSpPr>
          <p:nvPr>
            <p:ph type="body" sz="quarter" idx="16"/>
          </p:nvPr>
        </p:nvSpPr>
        <p:spPr>
          <a:xfrm>
            <a:off x="1077620" y="2743200"/>
            <a:ext cx="2243137" cy="1530350"/>
          </a:xfrm>
        </p:spPr>
        <p:txBody>
          <a:bodyPr/>
          <a:lstStyle/>
          <a:p>
            <a:r>
              <a:rPr lang="en-US" altLang="en-US" b="0" dirty="0">
                <a:solidFill>
                  <a:schemeClr val="tx1"/>
                </a:solidFill>
              </a:rPr>
              <a:t>Provides free and unbiased insurance information and counseling to Medicare beneficiaries and their caregivers</a:t>
            </a:r>
          </a:p>
          <a:p>
            <a:endParaRPr lang="en-US" altLang="en-US" dirty="0"/>
          </a:p>
        </p:txBody>
      </p:sp>
      <p:sp>
        <p:nvSpPr>
          <p:cNvPr id="33795" name="Text Placeholder 5">
            <a:extLst>
              <a:ext uri="{FF2B5EF4-FFF2-40B4-BE49-F238E27FC236}">
                <a16:creationId xmlns:a16="http://schemas.microsoft.com/office/drawing/2014/main" id="{7E727A9A-426C-462D-9AA7-7FF602FC6729}"/>
              </a:ext>
            </a:extLst>
          </p:cNvPr>
          <p:cNvSpPr>
            <a:spLocks noGrp="1" noChangeArrowheads="1"/>
          </p:cNvSpPr>
          <p:nvPr>
            <p:ph type="body" sz="quarter" idx="63"/>
          </p:nvPr>
        </p:nvSpPr>
        <p:spPr>
          <a:xfrm>
            <a:off x="3982421" y="2743200"/>
            <a:ext cx="2438399" cy="2743200"/>
          </a:xfrm>
        </p:spPr>
        <p:txBody>
          <a:bodyPr/>
          <a:lstStyle/>
          <a:p>
            <a:pPr marL="285750" indent="-285750">
              <a:spcBef>
                <a:spcPct val="0"/>
              </a:spcBef>
              <a:spcAft>
                <a:spcPct val="0"/>
              </a:spcAft>
              <a:buClr>
                <a:srgbClr val="054D7D"/>
              </a:buClr>
              <a:buFont typeface="Arial" panose="020B0604020202020204" pitchFamily="34" charset="0"/>
              <a:buChar char="•"/>
            </a:pPr>
            <a:r>
              <a:rPr lang="en-US" altLang="en-US" sz="1600" dirty="0"/>
              <a:t>600+ highly trained, certified SHINE counselors in Massachusetts</a:t>
            </a:r>
          </a:p>
          <a:p>
            <a:pPr marL="285750" indent="-285750">
              <a:spcBef>
                <a:spcPct val="0"/>
              </a:spcBef>
              <a:spcAft>
                <a:spcPct val="0"/>
              </a:spcAft>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Volunteer Counselors</a:t>
            </a:r>
          </a:p>
          <a:p>
            <a:pPr marL="285750" indent="-285750">
              <a:spcBef>
                <a:spcPct val="0"/>
              </a:spcBef>
              <a:spcAft>
                <a:spcPct val="0"/>
              </a:spcAft>
              <a:buClr>
                <a:srgbClr val="054D7D"/>
              </a:buClr>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In-kind Counselors (counselors who counsel as part of their job)</a:t>
            </a:r>
          </a:p>
          <a:p>
            <a:endParaRPr lang="en-US" altLang="en-US" dirty="0"/>
          </a:p>
        </p:txBody>
      </p:sp>
      <p:sp>
        <p:nvSpPr>
          <p:cNvPr id="33796" name="Text Placeholder 8">
            <a:extLst>
              <a:ext uri="{FF2B5EF4-FFF2-40B4-BE49-F238E27FC236}">
                <a16:creationId xmlns:a16="http://schemas.microsoft.com/office/drawing/2014/main" id="{26481410-237B-48F5-B7CF-2DD850CE9AE2}"/>
              </a:ext>
            </a:extLst>
          </p:cNvPr>
          <p:cNvSpPr>
            <a:spLocks noGrp="1" noChangeArrowheads="1"/>
          </p:cNvSpPr>
          <p:nvPr>
            <p:ph type="body" sz="quarter" idx="93"/>
          </p:nvPr>
        </p:nvSpPr>
        <p:spPr>
          <a:xfrm>
            <a:off x="7234238" y="2743200"/>
            <a:ext cx="2747962" cy="2362200"/>
          </a:xfrm>
        </p:spPr>
        <p:txBody>
          <a:bodyPr vert="horz" lIns="91440" tIns="45720" rIns="91440" bIns="45720" rtlCol="0" anchor="t">
            <a:noAutofit/>
          </a:bodyPr>
          <a:lstStyle/>
          <a:p>
            <a:pPr>
              <a:lnSpc>
                <a:spcPct val="100000"/>
              </a:lnSpc>
              <a:spcBef>
                <a:spcPct val="0"/>
              </a:spcBef>
              <a:spcAft>
                <a:spcPts val="600"/>
              </a:spcAft>
              <a:buClr>
                <a:srgbClr val="054D7D"/>
              </a:buClr>
            </a:pPr>
            <a:r>
              <a:rPr lang="en-US" altLang="en-US" b="0" dirty="0">
                <a:solidFill>
                  <a:schemeClr val="tx1"/>
                </a:solidFill>
                <a:latin typeface="Arial"/>
                <a:cs typeface="Arial"/>
              </a:rPr>
              <a:t>SHINE counselors are available at: </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senior centers\councils on aging (COAs)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community hospitals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other community-based sites</a:t>
            </a:r>
          </a:p>
          <a:p>
            <a:endParaRPr lang="en-US" altLang="en-US" dirty="0"/>
          </a:p>
        </p:txBody>
      </p:sp>
      <p:sp>
        <p:nvSpPr>
          <p:cNvPr id="33797" name="Title 13">
            <a:extLst>
              <a:ext uri="{FF2B5EF4-FFF2-40B4-BE49-F238E27FC236}">
                <a16:creationId xmlns:a16="http://schemas.microsoft.com/office/drawing/2014/main" id="{25840DA1-9860-4572-AA55-9ECEDFA88B1F}"/>
              </a:ext>
            </a:extLst>
          </p:cNvPr>
          <p:cNvSpPr>
            <a:spLocks noGrp="1" noChangeArrowheads="1"/>
          </p:cNvSpPr>
          <p:nvPr>
            <p:ph type="title"/>
          </p:nvPr>
        </p:nvSpPr>
        <p:spPr>
          <a:xfrm>
            <a:off x="2309517" y="328882"/>
            <a:ext cx="10492083" cy="711200"/>
          </a:xfrm>
        </p:spPr>
        <p:txBody>
          <a:bodyPr/>
          <a:lstStyle/>
          <a:p>
            <a:r>
              <a:rPr lang="en-US" altLang="en-US" dirty="0"/>
              <a:t>What is SHINE?</a:t>
            </a:r>
          </a:p>
        </p:txBody>
      </p:sp>
      <p:sp>
        <p:nvSpPr>
          <p:cNvPr id="33798" name="TextBox 14">
            <a:extLst>
              <a:ext uri="{FF2B5EF4-FFF2-40B4-BE49-F238E27FC236}">
                <a16:creationId xmlns:a16="http://schemas.microsoft.com/office/drawing/2014/main" id="{A613E34D-5912-458E-9B9B-43E110F24E3E}"/>
              </a:ext>
            </a:extLst>
          </p:cNvPr>
          <p:cNvSpPr txBox="1">
            <a:spLocks noChangeArrowheads="1"/>
          </p:cNvSpPr>
          <p:nvPr/>
        </p:nvSpPr>
        <p:spPr bwMode="auto">
          <a:xfrm>
            <a:off x="2232444" y="1081207"/>
            <a:ext cx="977106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r>
              <a:rPr lang="en-US" altLang="en-US" sz="2000" b="1" dirty="0">
                <a:latin typeface="Arial" panose="020B0604020202020204" pitchFamily="34" charset="0"/>
                <a:cs typeface="Arial" panose="020B0604020202020204" pitchFamily="34" charset="0"/>
              </a:rPr>
              <a:t>SHINE: Serving the Health Insurance Needs of Everyone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(on or eligible for Medicare)</a:t>
            </a:r>
          </a:p>
          <a:p>
            <a:pPr eaLnBrk="1" hangingPunct="1">
              <a:spcBef>
                <a:spcPct val="20000"/>
              </a:spcBef>
            </a:pPr>
            <a:r>
              <a:rPr lang="en-US" altLang="en-US" sz="2000" dirty="0">
                <a:latin typeface="Arial" panose="020B0604020202020204" pitchFamily="34" charset="0"/>
                <a:cs typeface="Arial" panose="020B0604020202020204" pitchFamily="34" charset="0"/>
              </a:rPr>
              <a:t>SHINE is a State Health Insurance Assistance Program with support from the federal agency: Administration for Community Living</a:t>
            </a:r>
          </a:p>
          <a:p>
            <a:pPr eaLnBrk="1" hangingPunct="1"/>
            <a:endParaRPr lang="en-US" altLang="en-US" dirty="0"/>
          </a:p>
        </p:txBody>
      </p:sp>
      <p:pic>
        <p:nvPicPr>
          <p:cNvPr id="3" name="Picture 2" descr="Logo, company name&#10;&#10;Description automatically generated">
            <a:extLst>
              <a:ext uri="{FF2B5EF4-FFF2-40B4-BE49-F238E27FC236}">
                <a16:creationId xmlns:a16="http://schemas.microsoft.com/office/drawing/2014/main" id="{3D7A3CC2-3948-4ECB-95D2-3952B9E1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20" y="328882"/>
            <a:ext cx="1600200" cy="231727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2D0F8CE-0E89-437A-ADDB-5B40C2CA0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053" y="5763508"/>
            <a:ext cx="5709285" cy="98171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482ED2-2F4D-4946-89A8-7899C345A719}"/>
              </a:ext>
            </a:extLst>
          </p:cNvPr>
          <p:cNvSpPr>
            <a:spLocks noGrp="1"/>
          </p:cNvSpPr>
          <p:nvPr>
            <p:ph idx="1"/>
          </p:nvPr>
        </p:nvSpPr>
        <p:spPr>
          <a:xfrm>
            <a:off x="1106488" y="1676400"/>
            <a:ext cx="4000500" cy="2413000"/>
          </a:xfrm>
        </p:spPr>
        <p:txBody>
          <a:bodyPr rtlCol="0">
            <a:normAutofit fontScale="25000" lnSpcReduction="20000"/>
          </a:bodyPr>
          <a:lstStyle/>
          <a:p>
            <a:pPr marL="0" fontAlgn="auto">
              <a:lnSpc>
                <a:spcPct val="100000"/>
              </a:lnSpc>
              <a:spcBef>
                <a:spcPct val="0"/>
              </a:spcBef>
              <a:spcAft>
                <a:spcPts val="1200"/>
              </a:spcAft>
              <a:buFontTx/>
              <a:buNone/>
              <a:defRPr/>
            </a:pPr>
            <a:r>
              <a:rPr lang="en-US" altLang="en-US" sz="9600" dirty="0"/>
              <a:t>To search for cost-effective Medicare Part D Plans or Medicare Advantage Plans </a:t>
            </a:r>
            <a:br>
              <a:rPr lang="en-US" altLang="en-US" sz="9600" dirty="0"/>
            </a:br>
            <a:r>
              <a:rPr lang="en-US" altLang="en-US" sz="9600" dirty="0"/>
              <a:t>on your own: </a:t>
            </a:r>
          </a:p>
          <a:p>
            <a:pPr fontAlgn="auto">
              <a:lnSpc>
                <a:spcPct val="100000"/>
              </a:lnSpc>
              <a:spcBef>
                <a:spcPct val="0"/>
              </a:spcBef>
              <a:spcAft>
                <a:spcPts val="1200"/>
              </a:spcAft>
              <a:defRPr/>
            </a:pPr>
            <a:r>
              <a:rPr lang="en-US" altLang="en-US" sz="9600" dirty="0"/>
              <a:t>Go to </a:t>
            </a:r>
            <a:r>
              <a:rPr lang="en-US" altLang="en-US" sz="9600" b="1" dirty="0">
                <a:solidFill>
                  <a:srgbClr val="054D7D"/>
                </a:solidFill>
                <a:hlinkClick r:id="rId3">
                  <a:extLst>
                    <a:ext uri="{A12FA001-AC4F-418D-AE19-62706E023703}">
                      <ahyp:hlinkClr xmlns:ahyp="http://schemas.microsoft.com/office/drawing/2018/hyperlinkcolor" val="tx"/>
                    </a:ext>
                  </a:extLst>
                </a:hlinkClick>
              </a:rPr>
              <a:t>www.medicare.gov</a:t>
            </a:r>
            <a:endParaRPr lang="en-US" altLang="en-US" sz="9600" b="1" dirty="0">
              <a:solidFill>
                <a:srgbClr val="054D7D"/>
              </a:solidFill>
            </a:endParaRPr>
          </a:p>
          <a:p>
            <a:pPr fontAlgn="auto">
              <a:lnSpc>
                <a:spcPct val="100000"/>
              </a:lnSpc>
              <a:spcBef>
                <a:spcPct val="0"/>
              </a:spcBef>
              <a:spcAft>
                <a:spcPts val="1200"/>
              </a:spcAft>
              <a:defRPr/>
            </a:pPr>
            <a:r>
              <a:rPr lang="en-US" altLang="en-US" sz="9600" dirty="0"/>
              <a:t>Click on the “Find Plans” or </a:t>
            </a:r>
            <a:br>
              <a:rPr lang="en-US" altLang="en-US" sz="9600" dirty="0"/>
            </a:br>
            <a:r>
              <a:rPr lang="en-US" altLang="en-US" sz="9600" dirty="0"/>
              <a:t>“LogIn/Create and Account” </a:t>
            </a:r>
          </a:p>
          <a:p>
            <a:pPr fontAlgn="auto">
              <a:lnSpc>
                <a:spcPct val="100000"/>
              </a:lnSpc>
              <a:spcBef>
                <a:spcPct val="0"/>
              </a:spcBef>
              <a:spcAft>
                <a:spcPts val="1200"/>
              </a:spcAft>
              <a:defRPr/>
            </a:pPr>
            <a:r>
              <a:rPr lang="en-US" altLang="en-US" sz="9600" dirty="0"/>
              <a:t>Follow the prompts</a:t>
            </a:r>
          </a:p>
          <a:p>
            <a:pPr fontAlgn="auto">
              <a:spcAft>
                <a:spcPts val="0"/>
              </a:spcAft>
              <a:defRPr/>
            </a:pPr>
            <a:endParaRPr lang="en-US" dirty="0"/>
          </a:p>
        </p:txBody>
      </p:sp>
      <p:sp>
        <p:nvSpPr>
          <p:cNvPr id="84997" name="Title 1">
            <a:extLst>
              <a:ext uri="{FF2B5EF4-FFF2-40B4-BE49-F238E27FC236}">
                <a16:creationId xmlns:a16="http://schemas.microsoft.com/office/drawing/2014/main" id="{04EA21E0-CE2D-461E-9EF8-1F3F663810AD}"/>
              </a:ext>
            </a:extLst>
          </p:cNvPr>
          <p:cNvSpPr>
            <a:spLocks noGrp="1" noChangeArrowheads="1"/>
          </p:cNvSpPr>
          <p:nvPr>
            <p:ph type="title"/>
          </p:nvPr>
        </p:nvSpPr>
        <p:spPr/>
        <p:txBody>
          <a:bodyPr/>
          <a:lstStyle/>
          <a:p>
            <a:r>
              <a:rPr lang="en-US" altLang="en-US" dirty="0">
                <a:latin typeface="Arial"/>
                <a:cs typeface="Arial"/>
              </a:rPr>
              <a:t>How to Search for Cost-Effective Medicare Plans</a:t>
            </a:r>
          </a:p>
        </p:txBody>
      </p:sp>
      <p:sp>
        <p:nvSpPr>
          <p:cNvPr id="3" name="Picture Placeholder 2">
            <a:extLst>
              <a:ext uri="{FF2B5EF4-FFF2-40B4-BE49-F238E27FC236}">
                <a16:creationId xmlns:a16="http://schemas.microsoft.com/office/drawing/2014/main" id="{5024E627-B309-13FB-8494-705947F9DE7F}"/>
              </a:ext>
            </a:extLst>
          </p:cNvPr>
          <p:cNvSpPr>
            <a:spLocks noGrp="1"/>
          </p:cNvSpPr>
          <p:nvPr>
            <p:ph type="pic" sz="quarter" idx="18"/>
          </p:nvPr>
        </p:nvSpPr>
        <p:spPr/>
      </p:sp>
      <p:pic>
        <p:nvPicPr>
          <p:cNvPr id="5" name="Picture 4">
            <a:extLst>
              <a:ext uri="{FF2B5EF4-FFF2-40B4-BE49-F238E27FC236}">
                <a16:creationId xmlns:a16="http://schemas.microsoft.com/office/drawing/2014/main" id="{ED91091D-82E1-13A2-E46D-E48A9722A6F5}"/>
              </a:ext>
            </a:extLst>
          </p:cNvPr>
          <p:cNvPicPr>
            <a:picLocks noChangeAspect="1"/>
          </p:cNvPicPr>
          <p:nvPr/>
        </p:nvPicPr>
        <p:blipFill>
          <a:blip r:embed="rId4"/>
          <a:stretch>
            <a:fillRect/>
          </a:stretch>
        </p:blipFill>
        <p:spPr>
          <a:xfrm>
            <a:off x="5791200" y="1570789"/>
            <a:ext cx="5464280" cy="3956391"/>
          </a:xfrm>
          <a:prstGeom prst="rect">
            <a:avLst/>
          </a:prstGeom>
        </p:spPr>
      </p:pic>
      <p:sp>
        <p:nvSpPr>
          <p:cNvPr id="4" name="TextBox 3">
            <a:extLst>
              <a:ext uri="{FF2B5EF4-FFF2-40B4-BE49-F238E27FC236}">
                <a16:creationId xmlns:a16="http://schemas.microsoft.com/office/drawing/2014/main" id="{C21F13E7-70AF-DC7A-F073-DC2EE6FCDD5E}"/>
              </a:ext>
            </a:extLst>
          </p:cNvPr>
          <p:cNvSpPr txBox="1"/>
          <p:nvPr/>
        </p:nvSpPr>
        <p:spPr>
          <a:xfrm>
            <a:off x="1321501" y="5105400"/>
            <a:ext cx="5079299" cy="646331"/>
          </a:xfrm>
          <a:prstGeom prst="rect">
            <a:avLst/>
          </a:prstGeom>
          <a:noFill/>
        </p:spPr>
        <p:txBody>
          <a:bodyPr wrap="square" rtlCol="0">
            <a:spAutoFit/>
          </a:bodyPr>
          <a:lstStyle/>
          <a:p>
            <a:r>
              <a:rPr lang="en-US" dirty="0">
                <a:solidFill>
                  <a:schemeClr val="tx1">
                    <a:lumMod val="50000"/>
                  </a:schemeClr>
                </a:solidFill>
                <a:hlinkClick r:id="rId5">
                  <a:extLst>
                    <a:ext uri="{A12FA001-AC4F-418D-AE19-62706E023703}">
                      <ahyp:hlinkClr xmlns:ahyp="http://schemas.microsoft.com/office/drawing/2018/hyperlinkcolor" val="tx"/>
                    </a:ext>
                  </a:extLst>
                </a:hlinkClick>
              </a:rPr>
              <a:t>Tips for Effective Use of the Medicare Plan Finder </a:t>
            </a:r>
            <a:endParaRPr lang="en-US" dirty="0">
              <a:solidFill>
                <a:schemeClr val="tx1">
                  <a:lumMod val="50000"/>
                </a:schemeClr>
              </a:solidFill>
            </a:endParaRPr>
          </a:p>
          <a:p>
            <a:r>
              <a:rPr lang="en-US" dirty="0">
                <a:solidFill>
                  <a:schemeClr val="tx1">
                    <a:lumMod val="50000"/>
                  </a:schemeClr>
                </a:solidFill>
                <a:hlinkClick r:id="rId6">
                  <a:extLst>
                    <a:ext uri="{A12FA001-AC4F-418D-AE19-62706E023703}">
                      <ahyp:hlinkClr xmlns:ahyp="http://schemas.microsoft.com/office/drawing/2018/hyperlinkcolor" val="tx"/>
                    </a:ext>
                  </a:extLst>
                </a:hlinkClick>
              </a:rPr>
              <a:t>Your Medicare Plan Comparison</a:t>
            </a:r>
            <a:endParaRPr lang="en-US" dirty="0">
              <a:solidFill>
                <a:schemeClr val="tx1">
                  <a:lumMod val="50000"/>
                </a:schemeClr>
              </a:solidFill>
            </a:endParaRPr>
          </a:p>
        </p:txBody>
      </p:sp>
      <p:pic>
        <p:nvPicPr>
          <p:cNvPr id="7" name="Graphic 6" descr="Laptop with solid fill">
            <a:extLst>
              <a:ext uri="{FF2B5EF4-FFF2-40B4-BE49-F238E27FC236}">
                <a16:creationId xmlns:a16="http://schemas.microsoft.com/office/drawing/2014/main" id="{E689B422-F8EE-DBB1-4A60-C20CF38FCA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920" y="5105400"/>
            <a:ext cx="711200" cy="711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02818C-5EB2-427B-A774-4E138D9C6F17}"/>
              </a:ext>
            </a:extLst>
          </p:cNvPr>
          <p:cNvSpPr>
            <a:spLocks noGrp="1"/>
          </p:cNvSpPr>
          <p:nvPr>
            <p:ph type="body" sz="quarter" idx="33"/>
          </p:nvPr>
        </p:nvSpPr>
        <p:spPr>
          <a:xfrm>
            <a:off x="1109663" y="1628513"/>
            <a:ext cx="7524750" cy="711200"/>
          </a:xfrm>
        </p:spPr>
        <p:txBody>
          <a:bodyPr rtlCol="0"/>
          <a:lstStyle/>
          <a:p>
            <a:pPr fontAlgn="auto">
              <a:spcBef>
                <a:spcPct val="20000"/>
              </a:spcBef>
              <a:spcAft>
                <a:spcPts val="0"/>
              </a:spcAft>
              <a:defRPr/>
            </a:pPr>
            <a:r>
              <a:rPr lang="en-US" altLang="en-US" sz="2400" dirty="0"/>
              <a:t>Original Medicare alone does not offer </a:t>
            </a:r>
            <a:br>
              <a:rPr lang="en-US" altLang="en-US" sz="2400" dirty="0"/>
            </a:br>
            <a:r>
              <a:rPr lang="en-US" altLang="en-US" sz="2400" dirty="0"/>
              <a:t>dental benefits</a:t>
            </a:r>
          </a:p>
        </p:txBody>
      </p:sp>
      <p:sp>
        <p:nvSpPr>
          <p:cNvPr id="6" name="Content Placeholder 5">
            <a:extLst>
              <a:ext uri="{FF2B5EF4-FFF2-40B4-BE49-F238E27FC236}">
                <a16:creationId xmlns:a16="http://schemas.microsoft.com/office/drawing/2014/main" id="{3FC32C76-45ED-420A-9BA7-3C6CDDA15F86}"/>
              </a:ext>
            </a:extLst>
          </p:cNvPr>
          <p:cNvSpPr>
            <a:spLocks noGrp="1"/>
          </p:cNvSpPr>
          <p:nvPr>
            <p:ph idx="1"/>
          </p:nvPr>
        </p:nvSpPr>
        <p:spPr>
          <a:xfrm>
            <a:off x="1112156" y="2653776"/>
            <a:ext cx="7524750" cy="2891631"/>
          </a:xfrm>
        </p:spPr>
        <p:txBody>
          <a:bodyPr rtlCol="0">
            <a:normAutofit lnSpcReduction="10000"/>
          </a:bodyPr>
          <a:lstStyle/>
          <a:p>
            <a:pPr marL="0" indent="0" fontAlgn="auto">
              <a:spcBef>
                <a:spcPts val="0"/>
              </a:spcBef>
              <a:spcAft>
                <a:spcPts val="1200"/>
              </a:spcAft>
              <a:buFont typeface="Arial" panose="020B0604020202020204" pitchFamily="34" charset="0"/>
              <a:buNone/>
              <a:defRPr/>
            </a:pPr>
            <a:r>
              <a:rPr lang="en-US" altLang="en-US" dirty="0"/>
              <a:t>However, </a:t>
            </a:r>
          </a:p>
          <a:p>
            <a:pPr fontAlgn="auto">
              <a:spcBef>
                <a:spcPts val="0"/>
              </a:spcBef>
              <a:spcAft>
                <a:spcPts val="1200"/>
              </a:spcAft>
              <a:defRPr/>
            </a:pPr>
            <a:r>
              <a:rPr lang="en-US" altLang="en-US" dirty="0"/>
              <a:t>Some companies offering Medigap plans also offer dental plans</a:t>
            </a:r>
          </a:p>
          <a:p>
            <a:pPr fontAlgn="auto">
              <a:spcBef>
                <a:spcPts val="0"/>
              </a:spcBef>
              <a:spcAft>
                <a:spcPts val="1800"/>
              </a:spcAft>
              <a:defRPr/>
            </a:pPr>
            <a:r>
              <a:rPr lang="en-US" altLang="en-US" dirty="0"/>
              <a:t>Some Medicare Advantage Plans offer dental benefits</a:t>
            </a:r>
          </a:p>
          <a:p>
            <a:pPr marL="0" indent="0" fontAlgn="auto">
              <a:spcBef>
                <a:spcPts val="0"/>
              </a:spcBef>
              <a:spcAft>
                <a:spcPts val="1200"/>
              </a:spcAft>
              <a:buFont typeface="Arial" panose="020B0604020202020204" pitchFamily="34" charset="0"/>
              <a:buNone/>
              <a:defRPr/>
            </a:pPr>
            <a:r>
              <a:rPr lang="en-US" altLang="en-US" dirty="0"/>
              <a:t>Or you can:</a:t>
            </a:r>
          </a:p>
          <a:p>
            <a:pPr fontAlgn="auto">
              <a:spcBef>
                <a:spcPts val="0"/>
              </a:spcBef>
              <a:spcAft>
                <a:spcPts val="1200"/>
              </a:spcAft>
              <a:defRPr/>
            </a:pPr>
            <a:r>
              <a:rPr lang="en-US" altLang="en-US" dirty="0"/>
              <a:t>Purchase plans outside of Medicare</a:t>
            </a:r>
          </a:p>
          <a:p>
            <a:pPr fontAlgn="auto">
              <a:spcBef>
                <a:spcPts val="0"/>
              </a:spcBef>
              <a:spcAft>
                <a:spcPts val="1200"/>
              </a:spcAft>
              <a:defRPr/>
            </a:pPr>
            <a:r>
              <a:rPr lang="en-US" altLang="en-US" dirty="0"/>
              <a:t>Review the “Dental Coverage Options in Massachusetts” </a:t>
            </a:r>
            <a:br>
              <a:rPr lang="en-US" altLang="en-US" dirty="0"/>
            </a:br>
            <a:r>
              <a:rPr lang="en-US" altLang="en-US" dirty="0"/>
              <a:t>packet for other options</a:t>
            </a:r>
          </a:p>
          <a:p>
            <a:pPr fontAlgn="auto">
              <a:spcBef>
                <a:spcPts val="0"/>
              </a:spcBef>
              <a:spcAft>
                <a:spcPts val="600"/>
              </a:spcAft>
              <a:defRPr/>
            </a:pPr>
            <a:endParaRPr lang="en-US" dirty="0"/>
          </a:p>
        </p:txBody>
      </p:sp>
      <p:pic>
        <p:nvPicPr>
          <p:cNvPr id="9" name="Content Placeholder 8" descr="Toothbrush outline">
            <a:extLst>
              <a:ext uri="{FF2B5EF4-FFF2-40B4-BE49-F238E27FC236}">
                <a16:creationId xmlns:a16="http://schemas.microsoft.com/office/drawing/2014/main" id="{CAFAD9CC-20BA-4470-A451-4C135239CADE}"/>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800" y="2339713"/>
            <a:ext cx="2891631" cy="2891631"/>
          </a:xfrm>
        </p:spPr>
      </p:pic>
      <p:sp>
        <p:nvSpPr>
          <p:cNvPr id="2" name="Title 1">
            <a:extLst>
              <a:ext uri="{FF2B5EF4-FFF2-40B4-BE49-F238E27FC236}">
                <a16:creationId xmlns:a16="http://schemas.microsoft.com/office/drawing/2014/main" id="{609C021B-890A-481C-B9DE-192B46AD0688}"/>
              </a:ext>
            </a:extLst>
          </p:cNvPr>
          <p:cNvSpPr>
            <a:spLocks noGrp="1"/>
          </p:cNvSpPr>
          <p:nvPr>
            <p:ph type="title"/>
          </p:nvPr>
        </p:nvSpPr>
        <p:spPr/>
        <p:txBody>
          <a:bodyPr rtlCol="0"/>
          <a:lstStyle/>
          <a:p>
            <a:pPr fontAlgn="auto">
              <a:spcBef>
                <a:spcPts val="0"/>
              </a:spcBef>
              <a:spcAft>
                <a:spcPts val="0"/>
              </a:spcAft>
              <a:defRPr/>
            </a:pPr>
            <a:r>
              <a:rPr lang="en-US" altLang="en-US" dirty="0"/>
              <a:t>Dental Benefits</a:t>
            </a:r>
          </a:p>
        </p:txBody>
      </p:sp>
      <p:sp>
        <p:nvSpPr>
          <p:cNvPr id="4" name="TextBox 3">
            <a:extLst>
              <a:ext uri="{FF2B5EF4-FFF2-40B4-BE49-F238E27FC236}">
                <a16:creationId xmlns:a16="http://schemas.microsoft.com/office/drawing/2014/main" id="{E73E7F0C-B869-A6D2-4E1A-B087834A6EAE}"/>
              </a:ext>
            </a:extLst>
          </p:cNvPr>
          <p:cNvSpPr txBox="1"/>
          <p:nvPr/>
        </p:nvSpPr>
        <p:spPr>
          <a:xfrm>
            <a:off x="6679882" y="6160496"/>
            <a:ext cx="4521517" cy="369332"/>
          </a:xfrm>
          <a:prstGeom prst="rect">
            <a:avLst/>
          </a:prstGeom>
          <a:noFill/>
        </p:spPr>
        <p:txBody>
          <a:bodyPr wrap="square" rtlCol="0">
            <a:spAutoFit/>
          </a:bodyPr>
          <a:lstStyle/>
          <a:p>
            <a:r>
              <a:rPr lang="en-US" dirty="0">
                <a:solidFill>
                  <a:schemeClr val="tx1">
                    <a:lumMod val="50000"/>
                  </a:schemeClr>
                </a:solidFill>
                <a:hlinkClick r:id="rId5">
                  <a:extLst>
                    <a:ext uri="{A12FA001-AC4F-418D-AE19-62706E023703}">
                      <ahyp:hlinkClr xmlns:ahyp="http://schemas.microsoft.com/office/drawing/2018/hyperlinkcolor" val="tx"/>
                    </a:ext>
                  </a:extLst>
                </a:hlinkClick>
              </a:rPr>
              <a:t>Dental Coverage Options in Massachusetts</a:t>
            </a:r>
            <a:endParaRPr lang="en-US" dirty="0">
              <a:solidFill>
                <a:schemeClr val="tx1">
                  <a:lumMod val="50000"/>
                </a:schemeClr>
              </a:solidFill>
            </a:endParaRPr>
          </a:p>
        </p:txBody>
      </p:sp>
      <p:pic>
        <p:nvPicPr>
          <p:cNvPr id="7" name="Graphic 6" descr="Laptop with solid fill">
            <a:extLst>
              <a:ext uri="{FF2B5EF4-FFF2-40B4-BE49-F238E27FC236}">
                <a16:creationId xmlns:a16="http://schemas.microsoft.com/office/drawing/2014/main" id="{2F670C05-779D-4AAE-6E45-EA92000584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8682" y="5989562"/>
            <a:ext cx="711200" cy="711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82021E61-73BE-41E9-BC09-8A4FBC6197FA}"/>
              </a:ext>
            </a:extLst>
          </p:cNvPr>
          <p:cNvSpPr>
            <a:spLocks noGrp="1" noChangeArrowheads="1"/>
          </p:cNvSpPr>
          <p:nvPr>
            <p:ph type="title"/>
          </p:nvPr>
        </p:nvSpPr>
        <p:spPr>
          <a:xfrm>
            <a:off x="1109272" y="603637"/>
            <a:ext cx="10490849" cy="711200"/>
          </a:xfrm>
        </p:spPr>
        <p:txBody>
          <a:bodyPr/>
          <a:lstStyle/>
          <a:p>
            <a:r>
              <a:rPr lang="en-US" altLang="en-US" dirty="0"/>
              <a:t>OneCare; Under Age 65</a:t>
            </a:r>
          </a:p>
        </p:txBody>
      </p:sp>
      <p:sp>
        <p:nvSpPr>
          <p:cNvPr id="10" name="Text Placeholder 1">
            <a:extLst>
              <a:ext uri="{FF2B5EF4-FFF2-40B4-BE49-F238E27FC236}">
                <a16:creationId xmlns:a16="http://schemas.microsoft.com/office/drawing/2014/main" id="{38C1C8AE-F885-40E9-881D-A797A3EF273D}"/>
              </a:ext>
            </a:extLst>
          </p:cNvPr>
          <p:cNvSpPr txBox="1">
            <a:spLocks/>
          </p:cNvSpPr>
          <p:nvPr/>
        </p:nvSpPr>
        <p:spPr>
          <a:xfrm>
            <a:off x="1409351" y="1633609"/>
            <a:ext cx="9089837" cy="23558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mj-lt"/>
              <a:buNone/>
              <a:defRPr/>
            </a:pPr>
            <a:r>
              <a:rPr lang="en-US" sz="1600" dirty="0"/>
              <a:t>Managed care option that provides all Medicare &amp; MassHealth services along with additional care coordination and support services to dual-eligible individuals with disabilities</a:t>
            </a:r>
          </a:p>
          <a:p>
            <a:pPr marL="285750" indent="-285750">
              <a:spcAft>
                <a:spcPts val="1200"/>
              </a:spcAft>
              <a:defRPr/>
            </a:pPr>
            <a:r>
              <a:rPr lang="en-US" sz="1600" dirty="0"/>
              <a:t>Members receive covered services through plan’s network of contracted providers</a:t>
            </a:r>
          </a:p>
          <a:p>
            <a:pPr marL="285750" indent="-285750">
              <a:spcAft>
                <a:spcPts val="1200"/>
              </a:spcAft>
              <a:defRPr/>
            </a:pPr>
            <a:r>
              <a:rPr lang="en-US" sz="1600" dirty="0"/>
              <a:t>Enhanced benefits such as dental, transportation, hearing aids</a:t>
            </a:r>
          </a:p>
          <a:p>
            <a:pPr marL="285750" indent="-285750">
              <a:spcAft>
                <a:spcPts val="1200"/>
              </a:spcAft>
              <a:defRPr/>
            </a:pPr>
            <a:r>
              <a:rPr lang="en-US" sz="1600" dirty="0"/>
              <a:t>One Care is not available in all counties</a:t>
            </a:r>
          </a:p>
          <a:p>
            <a:pPr>
              <a:defRPr/>
            </a:pPr>
            <a:endParaRPr lang="en-US" dirty="0"/>
          </a:p>
        </p:txBody>
      </p:sp>
      <p:sp>
        <p:nvSpPr>
          <p:cNvPr id="11" name="Text Placeholder 2">
            <a:extLst>
              <a:ext uri="{FF2B5EF4-FFF2-40B4-BE49-F238E27FC236}">
                <a16:creationId xmlns:a16="http://schemas.microsoft.com/office/drawing/2014/main" id="{70831F5E-B290-4BD2-B08D-673F953F3697}"/>
              </a:ext>
            </a:extLst>
          </p:cNvPr>
          <p:cNvSpPr txBox="1">
            <a:spLocks/>
          </p:cNvSpPr>
          <p:nvPr/>
        </p:nvSpPr>
        <p:spPr>
          <a:xfrm>
            <a:off x="1431625" y="4173415"/>
            <a:ext cx="9340474" cy="16371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defRPr/>
            </a:pPr>
            <a:r>
              <a:rPr lang="en-US" sz="1600" b="1" dirty="0">
                <a:solidFill>
                  <a:schemeClr val="accent1"/>
                </a:solidFill>
              </a:rPr>
              <a:t>Eligibility</a:t>
            </a:r>
          </a:p>
          <a:p>
            <a:pPr marL="285750" indent="-285750">
              <a:spcBef>
                <a:spcPts val="0"/>
              </a:spcBef>
              <a:spcAft>
                <a:spcPts val="1200"/>
              </a:spcAft>
              <a:defRPr/>
            </a:pPr>
            <a:r>
              <a:rPr lang="en-US" sz="1600" dirty="0">
                <a:solidFill>
                  <a:schemeClr val="accent1"/>
                </a:solidFill>
              </a:rPr>
              <a:t>Be age 21-64 and have Medicare Parts A &amp; B</a:t>
            </a:r>
          </a:p>
          <a:p>
            <a:pPr marL="285750" indent="-285750">
              <a:spcBef>
                <a:spcPts val="0"/>
              </a:spcBef>
              <a:spcAft>
                <a:spcPts val="1200"/>
              </a:spcAft>
              <a:defRPr/>
            </a:pPr>
            <a:r>
              <a:rPr lang="en-US" sz="1600" dirty="0">
                <a:solidFill>
                  <a:schemeClr val="accent1"/>
                </a:solidFill>
              </a:rPr>
              <a:t>Have MassHealth Standard or CommonHealth</a:t>
            </a:r>
          </a:p>
          <a:p>
            <a:pPr marL="285750" indent="-285750">
              <a:spcBef>
                <a:spcPts val="0"/>
              </a:spcBef>
              <a:spcAft>
                <a:spcPts val="1200"/>
              </a:spcAft>
              <a:defRPr/>
            </a:pPr>
            <a:r>
              <a:rPr lang="en-US" sz="1600" dirty="0">
                <a:solidFill>
                  <a:schemeClr val="accent1"/>
                </a:solidFill>
              </a:rPr>
              <a:t>Cannot also be enrolled in SCO, PACE, Frail Elder Waiver, or other MassHealth waiver program</a:t>
            </a:r>
          </a:p>
          <a:p>
            <a:pPr>
              <a:defRPr/>
            </a:pPr>
            <a:endParaRPr lang="en-US" dirty="0"/>
          </a:p>
        </p:txBody>
      </p:sp>
      <p:sp>
        <p:nvSpPr>
          <p:cNvPr id="12" name="Rectangle 11">
            <a:extLst>
              <a:ext uri="{FF2B5EF4-FFF2-40B4-BE49-F238E27FC236}">
                <a16:creationId xmlns:a16="http://schemas.microsoft.com/office/drawing/2014/main" id="{0089FF25-721A-4B74-8F4C-90DCE103F8DC}"/>
              </a:ext>
            </a:extLst>
          </p:cNvPr>
          <p:cNvSpPr/>
          <p:nvPr/>
        </p:nvSpPr>
        <p:spPr>
          <a:xfrm>
            <a:off x="1295400" y="4038600"/>
            <a:ext cx="9476699" cy="17719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34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CE866-256E-4BEE-9AFD-C0B1B917D211}"/>
              </a:ext>
            </a:extLst>
          </p:cNvPr>
          <p:cNvSpPr>
            <a:spLocks noGrp="1"/>
          </p:cNvSpPr>
          <p:nvPr>
            <p:ph idx="1"/>
          </p:nvPr>
        </p:nvSpPr>
        <p:spPr>
          <a:xfrm>
            <a:off x="2058127" y="1643872"/>
            <a:ext cx="8593137" cy="4429125"/>
          </a:xfrm>
        </p:spPr>
        <p:txBody>
          <a:bodyPr rtlCol="0">
            <a:normAutofit fontScale="92500" lnSpcReduction="10000"/>
          </a:bodyPr>
          <a:lstStyle/>
          <a:p>
            <a:pPr marL="0" indent="0" fontAlgn="auto">
              <a:spcBef>
                <a:spcPts val="0"/>
              </a:spcBef>
              <a:spcAft>
                <a:spcPts val="1200"/>
              </a:spcAft>
              <a:buFont typeface="Arial" panose="020B0604020202020204" pitchFamily="34" charset="0"/>
              <a:buNone/>
              <a:defRPr/>
            </a:pPr>
            <a:r>
              <a:rPr lang="en-US" altLang="en-US" sz="2000" b="1" dirty="0"/>
              <a:t>There are several assistance programs to help pay for Medicare:</a:t>
            </a:r>
          </a:p>
          <a:p>
            <a:pPr fontAlgn="auto">
              <a:lnSpc>
                <a:spcPct val="100000"/>
              </a:lnSpc>
              <a:spcBef>
                <a:spcPts val="0"/>
              </a:spcBef>
              <a:spcAft>
                <a:spcPts val="1200"/>
              </a:spcAft>
              <a:defRPr/>
            </a:pPr>
            <a:r>
              <a:rPr lang="en-US" altLang="en-US" sz="1600" b="1" dirty="0">
                <a:solidFill>
                  <a:schemeClr val="accent1"/>
                </a:solidFill>
              </a:rPr>
              <a:t>MassHealth Standard  </a:t>
            </a:r>
            <a:r>
              <a:rPr lang="en-US" altLang="en-US" sz="1600" dirty="0"/>
              <a:t>- Medicaid in Massachusetts  </a:t>
            </a:r>
          </a:p>
          <a:p>
            <a:pPr fontAlgn="auto">
              <a:lnSpc>
                <a:spcPct val="100000"/>
              </a:lnSpc>
              <a:spcBef>
                <a:spcPts val="0"/>
              </a:spcBef>
              <a:spcAft>
                <a:spcPts val="1200"/>
              </a:spcAft>
              <a:defRPr/>
            </a:pPr>
            <a:r>
              <a:rPr lang="en-US" altLang="en-US" sz="1600" b="1" dirty="0">
                <a:solidFill>
                  <a:schemeClr val="accent1"/>
                </a:solidFill>
              </a:rPr>
              <a:t>Medicare Savings Programs</a:t>
            </a:r>
            <a:r>
              <a:rPr lang="en-US" altLang="en-US" sz="1600" dirty="0"/>
              <a:t>, aka QMB, SLMB or QI</a:t>
            </a:r>
          </a:p>
          <a:p>
            <a:pPr fontAlgn="auto">
              <a:lnSpc>
                <a:spcPct val="100000"/>
              </a:lnSpc>
              <a:spcBef>
                <a:spcPts val="0"/>
              </a:spcBef>
              <a:spcAft>
                <a:spcPts val="1200"/>
              </a:spcAft>
              <a:defRPr/>
            </a:pPr>
            <a:r>
              <a:rPr lang="en-US" altLang="en-US" sz="1600" b="1" dirty="0">
                <a:solidFill>
                  <a:schemeClr val="accent1"/>
                </a:solidFill>
              </a:rPr>
              <a:t>Extra Help/LIS (Low Income Subsidy) </a:t>
            </a:r>
            <a:r>
              <a:rPr lang="en-US" altLang="en-US" sz="1600" dirty="0"/>
              <a:t>- for prescription drugs</a:t>
            </a:r>
          </a:p>
          <a:p>
            <a:pPr fontAlgn="auto">
              <a:lnSpc>
                <a:spcPct val="100000"/>
              </a:lnSpc>
              <a:spcBef>
                <a:spcPts val="0"/>
              </a:spcBef>
              <a:spcAft>
                <a:spcPts val="1200"/>
              </a:spcAft>
              <a:defRPr/>
            </a:pPr>
            <a:r>
              <a:rPr lang="en-US" altLang="en-US" sz="1600" b="1" dirty="0">
                <a:solidFill>
                  <a:schemeClr val="accent1"/>
                </a:solidFill>
              </a:rPr>
              <a:t>Health Safety Net </a:t>
            </a:r>
            <a:r>
              <a:rPr lang="en-US" altLang="en-US" sz="1600" dirty="0"/>
              <a:t>– Cost assistance at Hospital and Community Health Centers</a:t>
            </a:r>
          </a:p>
          <a:p>
            <a:pPr fontAlgn="auto">
              <a:lnSpc>
                <a:spcPct val="100000"/>
              </a:lnSpc>
              <a:spcBef>
                <a:spcPts val="0"/>
              </a:spcBef>
              <a:spcAft>
                <a:spcPts val="1200"/>
              </a:spcAft>
              <a:defRPr/>
            </a:pPr>
            <a:r>
              <a:rPr lang="en-US" altLang="en-US" sz="1600" b="1" dirty="0">
                <a:solidFill>
                  <a:schemeClr val="accent1"/>
                </a:solidFill>
              </a:rPr>
              <a:t>Prescription Advantage </a:t>
            </a:r>
            <a:r>
              <a:rPr lang="en-US" altLang="en-US" sz="1600" dirty="0"/>
              <a:t>– State Pharmaceutical Assistance Program</a:t>
            </a:r>
          </a:p>
          <a:p>
            <a:pPr fontAlgn="auto">
              <a:lnSpc>
                <a:spcPct val="100000"/>
              </a:lnSpc>
              <a:spcBef>
                <a:spcPts val="0"/>
              </a:spcBef>
              <a:spcAft>
                <a:spcPts val="1200"/>
              </a:spcAft>
              <a:defRPr/>
            </a:pPr>
            <a:r>
              <a:rPr lang="en-US" altLang="en-US" sz="1600" b="1" dirty="0">
                <a:solidFill>
                  <a:schemeClr val="accent1"/>
                </a:solidFill>
              </a:rPr>
              <a:t>Senior Care Options (SCO) </a:t>
            </a:r>
            <a:r>
              <a:rPr lang="en-US" altLang="en-US" sz="1600" dirty="0"/>
              <a:t>– Dual eligible; MassHealth/Medicare 65+</a:t>
            </a:r>
          </a:p>
          <a:p>
            <a:pPr fontAlgn="auto">
              <a:lnSpc>
                <a:spcPct val="100000"/>
              </a:lnSpc>
              <a:spcBef>
                <a:spcPts val="0"/>
              </a:spcBef>
              <a:spcAft>
                <a:spcPts val="1200"/>
              </a:spcAft>
              <a:defRPr/>
            </a:pPr>
            <a:r>
              <a:rPr lang="en-US" altLang="en-US" sz="1600" b="1" dirty="0">
                <a:solidFill>
                  <a:schemeClr val="accent1"/>
                </a:solidFill>
              </a:rPr>
              <a:t>CommonHealth</a:t>
            </a:r>
            <a:r>
              <a:rPr lang="en-US" altLang="en-US" sz="1600" dirty="0"/>
              <a:t> – “Working disabled” MassHealth Program</a:t>
            </a:r>
          </a:p>
          <a:p>
            <a:pPr fontAlgn="auto">
              <a:lnSpc>
                <a:spcPct val="100000"/>
              </a:lnSpc>
              <a:spcBef>
                <a:spcPts val="0"/>
              </a:spcBef>
              <a:spcAft>
                <a:spcPts val="1200"/>
              </a:spcAft>
              <a:defRPr/>
            </a:pPr>
            <a:r>
              <a:rPr lang="en-US" altLang="en-US" sz="1600" b="1" dirty="0">
                <a:solidFill>
                  <a:schemeClr val="accent1"/>
                </a:solidFill>
              </a:rPr>
              <a:t>Frail Elder Waiver </a:t>
            </a:r>
            <a:r>
              <a:rPr lang="en-US" altLang="en-US" sz="1600" dirty="0"/>
              <a:t>– “Home and Community Based Services”</a:t>
            </a:r>
          </a:p>
          <a:p>
            <a:pPr fontAlgn="auto">
              <a:lnSpc>
                <a:spcPct val="100000"/>
              </a:lnSpc>
              <a:spcBef>
                <a:spcPts val="0"/>
              </a:spcBef>
              <a:spcAft>
                <a:spcPts val="1200"/>
              </a:spcAft>
              <a:defRPr/>
            </a:pPr>
            <a:r>
              <a:rPr lang="en-US" altLang="en-US" sz="1600" b="1" dirty="0">
                <a:solidFill>
                  <a:schemeClr val="accent1"/>
                </a:solidFill>
              </a:rPr>
              <a:t>PACE</a:t>
            </a:r>
            <a:r>
              <a:rPr lang="en-US" altLang="en-US" sz="1600" dirty="0"/>
              <a:t> – Program of All-Inclusive Care for the Elderly</a:t>
            </a:r>
          </a:p>
          <a:p>
            <a:pPr fontAlgn="auto">
              <a:lnSpc>
                <a:spcPct val="100000"/>
              </a:lnSpc>
              <a:spcBef>
                <a:spcPts val="0"/>
              </a:spcBef>
              <a:spcAft>
                <a:spcPts val="1200"/>
              </a:spcAft>
              <a:defRPr/>
            </a:pPr>
            <a:r>
              <a:rPr lang="en-US" altLang="en-US" sz="1600" b="1" dirty="0">
                <a:solidFill>
                  <a:schemeClr val="accent1"/>
                </a:solidFill>
              </a:rPr>
              <a:t>One Care </a:t>
            </a:r>
            <a:r>
              <a:rPr lang="en-US" altLang="en-US" sz="1600" dirty="0"/>
              <a:t>– Dual eligible; MassHealth/Medicare age 21-64 with disability </a:t>
            </a:r>
          </a:p>
          <a:p>
            <a:pPr marL="0" indent="0" fontAlgn="auto">
              <a:spcAft>
                <a:spcPts val="0"/>
              </a:spcAft>
              <a:buFont typeface="Arial" panose="020B0604020202020204" pitchFamily="34" charset="0"/>
              <a:buNone/>
              <a:defRPr/>
            </a:pPr>
            <a:r>
              <a:rPr lang="en-US" altLang="en-US" sz="2400" dirty="0">
                <a:latin typeface="Calibri" panose="020F0502020204030204" pitchFamily="34" charset="0"/>
              </a:rPr>
              <a:t>  </a:t>
            </a:r>
          </a:p>
          <a:p>
            <a:pPr fontAlgn="auto">
              <a:spcAft>
                <a:spcPts val="0"/>
              </a:spcAft>
              <a:defRPr/>
            </a:pPr>
            <a:endParaRPr lang="en-US" dirty="0"/>
          </a:p>
        </p:txBody>
      </p:sp>
      <p:sp>
        <p:nvSpPr>
          <p:cNvPr id="3" name="Title 2">
            <a:extLst>
              <a:ext uri="{FF2B5EF4-FFF2-40B4-BE49-F238E27FC236}">
                <a16:creationId xmlns:a16="http://schemas.microsoft.com/office/drawing/2014/main" id="{61761C82-9C5B-457B-9EE4-C3E9E2F254CE}"/>
              </a:ext>
            </a:extLst>
          </p:cNvPr>
          <p:cNvSpPr>
            <a:spLocks noGrp="1"/>
          </p:cNvSpPr>
          <p:nvPr>
            <p:ph type="title"/>
          </p:nvPr>
        </p:nvSpPr>
        <p:spPr/>
        <p:txBody>
          <a:bodyPr rtlCol="0"/>
          <a:lstStyle/>
          <a:p>
            <a:pPr fontAlgn="auto">
              <a:spcAft>
                <a:spcPts val="0"/>
              </a:spcAft>
              <a:defRPr/>
            </a:pPr>
            <a:r>
              <a:rPr lang="en-US" altLang="en-US" dirty="0"/>
              <a:t>Helpful Assistance Programs</a:t>
            </a:r>
            <a:endParaRPr lang="en-US" dirty="0"/>
          </a:p>
        </p:txBody>
      </p:sp>
      <p:sp>
        <p:nvSpPr>
          <p:cNvPr id="5" name="TextBox 4">
            <a:extLst>
              <a:ext uri="{FF2B5EF4-FFF2-40B4-BE49-F238E27FC236}">
                <a16:creationId xmlns:a16="http://schemas.microsoft.com/office/drawing/2014/main" id="{45952375-639E-7F75-E8E2-BC446148C216}"/>
              </a:ext>
            </a:extLst>
          </p:cNvPr>
          <p:cNvSpPr txBox="1"/>
          <p:nvPr/>
        </p:nvSpPr>
        <p:spPr>
          <a:xfrm>
            <a:off x="6679882" y="6160496"/>
            <a:ext cx="4521517" cy="369332"/>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Concerned About Medicare Costs</a:t>
            </a:r>
            <a:endParaRPr lang="en-US" dirty="0">
              <a:solidFill>
                <a:schemeClr val="tx1">
                  <a:lumMod val="50000"/>
                </a:schemeClr>
              </a:solidFill>
            </a:endParaRPr>
          </a:p>
        </p:txBody>
      </p:sp>
      <p:pic>
        <p:nvPicPr>
          <p:cNvPr id="6" name="Graphic 5" descr="Laptop with solid fill">
            <a:extLst>
              <a:ext uri="{FF2B5EF4-FFF2-40B4-BE49-F238E27FC236}">
                <a16:creationId xmlns:a16="http://schemas.microsoft.com/office/drawing/2014/main" id="{96BB3A80-2D19-FB9D-69D6-1C20373760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8682" y="5989562"/>
            <a:ext cx="711200" cy="711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3C47AE-647B-4D0F-8077-52CDD163F624}"/>
              </a:ext>
            </a:extLst>
          </p:cNvPr>
          <p:cNvSpPr>
            <a:spLocks noGrp="1"/>
          </p:cNvSpPr>
          <p:nvPr>
            <p:ph type="body" sz="quarter" idx="33"/>
          </p:nvPr>
        </p:nvSpPr>
        <p:spPr>
          <a:xfrm>
            <a:off x="9296401" y="2220913"/>
            <a:ext cx="2343150" cy="1825625"/>
          </a:xfrm>
        </p:spPr>
        <p:txBody>
          <a:bodyPr rtlCol="0"/>
          <a:lstStyle/>
          <a:p>
            <a:pPr algn="ctr" fontAlgn="auto">
              <a:lnSpc>
                <a:spcPct val="100000"/>
              </a:lnSpc>
              <a:spcBef>
                <a:spcPct val="20000"/>
              </a:spcBef>
              <a:spcAft>
                <a:spcPts val="0"/>
              </a:spcAft>
              <a:defRPr/>
            </a:pPr>
            <a:r>
              <a:rPr lang="en-US" altLang="en-US" sz="1800" dirty="0">
                <a:solidFill>
                  <a:schemeClr val="bg1"/>
                </a:solidFill>
              </a:rPr>
              <a:t>If you suspect error, fraud and/or abuse call 1-800-MEDICARE and</a:t>
            </a:r>
            <a:br>
              <a:rPr lang="en-US" altLang="en-US" sz="1800" dirty="0">
                <a:solidFill>
                  <a:schemeClr val="bg1"/>
                </a:solidFill>
              </a:rPr>
            </a:br>
            <a:r>
              <a:rPr lang="en-US" altLang="en-US" sz="1800" dirty="0">
                <a:solidFill>
                  <a:schemeClr val="bg1"/>
                </a:solidFill>
                <a:hlinkClick r:id="rId3">
                  <a:extLst>
                    <a:ext uri="{A12FA001-AC4F-418D-AE19-62706E023703}">
                      <ahyp:hlinkClr xmlns:ahyp="http://schemas.microsoft.com/office/drawing/2018/hyperlinkcolor" val="tx"/>
                    </a:ext>
                  </a:extLst>
                </a:hlinkClick>
              </a:rPr>
              <a:t>Senior Medicare Patrol</a:t>
            </a:r>
            <a:r>
              <a:rPr lang="en-US" altLang="en-US" sz="1800" dirty="0">
                <a:solidFill>
                  <a:schemeClr val="bg1"/>
                </a:solidFill>
              </a:rPr>
              <a:t> (SMP) </a:t>
            </a:r>
            <a:br>
              <a:rPr lang="en-US" altLang="en-US" sz="1800" dirty="0">
                <a:solidFill>
                  <a:schemeClr val="bg1"/>
                </a:solidFill>
              </a:rPr>
            </a:br>
            <a:r>
              <a:rPr lang="en-US" altLang="en-US" sz="1800" dirty="0">
                <a:solidFill>
                  <a:schemeClr val="bg1"/>
                </a:solidFill>
              </a:rPr>
              <a:t>at </a:t>
            </a:r>
            <a:r>
              <a:rPr lang="en-US" sz="1800" dirty="0">
                <a:solidFill>
                  <a:schemeClr val="bg1"/>
                </a:solidFill>
              </a:rPr>
              <a:t>800-892-0890</a:t>
            </a:r>
          </a:p>
        </p:txBody>
      </p:sp>
      <p:sp>
        <p:nvSpPr>
          <p:cNvPr id="3" name="Content Placeholder 2">
            <a:extLst>
              <a:ext uri="{FF2B5EF4-FFF2-40B4-BE49-F238E27FC236}">
                <a16:creationId xmlns:a16="http://schemas.microsoft.com/office/drawing/2014/main" id="{A8182C0C-8B7C-4D93-95D4-EC14FA14A423}"/>
              </a:ext>
            </a:extLst>
          </p:cNvPr>
          <p:cNvSpPr>
            <a:spLocks noGrp="1"/>
          </p:cNvSpPr>
          <p:nvPr>
            <p:ph idx="1"/>
          </p:nvPr>
        </p:nvSpPr>
        <p:spPr>
          <a:xfrm>
            <a:off x="1109663" y="1819275"/>
            <a:ext cx="7424737" cy="2752725"/>
          </a:xfrm>
        </p:spPr>
        <p:txBody>
          <a:bodyPr vert="horz" lIns="0" tIns="0" rIns="0" bIns="0" rtlCol="0" anchor="t">
            <a:normAutofit fontScale="25000" lnSpcReduction="20000"/>
          </a:bodyPr>
          <a:lstStyle/>
          <a:p>
            <a:pPr>
              <a:spcBef>
                <a:spcPts val="0"/>
              </a:spcBef>
              <a:spcAft>
                <a:spcPts val="1200"/>
              </a:spcAft>
              <a:defRPr/>
            </a:pPr>
            <a:r>
              <a:rPr lang="en-US" altLang="en-US" sz="9600" dirty="0">
                <a:latin typeface="Arial"/>
                <a:cs typeface="Arial"/>
              </a:rPr>
              <a:t>Help reduce Medicare error, fraud and abuse that cost </a:t>
            </a:r>
            <a:r>
              <a:rPr lang="en-US" altLang="en-US" sz="9600" b="1" dirty="0">
                <a:latin typeface="Arial"/>
                <a:cs typeface="Arial"/>
              </a:rPr>
              <a:t>billion$</a:t>
            </a:r>
            <a:r>
              <a:rPr lang="en-US" altLang="en-US" sz="9600" dirty="0">
                <a:latin typeface="Arial"/>
                <a:cs typeface="Arial"/>
              </a:rPr>
              <a:t> each year in the United States</a:t>
            </a:r>
          </a:p>
          <a:p>
            <a:pPr fontAlgn="auto">
              <a:spcBef>
                <a:spcPts val="0"/>
              </a:spcBef>
              <a:spcAft>
                <a:spcPts val="1200"/>
              </a:spcAft>
              <a:defRPr/>
            </a:pPr>
            <a:r>
              <a:rPr lang="en-US" altLang="en-US" sz="9600" dirty="0"/>
              <a:t>Review your personalized Medicare Summary Notice (MSN) sent to you quarterly (or monthly via medicare.gov account)</a:t>
            </a:r>
          </a:p>
          <a:p>
            <a:pPr fontAlgn="auto">
              <a:spcBef>
                <a:spcPts val="0"/>
              </a:spcBef>
              <a:spcAft>
                <a:spcPts val="1200"/>
              </a:spcAft>
              <a:defRPr/>
            </a:pPr>
            <a:r>
              <a:rPr lang="en-US" altLang="en-US" sz="9600" dirty="0"/>
              <a:t>Review </a:t>
            </a:r>
            <a:r>
              <a:rPr lang="en-US" altLang="en-US" sz="9600" u="sng" dirty="0"/>
              <a:t>carefully</a:t>
            </a:r>
            <a:r>
              <a:rPr lang="en-US" altLang="en-US" sz="9600" dirty="0"/>
              <a:t> to ensure all services billed are accurate</a:t>
            </a:r>
          </a:p>
          <a:p>
            <a:pPr fontAlgn="auto">
              <a:spcBef>
                <a:spcPts val="0"/>
              </a:spcBef>
              <a:spcAft>
                <a:spcPts val="1200"/>
              </a:spcAft>
              <a:defRPr/>
            </a:pPr>
            <a:r>
              <a:rPr lang="en-US" altLang="en-US" sz="9600" dirty="0"/>
              <a:t>If you see a charge on your account that you don’t recognize or did not incur, call 1-800-MEDICARE and Senior Medicare Patrol (SMP) at 800-892-0890 to report it. </a:t>
            </a:r>
          </a:p>
          <a:p>
            <a:pPr fontAlgn="auto">
              <a:spcBef>
                <a:spcPts val="0"/>
              </a:spcBef>
              <a:spcAft>
                <a:spcPts val="1200"/>
              </a:spcAft>
              <a:defRPr/>
            </a:pPr>
            <a:endParaRPr lang="en-US" altLang="en-US" sz="1600" dirty="0"/>
          </a:p>
          <a:p>
            <a:pPr fontAlgn="auto">
              <a:spcAft>
                <a:spcPts val="0"/>
              </a:spcAft>
              <a:defRPr/>
            </a:pPr>
            <a:endParaRPr lang="en-US" dirty="0"/>
          </a:p>
        </p:txBody>
      </p:sp>
      <p:sp>
        <p:nvSpPr>
          <p:cNvPr id="6" name="Title 5">
            <a:extLst>
              <a:ext uri="{FF2B5EF4-FFF2-40B4-BE49-F238E27FC236}">
                <a16:creationId xmlns:a16="http://schemas.microsoft.com/office/drawing/2014/main" id="{57791488-F3C3-40D0-9F6E-0F031E525138}"/>
              </a:ext>
            </a:extLst>
          </p:cNvPr>
          <p:cNvSpPr>
            <a:spLocks noGrp="1"/>
          </p:cNvSpPr>
          <p:nvPr>
            <p:ph type="title"/>
          </p:nvPr>
        </p:nvSpPr>
        <p:spPr/>
        <p:txBody>
          <a:bodyPr rtlCol="0"/>
          <a:lstStyle/>
          <a:p>
            <a:pPr fontAlgn="auto">
              <a:spcAft>
                <a:spcPts val="0"/>
              </a:spcAft>
              <a:defRPr/>
            </a:pPr>
            <a:r>
              <a:rPr lang="en-US" altLang="en-US" dirty="0"/>
              <a:t>Protect Yourself from Error, Fraud and Abuse</a:t>
            </a:r>
            <a:endParaRPr lang="en-US" dirty="0"/>
          </a:p>
        </p:txBody>
      </p:sp>
      <p:pic>
        <p:nvPicPr>
          <p:cNvPr id="93189" name="Picture 2" descr="http://www.brightoncenter.com/images/uploads/annual_reports/SMPColorLogo.jpg">
            <a:hlinkClick r:id="rId3"/>
            <a:extLst>
              <a:ext uri="{FF2B5EF4-FFF2-40B4-BE49-F238E27FC236}">
                <a16:creationId xmlns:a16="http://schemas.microsoft.com/office/drawing/2014/main" id="{BB417DDB-9935-4CB3-953E-590DA5D1C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5121" y="4648200"/>
            <a:ext cx="1905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6121B-F27F-44FC-8204-A0BDCFC8AD6A}"/>
              </a:ext>
            </a:extLst>
          </p:cNvPr>
          <p:cNvSpPr>
            <a:spLocks noGrp="1"/>
          </p:cNvSpPr>
          <p:nvPr>
            <p:ph idx="1"/>
          </p:nvPr>
        </p:nvSpPr>
        <p:spPr>
          <a:xfrm>
            <a:off x="914400" y="1941363"/>
            <a:ext cx="10490200" cy="2455625"/>
          </a:xfrm>
        </p:spPr>
        <p:txBody>
          <a:bodyPr rtlCol="0">
            <a:normAutofit fontScale="55000" lnSpcReduction="20000"/>
          </a:bodyPr>
          <a:lstStyle/>
          <a:p>
            <a:pPr fontAlgn="auto">
              <a:spcBef>
                <a:spcPts val="0"/>
              </a:spcBef>
              <a:spcAft>
                <a:spcPts val="1200"/>
              </a:spcAft>
              <a:defRPr/>
            </a:pPr>
            <a:r>
              <a:rPr lang="en-US" sz="4400" dirty="0"/>
              <a:t>Keep updated list of medications</a:t>
            </a:r>
          </a:p>
          <a:p>
            <a:pPr fontAlgn="auto">
              <a:spcBef>
                <a:spcPts val="0"/>
              </a:spcBef>
              <a:spcAft>
                <a:spcPts val="1200"/>
              </a:spcAft>
              <a:defRPr/>
            </a:pPr>
            <a:r>
              <a:rPr lang="en-US" sz="4400" dirty="0"/>
              <a:t>Prepare for medical appointments</a:t>
            </a:r>
          </a:p>
          <a:p>
            <a:pPr fontAlgn="auto">
              <a:spcBef>
                <a:spcPts val="0"/>
              </a:spcBef>
              <a:spcAft>
                <a:spcPts val="1200"/>
              </a:spcAft>
              <a:defRPr/>
            </a:pPr>
            <a:r>
              <a:rPr lang="en-US" sz="4400" dirty="0"/>
              <a:t>Carry SMP Healthcare Journals when traveling</a:t>
            </a:r>
          </a:p>
          <a:p>
            <a:pPr fontAlgn="auto">
              <a:spcBef>
                <a:spcPts val="0"/>
              </a:spcBef>
              <a:spcAft>
                <a:spcPts val="1200"/>
              </a:spcAft>
              <a:defRPr/>
            </a:pPr>
            <a:r>
              <a:rPr lang="en-US" sz="4400" dirty="0"/>
              <a:t>ALWAYS compare SMP Personal Healthcare Journal </a:t>
            </a:r>
          </a:p>
          <a:p>
            <a:pPr marL="0" indent="0" fontAlgn="auto">
              <a:spcBef>
                <a:spcPts val="0"/>
              </a:spcBef>
              <a:spcAft>
                <a:spcPts val="1200"/>
              </a:spcAft>
              <a:buNone/>
              <a:defRPr/>
            </a:pPr>
            <a:r>
              <a:rPr lang="en-US" sz="4400"/>
              <a:t>   entries to Explanation </a:t>
            </a:r>
            <a:r>
              <a:rPr lang="en-US" sz="4400" dirty="0"/>
              <a:t>of Benefits, MSN, and other bills/statements</a:t>
            </a:r>
          </a:p>
          <a:p>
            <a:pPr marL="0" indent="0" fontAlgn="auto">
              <a:spcBef>
                <a:spcPts val="0"/>
              </a:spcBef>
              <a:spcAft>
                <a:spcPts val="1200"/>
              </a:spcAft>
              <a:buFont typeface="Arial" panose="020B0604020202020204" pitchFamily="34" charset="0"/>
              <a:buNone/>
              <a:defRPr/>
            </a:pPr>
            <a:endParaRPr lang="en-US" sz="1600" b="1" dirty="0"/>
          </a:p>
          <a:p>
            <a:pPr fontAlgn="auto">
              <a:spcAft>
                <a:spcPts val="0"/>
              </a:spcAft>
              <a:defRPr/>
            </a:pPr>
            <a:endParaRPr lang="en-US" dirty="0"/>
          </a:p>
        </p:txBody>
      </p:sp>
      <p:sp>
        <p:nvSpPr>
          <p:cNvPr id="3" name="Title 2">
            <a:extLst>
              <a:ext uri="{FF2B5EF4-FFF2-40B4-BE49-F238E27FC236}">
                <a16:creationId xmlns:a16="http://schemas.microsoft.com/office/drawing/2014/main" id="{7E79001C-1B8A-4C94-8BB5-915F1177D9F7}"/>
              </a:ext>
            </a:extLst>
          </p:cNvPr>
          <p:cNvSpPr>
            <a:spLocks noGrp="1"/>
          </p:cNvSpPr>
          <p:nvPr>
            <p:ph type="title"/>
          </p:nvPr>
        </p:nvSpPr>
        <p:spPr/>
        <p:txBody>
          <a:bodyPr rtlCol="0"/>
          <a:lstStyle/>
          <a:p>
            <a:pPr fontAlgn="auto">
              <a:spcAft>
                <a:spcPts val="0"/>
              </a:spcAft>
              <a:defRPr/>
            </a:pPr>
            <a:r>
              <a:rPr lang="en-US" dirty="0"/>
              <a:t>Personal Protection Recommendations</a:t>
            </a:r>
          </a:p>
        </p:txBody>
      </p:sp>
      <p:pic>
        <p:nvPicPr>
          <p:cNvPr id="95236" name="Picture 2" descr="http://www.brightoncenter.com/images/uploads/annual_reports/SMPColorLogo.jpg">
            <a:hlinkClick r:id="rId3"/>
            <a:extLst>
              <a:ext uri="{FF2B5EF4-FFF2-40B4-BE49-F238E27FC236}">
                <a16:creationId xmlns:a16="http://schemas.microsoft.com/office/drawing/2014/main" id="{B1E5768D-4ACD-4BFB-A43C-8F797BB08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730" y="4396988"/>
            <a:ext cx="1676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3">
            <a:extLst>
              <a:ext uri="{FF2B5EF4-FFF2-40B4-BE49-F238E27FC236}">
                <a16:creationId xmlns:a16="http://schemas.microsoft.com/office/drawing/2014/main" id="{699CDA01-C0C5-46B1-BCBB-1A09090F2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436">
            <a:off x="8694854" y="1751285"/>
            <a:ext cx="3182656" cy="156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72D4F2C-CC43-4FAE-AE6F-2D66B67C5577}"/>
              </a:ext>
            </a:extLst>
          </p:cNvPr>
          <p:cNvSpPr txBox="1"/>
          <p:nvPr/>
        </p:nvSpPr>
        <p:spPr>
          <a:xfrm>
            <a:off x="2984634" y="4508212"/>
            <a:ext cx="8826365"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Call SMP for your free journal: 800-892-0890        </a:t>
            </a:r>
          </a:p>
          <a:p>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99B1C851-0921-444F-9D36-DA3ED1E48946}"/>
              </a:ext>
            </a:extLst>
          </p:cNvPr>
          <p:cNvGraphicFramePr>
            <a:graphicFrameLocks noGrp="1"/>
          </p:cNvGraphicFramePr>
          <p:nvPr>
            <p:ph idx="1"/>
            <p:extLst>
              <p:ext uri="{D42A27DB-BD31-4B8C-83A1-F6EECF244321}">
                <p14:modId xmlns:p14="http://schemas.microsoft.com/office/powerpoint/2010/main" val="2100786119"/>
              </p:ext>
            </p:extLst>
          </p:nvPr>
        </p:nvGraphicFramePr>
        <p:xfrm>
          <a:off x="1109663" y="1524000"/>
          <a:ext cx="10490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0967D8D-5A89-4998-BC80-EA7993D88DA2}"/>
              </a:ext>
            </a:extLst>
          </p:cNvPr>
          <p:cNvSpPr>
            <a:spLocks noGrp="1"/>
          </p:cNvSpPr>
          <p:nvPr>
            <p:ph type="title"/>
          </p:nvPr>
        </p:nvSpPr>
        <p:spPr/>
        <p:txBody>
          <a:bodyPr rtlCol="0"/>
          <a:lstStyle/>
          <a:p>
            <a:pPr fontAlgn="auto">
              <a:spcAft>
                <a:spcPts val="0"/>
              </a:spcAft>
              <a:defRPr/>
            </a:pPr>
            <a:r>
              <a:rPr lang="en-US" altLang="en-US" dirty="0"/>
              <a:t>Helpful Resources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6CE3-A93C-4BFE-8A1D-16B1A81D802F}"/>
              </a:ext>
            </a:extLst>
          </p:cNvPr>
          <p:cNvSpPr>
            <a:spLocks noGrp="1"/>
          </p:cNvSpPr>
          <p:nvPr>
            <p:ph type="title"/>
          </p:nvPr>
        </p:nvSpPr>
        <p:spPr>
          <a:xfrm>
            <a:off x="1024765" y="2371725"/>
            <a:ext cx="10490200" cy="1057275"/>
          </a:xfrm>
        </p:spPr>
        <p:txBody>
          <a:bodyPr rtlCol="0">
            <a:noAutofit/>
          </a:bodyPr>
          <a:lstStyle/>
          <a:p>
            <a:pPr fontAlgn="auto">
              <a:spcBef>
                <a:spcPts val="0"/>
              </a:spcBef>
              <a:spcAft>
                <a:spcPts val="0"/>
              </a:spcAft>
              <a:defRPr/>
            </a:pPr>
            <a:br>
              <a:rPr lang="en-US" dirty="0"/>
            </a:br>
            <a:br>
              <a:rPr lang="en-US" dirty="0"/>
            </a:br>
            <a:br>
              <a:rPr lang="en-US" dirty="0"/>
            </a:br>
            <a:br>
              <a:rPr lang="en-US" dirty="0"/>
            </a:br>
            <a:br>
              <a:rPr lang="en-US" dirty="0"/>
            </a:br>
            <a:r>
              <a:rPr lang="en-US" dirty="0"/>
              <a:t>Thank you for choosing SHINE.</a:t>
            </a:r>
            <a:br>
              <a:rPr lang="en-US" dirty="0"/>
            </a:br>
            <a:br>
              <a:rPr lang="en-US" dirty="0"/>
            </a:br>
            <a:r>
              <a:rPr lang="en-US" dirty="0"/>
              <a:t>The SHINE program thanks the </a:t>
            </a:r>
            <a:br>
              <a:rPr lang="en-US" dirty="0"/>
            </a:br>
            <a:r>
              <a:rPr lang="en-US" dirty="0"/>
              <a:t>Administration for Community Living </a:t>
            </a:r>
            <a:br>
              <a:rPr lang="en-US" dirty="0"/>
            </a:br>
            <a:r>
              <a:rPr lang="en-US" dirty="0"/>
              <a:t>for Ongoing Support</a:t>
            </a:r>
            <a:br>
              <a:rPr lang="en-US" dirty="0"/>
            </a:br>
            <a:endParaRPr lang="en-US" dirty="0"/>
          </a:p>
        </p:txBody>
      </p:sp>
      <p:pic>
        <p:nvPicPr>
          <p:cNvPr id="101379" name="Picture 2" descr="Logo, company name&#10;&#10;Description automatically generated">
            <a:hlinkClick r:id="rId3"/>
            <a:extLst>
              <a:ext uri="{FF2B5EF4-FFF2-40B4-BE49-F238E27FC236}">
                <a16:creationId xmlns:a16="http://schemas.microsoft.com/office/drawing/2014/main" id="{615A714B-1885-474A-84BE-DBBEE82C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031" y="3429000"/>
            <a:ext cx="3490141"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Box 3">
            <a:extLst>
              <a:ext uri="{FF2B5EF4-FFF2-40B4-BE49-F238E27FC236}">
                <a16:creationId xmlns:a16="http://schemas.microsoft.com/office/drawing/2014/main" id="{714B48EC-C8BF-4830-821A-0B58BFF62080}"/>
              </a:ext>
            </a:extLst>
          </p:cNvPr>
          <p:cNvSpPr txBox="1">
            <a:spLocks noChangeArrowheads="1"/>
          </p:cNvSpPr>
          <p:nvPr/>
        </p:nvSpPr>
        <p:spPr bwMode="auto">
          <a:xfrm>
            <a:off x="1024765" y="3124200"/>
            <a:ext cx="549116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pPr>
            <a:r>
              <a:rPr lang="en-US" altLang="en-US" sz="1600" b="1" dirty="0">
                <a:solidFill>
                  <a:schemeClr val="accent6">
                    <a:lumMod val="50000"/>
                  </a:schemeClr>
                </a:solidFill>
                <a:latin typeface="Arial" panose="020B0604020202020204" pitchFamily="34" charset="0"/>
                <a:cs typeface="Arial" panose="020B0604020202020204" pitchFamily="34" charset="0"/>
              </a:rPr>
              <a:t>This project is supported in part by Grant #90SAPG, from the U.S. </a:t>
            </a:r>
            <a:r>
              <a:rPr lang="en-US" altLang="en-US" sz="1600" b="1" dirty="0">
                <a:solidFill>
                  <a:srgbClr val="054D7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Administration for Community Living</a:t>
            </a:r>
            <a:r>
              <a:rPr lang="en-US" altLang="en-US" sz="1600" b="1" dirty="0">
                <a:solidFill>
                  <a:schemeClr val="accent6">
                    <a:lumMod val="50000"/>
                  </a:schemeClr>
                </a:solidFill>
                <a:latin typeface="Arial" panose="020B0604020202020204" pitchFamily="34" charset="0"/>
                <a:cs typeface="Arial" panose="020B0604020202020204" pitchFamily="34" charset="0"/>
              </a:rPr>
              <a:t>, Department of Health and Human Services, Washington DC, 20201. </a:t>
            </a:r>
            <a:endParaRPr lang="en-US" altLang="en-US" sz="1600" dirty="0">
              <a:solidFill>
                <a:schemeClr val="accent6">
                  <a:lumMod val="50000"/>
                </a:schemeClr>
              </a:solidFill>
              <a:latin typeface="Arial" panose="020B0604020202020204" pitchFamily="34" charset="0"/>
              <a:cs typeface="Arial" panose="020B0604020202020204" pitchFamily="34" charset="0"/>
            </a:endParaRPr>
          </a:p>
          <a:p>
            <a:pPr eaLnBrk="1" hangingPunct="1"/>
            <a:r>
              <a:rPr lang="en-US" altLang="en-US" sz="1600" b="1" dirty="0">
                <a:solidFill>
                  <a:schemeClr val="accent6">
                    <a:lumMod val="50000"/>
                  </a:schemeClr>
                </a:solidFill>
                <a:latin typeface="Arial" panose="020B0604020202020204" pitchFamily="34" charset="0"/>
                <a:cs typeface="Arial" panose="020B0604020202020204" pitchFamily="34" charset="0"/>
              </a:rPr>
              <a:t>Grantees undertaking projects with government sponsorship are encouraged to express freely their findings and conclusions. Points of view or opinions do not, therefore, necessarily represent official </a:t>
            </a:r>
            <a:br>
              <a:rPr lang="en-US" altLang="en-US" sz="1600" b="1" dirty="0">
                <a:solidFill>
                  <a:schemeClr val="accent6">
                    <a:lumMod val="50000"/>
                  </a:schemeClr>
                </a:solidFill>
                <a:latin typeface="Arial" panose="020B0604020202020204" pitchFamily="34" charset="0"/>
                <a:cs typeface="Arial" panose="020B0604020202020204" pitchFamily="34" charset="0"/>
              </a:rPr>
            </a:br>
            <a:r>
              <a:rPr lang="en-US" altLang="en-US" sz="1600" b="1" dirty="0">
                <a:solidFill>
                  <a:schemeClr val="accent6">
                    <a:lumMod val="50000"/>
                  </a:schemeClr>
                </a:solidFill>
                <a:latin typeface="Arial" panose="020B0604020202020204" pitchFamily="34" charset="0"/>
                <a:cs typeface="Arial" panose="020B0604020202020204" pitchFamily="34" charset="0"/>
              </a:rPr>
              <a:t>ACL policy.</a:t>
            </a:r>
            <a:endParaRPr lang="en-US" altLang="en-US" sz="1600" dirty="0">
              <a:solidFill>
                <a:schemeClr val="accent6">
                  <a:lumMod val="50000"/>
                </a:schemeClr>
              </a:solidFill>
              <a:latin typeface="Arial" panose="020B0604020202020204" pitchFamily="34" charset="0"/>
              <a:cs typeface="Arial" panose="020B0604020202020204" pitchFamily="34" charset="0"/>
            </a:endParaRPr>
          </a:p>
          <a:p>
            <a:pPr eaLnBrk="1" hangingPunct="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4431B7-A48D-415D-3BE0-70AB5FA188E4}"/>
              </a:ext>
            </a:extLst>
          </p:cNvPr>
          <p:cNvSpPr txBox="1"/>
          <p:nvPr/>
        </p:nvSpPr>
        <p:spPr>
          <a:xfrm>
            <a:off x="990600" y="609600"/>
            <a:ext cx="10210800" cy="4770537"/>
          </a:xfrm>
          <a:prstGeom prst="rect">
            <a:avLst/>
          </a:prstGeom>
          <a:noFill/>
        </p:spPr>
        <p:txBody>
          <a:bodyPr wrap="square" rtlCol="0">
            <a:spAutoFit/>
          </a:bodyPr>
          <a:lstStyle/>
          <a:p>
            <a:pPr algn="ctr"/>
            <a:r>
              <a:rPr lang="en-US" sz="3600" dirty="0">
                <a:solidFill>
                  <a:schemeClr val="bg1">
                    <a:lumMod val="10000"/>
                  </a:schemeClr>
                </a:solidFill>
              </a:rPr>
              <a:t>To meet with a SHINE counselor, </a:t>
            </a:r>
          </a:p>
          <a:p>
            <a:pPr algn="ctr"/>
            <a:r>
              <a:rPr lang="en-US" sz="3600" dirty="0">
                <a:solidFill>
                  <a:schemeClr val="bg1">
                    <a:lumMod val="10000"/>
                  </a:schemeClr>
                </a:solidFill>
              </a:rPr>
              <a:t>call your local city/town SHINE program found on:</a:t>
            </a:r>
          </a:p>
          <a:p>
            <a:pPr algn="ctr"/>
            <a:r>
              <a:rPr lang="en-US" sz="3600" dirty="0">
                <a:solidFill>
                  <a:schemeClr val="bg1">
                    <a:lumMod val="10000"/>
                  </a:schemeClr>
                </a:solidFill>
              </a:rPr>
              <a:t>SHINE Locations and Contact Information </a:t>
            </a:r>
          </a:p>
          <a:p>
            <a:pPr algn="ctr"/>
            <a:endParaRPr lang="en-US" sz="3600" dirty="0">
              <a:solidFill>
                <a:schemeClr val="bg1">
                  <a:lumMod val="10000"/>
                </a:schemeClr>
              </a:solidFill>
            </a:endParaRPr>
          </a:p>
          <a:p>
            <a:pPr algn="ctr"/>
            <a:r>
              <a:rPr lang="en-US" sz="3600" dirty="0">
                <a:solidFill>
                  <a:schemeClr val="bg1">
                    <a:lumMod val="10000"/>
                  </a:schemeClr>
                </a:solidFill>
              </a:rPr>
              <a:t>or call: </a:t>
            </a:r>
            <a:r>
              <a:rPr lang="en-US" sz="3200" b="1" dirty="0">
                <a:solidFill>
                  <a:schemeClr val="bg1">
                    <a:lumMod val="10000"/>
                  </a:schemeClr>
                </a:solidFill>
              </a:rPr>
              <a:t>978-946-1374</a:t>
            </a:r>
          </a:p>
          <a:p>
            <a:pPr algn="ctr"/>
            <a:endParaRPr lang="en-US" sz="3200" b="1" i="1" dirty="0">
              <a:solidFill>
                <a:schemeClr val="bg1">
                  <a:lumMod val="10000"/>
                </a:schemeClr>
              </a:solidFill>
            </a:endParaRPr>
          </a:p>
          <a:p>
            <a:pPr algn="ctr"/>
            <a:endParaRPr lang="en-US" sz="3200" b="1" i="1" dirty="0">
              <a:solidFill>
                <a:schemeClr val="bg1">
                  <a:lumMod val="10000"/>
                </a:schemeClr>
              </a:solidFill>
            </a:endParaRPr>
          </a:p>
          <a:p>
            <a:pPr algn="ctr"/>
            <a:r>
              <a:rPr lang="en-US" sz="3200" b="1" i="1" dirty="0">
                <a:solidFill>
                  <a:schemeClr val="bg1">
                    <a:lumMod val="10000"/>
                  </a:schemeClr>
                </a:solidFill>
              </a:rPr>
              <a:t>       Thank you for choosing SHINE</a:t>
            </a:r>
          </a:p>
          <a:p>
            <a:pPr algn="ctr"/>
            <a:endParaRPr lang="en-US" sz="2800" dirty="0"/>
          </a:p>
        </p:txBody>
      </p:sp>
      <p:sp>
        <p:nvSpPr>
          <p:cNvPr id="3" name="TextBox 2">
            <a:extLst>
              <a:ext uri="{FF2B5EF4-FFF2-40B4-BE49-F238E27FC236}">
                <a16:creationId xmlns:a16="http://schemas.microsoft.com/office/drawing/2014/main" id="{8CD64F8B-FE37-4E48-4A8C-D535DA658097}"/>
              </a:ext>
            </a:extLst>
          </p:cNvPr>
          <p:cNvSpPr txBox="1"/>
          <p:nvPr/>
        </p:nvSpPr>
        <p:spPr>
          <a:xfrm>
            <a:off x="6679882" y="6160496"/>
            <a:ext cx="4521517" cy="369332"/>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SHINE Locations and Contact Information</a:t>
            </a:r>
            <a:endParaRPr lang="en-US" dirty="0">
              <a:solidFill>
                <a:schemeClr val="tx1">
                  <a:lumMod val="50000"/>
                </a:schemeClr>
              </a:solidFill>
            </a:endParaRPr>
          </a:p>
        </p:txBody>
      </p:sp>
      <p:pic>
        <p:nvPicPr>
          <p:cNvPr id="4" name="Graphic 3" descr="Laptop with solid fill">
            <a:extLst>
              <a:ext uri="{FF2B5EF4-FFF2-40B4-BE49-F238E27FC236}">
                <a16:creationId xmlns:a16="http://schemas.microsoft.com/office/drawing/2014/main" id="{DA95E758-E97E-AAB6-4F3C-1937918F34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8682" y="5989562"/>
            <a:ext cx="711200" cy="711200"/>
          </a:xfrm>
          <a:prstGeom prst="rect">
            <a:avLst/>
          </a:prstGeom>
        </p:spPr>
      </p:pic>
    </p:spTree>
    <p:extLst>
      <p:ext uri="{BB962C8B-B14F-4D97-AF65-F5344CB8AC3E}">
        <p14:creationId xmlns:p14="http://schemas.microsoft.com/office/powerpoint/2010/main" val="171701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28264-DA4D-4C02-9230-99573B2B2B39}"/>
              </a:ext>
            </a:extLst>
          </p:cNvPr>
          <p:cNvSpPr>
            <a:spLocks noGrp="1"/>
          </p:cNvSpPr>
          <p:nvPr>
            <p:ph type="title"/>
          </p:nvPr>
        </p:nvSpPr>
        <p:spPr/>
        <p:txBody>
          <a:bodyPr/>
          <a:lstStyle/>
          <a:p>
            <a:r>
              <a:rPr lang="en-US" altLang="en-US" dirty="0"/>
              <a:t>Just to Clarify…</a:t>
            </a:r>
            <a:endParaRPr lang="en-US" dirty="0"/>
          </a:p>
        </p:txBody>
      </p:sp>
      <p:sp>
        <p:nvSpPr>
          <p:cNvPr id="4" name="Freeform: Shape 3">
            <a:extLst>
              <a:ext uri="{FF2B5EF4-FFF2-40B4-BE49-F238E27FC236}">
                <a16:creationId xmlns:a16="http://schemas.microsoft.com/office/drawing/2014/main" id="{EDA12937-769C-4B58-8093-D07FDDCCECBD}"/>
              </a:ext>
            </a:extLst>
          </p:cNvPr>
          <p:cNvSpPr/>
          <p:nvPr/>
        </p:nvSpPr>
        <p:spPr>
          <a:xfrm>
            <a:off x="2133600"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Medicare is </a:t>
            </a:r>
            <a:br>
              <a:rPr lang="en-US" sz="2000" b="1" kern="1200" dirty="0">
                <a:latin typeface="Arial" panose="020B0604020202020204" pitchFamily="34" charset="0"/>
                <a:cs typeface="Arial" panose="020B0604020202020204" pitchFamily="34" charset="0"/>
              </a:rPr>
            </a:br>
            <a:r>
              <a:rPr lang="en-US" sz="2000" b="1" kern="1200" dirty="0">
                <a:latin typeface="Arial" panose="020B0604020202020204" pitchFamily="34" charset="0"/>
                <a:cs typeface="Arial" panose="020B0604020202020204" pitchFamily="34" charset="0"/>
              </a:rPr>
              <a:t>NOT free</a:t>
            </a:r>
          </a:p>
        </p:txBody>
      </p:sp>
      <p:sp>
        <p:nvSpPr>
          <p:cNvPr id="5" name="Freeform: Shape 4">
            <a:extLst>
              <a:ext uri="{FF2B5EF4-FFF2-40B4-BE49-F238E27FC236}">
                <a16:creationId xmlns:a16="http://schemas.microsoft.com/office/drawing/2014/main" id="{01A21E5E-EF57-4B7B-B83B-FB89D099B0AC}"/>
              </a:ext>
            </a:extLst>
          </p:cNvPr>
          <p:cNvSpPr/>
          <p:nvPr/>
        </p:nvSpPr>
        <p:spPr>
          <a:xfrm>
            <a:off x="2133600" y="2770537"/>
            <a:ext cx="2264503" cy="2503439"/>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solidFill>
                  <a:schemeClr val="tx1"/>
                </a:solidFill>
                <a:latin typeface="Arial"/>
                <a:cs typeface="Arial"/>
              </a:rPr>
              <a:t>Part A may or may not be </a:t>
            </a:r>
            <a:r>
              <a:rPr lang="en-US" sz="2000" dirty="0">
                <a:solidFill>
                  <a:schemeClr val="tx1"/>
                </a:solidFill>
                <a:latin typeface="Arial"/>
                <a:cs typeface="Arial"/>
              </a:rPr>
              <a:t>premium-free</a:t>
            </a:r>
            <a:r>
              <a:rPr lang="en-US" sz="2000" kern="1200" dirty="0">
                <a:solidFill>
                  <a:schemeClr val="tx1"/>
                </a:solidFill>
                <a:latin typeface="Arial"/>
                <a:cs typeface="Arial"/>
              </a:rPr>
              <a:t> – depending on your eligibility</a:t>
            </a:r>
          </a:p>
        </p:txBody>
      </p:sp>
      <p:sp>
        <p:nvSpPr>
          <p:cNvPr id="6" name="Freeform: Shape 5">
            <a:extLst>
              <a:ext uri="{FF2B5EF4-FFF2-40B4-BE49-F238E27FC236}">
                <a16:creationId xmlns:a16="http://schemas.microsoft.com/office/drawing/2014/main" id="{B21AD34D-4836-4BA4-B633-3B63D9F4CB3E}"/>
              </a:ext>
            </a:extLst>
          </p:cNvPr>
          <p:cNvSpPr/>
          <p:nvPr/>
        </p:nvSpPr>
        <p:spPr>
          <a:xfrm>
            <a:off x="5036144"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Medicare is individualized</a:t>
            </a:r>
          </a:p>
        </p:txBody>
      </p:sp>
      <p:sp>
        <p:nvSpPr>
          <p:cNvPr id="7" name="Freeform: Shape 6">
            <a:extLst>
              <a:ext uri="{FF2B5EF4-FFF2-40B4-BE49-F238E27FC236}">
                <a16:creationId xmlns:a16="http://schemas.microsoft.com/office/drawing/2014/main" id="{AA31591D-26C3-48F4-A8E0-235B7A11B984}"/>
              </a:ext>
            </a:extLst>
          </p:cNvPr>
          <p:cNvSpPr/>
          <p:nvPr/>
        </p:nvSpPr>
        <p:spPr>
          <a:xfrm>
            <a:off x="5036144" y="2770537"/>
            <a:ext cx="2264503" cy="2503439"/>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2000" kern="1200" dirty="0">
                <a:solidFill>
                  <a:srgbClr val="3B4F5E"/>
                </a:solidFill>
                <a:latin typeface="Arial" panose="020B0604020202020204" pitchFamily="34" charset="0"/>
                <a:ea typeface="+mn-ea"/>
                <a:cs typeface="Arial" panose="020B0604020202020204" pitchFamily="34" charset="0"/>
              </a:rPr>
              <a:t>You will not share your plan with anyone else</a:t>
            </a:r>
          </a:p>
          <a:p>
            <a:pPr marL="171450" lvl="1" indent="-171450" algn="l" defTabSz="711200">
              <a:lnSpc>
                <a:spcPct val="90000"/>
              </a:lnSpc>
              <a:spcBef>
                <a:spcPct val="0"/>
              </a:spcBef>
              <a:spcAft>
                <a:spcPct val="15000"/>
              </a:spcAft>
              <a:buChar char="•"/>
            </a:pPr>
            <a:r>
              <a:rPr lang="en-US" sz="2000" kern="1200" dirty="0">
                <a:solidFill>
                  <a:srgbClr val="3B4F5E"/>
                </a:solidFill>
                <a:latin typeface="Arial"/>
                <a:cs typeface="Arial"/>
              </a:rPr>
              <a:t>Your Medicare choices may be different than a spouse, friend</a:t>
            </a:r>
            <a:r>
              <a:rPr lang="en-US" sz="2000" dirty="0">
                <a:solidFill>
                  <a:srgbClr val="3B4F5E"/>
                </a:solidFill>
                <a:latin typeface="Arial"/>
                <a:cs typeface="Arial"/>
              </a:rPr>
              <a:t>,</a:t>
            </a:r>
            <a:r>
              <a:rPr lang="en-US" sz="2000" kern="1200" dirty="0">
                <a:solidFill>
                  <a:srgbClr val="3B4F5E"/>
                </a:solidFill>
                <a:latin typeface="Arial"/>
                <a:cs typeface="Arial"/>
              </a:rPr>
              <a:t> or neighbor</a:t>
            </a:r>
          </a:p>
        </p:txBody>
      </p:sp>
      <p:sp>
        <p:nvSpPr>
          <p:cNvPr id="8" name="Freeform: Shape 7">
            <a:extLst>
              <a:ext uri="{FF2B5EF4-FFF2-40B4-BE49-F238E27FC236}">
                <a16:creationId xmlns:a16="http://schemas.microsoft.com/office/drawing/2014/main" id="{4A343C78-8EA8-4744-92F3-DF4CBC15A4B2}"/>
              </a:ext>
            </a:extLst>
          </p:cNvPr>
          <p:cNvSpPr/>
          <p:nvPr/>
        </p:nvSpPr>
        <p:spPr>
          <a:xfrm>
            <a:off x="7867775" y="1907412"/>
            <a:ext cx="2264503" cy="1750188"/>
          </a:xfrm>
          <a:custGeom>
            <a:avLst/>
            <a:gdLst>
              <a:gd name="connsiteX0" fmla="*/ 0 w 2264503"/>
              <a:gd name="connsiteY0" fmla="*/ 0 h 1891919"/>
              <a:gd name="connsiteX1" fmla="*/ 2264503 w 2264503"/>
              <a:gd name="connsiteY1" fmla="*/ 0 h 1891919"/>
              <a:gd name="connsiteX2" fmla="*/ 2264503 w 2264503"/>
              <a:gd name="connsiteY2" fmla="*/ 1891919 h 1891919"/>
              <a:gd name="connsiteX3" fmla="*/ 0 w 2264503"/>
              <a:gd name="connsiteY3" fmla="*/ 1891919 h 1891919"/>
              <a:gd name="connsiteX4" fmla="*/ 0 w 2264503"/>
              <a:gd name="connsiteY4" fmla="*/ 0 h 189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891919">
                <a:moveTo>
                  <a:pt x="0" y="0"/>
                </a:moveTo>
                <a:lnTo>
                  <a:pt x="2264503" y="0"/>
                </a:lnTo>
                <a:lnTo>
                  <a:pt x="2264503" y="1891919"/>
                </a:lnTo>
                <a:lnTo>
                  <a:pt x="0" y="1891919"/>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Understanding Medicare has NOTHING to do with your education level</a:t>
            </a:r>
          </a:p>
        </p:txBody>
      </p:sp>
      <p:sp>
        <p:nvSpPr>
          <p:cNvPr id="9" name="Freeform: Shape 8">
            <a:extLst>
              <a:ext uri="{FF2B5EF4-FFF2-40B4-BE49-F238E27FC236}">
                <a16:creationId xmlns:a16="http://schemas.microsoft.com/office/drawing/2014/main" id="{9D14D26A-22A2-41CD-8C76-1DEA240DA450}"/>
              </a:ext>
            </a:extLst>
          </p:cNvPr>
          <p:cNvSpPr/>
          <p:nvPr/>
        </p:nvSpPr>
        <p:spPr>
          <a:xfrm>
            <a:off x="7870097" y="3657600"/>
            <a:ext cx="2264503" cy="1616376"/>
          </a:xfrm>
          <a:custGeom>
            <a:avLst/>
            <a:gdLst>
              <a:gd name="connsiteX0" fmla="*/ 0 w 2264503"/>
              <a:gd name="connsiteY0" fmla="*/ 0 h 1470971"/>
              <a:gd name="connsiteX1" fmla="*/ 2264503 w 2264503"/>
              <a:gd name="connsiteY1" fmla="*/ 0 h 1470971"/>
              <a:gd name="connsiteX2" fmla="*/ 2264503 w 2264503"/>
              <a:gd name="connsiteY2" fmla="*/ 1470971 h 1470971"/>
              <a:gd name="connsiteX3" fmla="*/ 0 w 2264503"/>
              <a:gd name="connsiteY3" fmla="*/ 1470971 h 1470971"/>
              <a:gd name="connsiteX4" fmla="*/ 0 w 2264503"/>
              <a:gd name="connsiteY4" fmla="*/ 0 h 147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470971">
                <a:moveTo>
                  <a:pt x="0" y="0"/>
                </a:moveTo>
                <a:lnTo>
                  <a:pt x="2264503" y="0"/>
                </a:lnTo>
                <a:lnTo>
                  <a:pt x="2264503" y="1470971"/>
                </a:lnTo>
                <a:lnTo>
                  <a:pt x="0" y="1470971"/>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solidFill>
                  <a:srgbClr val="3B4F5E"/>
                </a:solidFill>
                <a:latin typeface="Arial" panose="020B0604020202020204" pitchFamily="34" charset="0"/>
                <a:ea typeface="+mn-ea"/>
                <a:cs typeface="Arial" panose="020B0604020202020204" pitchFamily="34" charset="0"/>
              </a:rPr>
              <a:t>It’s like learning a different language!</a:t>
            </a:r>
          </a:p>
        </p:txBody>
      </p:sp>
    </p:spTree>
    <p:extLst>
      <p:ext uri="{BB962C8B-B14F-4D97-AF65-F5344CB8AC3E}">
        <p14:creationId xmlns:p14="http://schemas.microsoft.com/office/powerpoint/2010/main" val="416606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D0ACCA-CAE5-4DFE-B958-8CBC16CBFD60}"/>
              </a:ext>
            </a:extLst>
          </p:cNvPr>
          <p:cNvGraphicFramePr>
            <a:graphicFrameLocks noGrp="1"/>
          </p:cNvGraphicFramePr>
          <p:nvPr>
            <p:extLst>
              <p:ext uri="{D42A27DB-BD31-4B8C-83A1-F6EECF244321}">
                <p14:modId xmlns:p14="http://schemas.microsoft.com/office/powerpoint/2010/main" val="1166855921"/>
              </p:ext>
            </p:extLst>
          </p:nvPr>
        </p:nvGraphicFramePr>
        <p:xfrm>
          <a:off x="1447800" y="1447800"/>
          <a:ext cx="9144001" cy="4114800"/>
        </p:xfrm>
        <a:graphic>
          <a:graphicData uri="http://schemas.openxmlformats.org/drawingml/2006/table">
            <a:tbl>
              <a:tblPr firstRow="1" firstCol="1" bandRow="1"/>
              <a:tblGrid>
                <a:gridCol w="2456405">
                  <a:extLst>
                    <a:ext uri="{9D8B030D-6E8A-4147-A177-3AD203B41FA5}">
                      <a16:colId xmlns:a16="http://schemas.microsoft.com/office/drawing/2014/main" val="20000"/>
                    </a:ext>
                  </a:extLst>
                </a:gridCol>
                <a:gridCol w="726634">
                  <a:extLst>
                    <a:ext uri="{9D8B030D-6E8A-4147-A177-3AD203B41FA5}">
                      <a16:colId xmlns:a16="http://schemas.microsoft.com/office/drawing/2014/main" val="20001"/>
                    </a:ext>
                  </a:extLst>
                </a:gridCol>
                <a:gridCol w="816659">
                  <a:extLst>
                    <a:ext uri="{9D8B030D-6E8A-4147-A177-3AD203B41FA5}">
                      <a16:colId xmlns:a16="http://schemas.microsoft.com/office/drawing/2014/main" val="20002"/>
                    </a:ext>
                  </a:extLst>
                </a:gridCol>
                <a:gridCol w="835949">
                  <a:extLst>
                    <a:ext uri="{9D8B030D-6E8A-4147-A177-3AD203B41FA5}">
                      <a16:colId xmlns:a16="http://schemas.microsoft.com/office/drawing/2014/main" val="20003"/>
                    </a:ext>
                  </a:extLst>
                </a:gridCol>
                <a:gridCol w="1028862">
                  <a:extLst>
                    <a:ext uri="{9D8B030D-6E8A-4147-A177-3AD203B41FA5}">
                      <a16:colId xmlns:a16="http://schemas.microsoft.com/office/drawing/2014/main" val="20004"/>
                    </a:ext>
                  </a:extLst>
                </a:gridCol>
                <a:gridCol w="1093164">
                  <a:extLst>
                    <a:ext uri="{9D8B030D-6E8A-4147-A177-3AD203B41FA5}">
                      <a16:colId xmlns:a16="http://schemas.microsoft.com/office/drawing/2014/main" val="20005"/>
                    </a:ext>
                  </a:extLst>
                </a:gridCol>
                <a:gridCol w="1093164">
                  <a:extLst>
                    <a:ext uri="{9D8B030D-6E8A-4147-A177-3AD203B41FA5}">
                      <a16:colId xmlns:a16="http://schemas.microsoft.com/office/drawing/2014/main" val="20006"/>
                    </a:ext>
                  </a:extLst>
                </a:gridCol>
                <a:gridCol w="1093164">
                  <a:extLst>
                    <a:ext uri="{9D8B030D-6E8A-4147-A177-3AD203B41FA5}">
                      <a16:colId xmlns:a16="http://schemas.microsoft.com/office/drawing/2014/main" val="20007"/>
                    </a:ext>
                  </a:extLst>
                </a:gridCol>
              </a:tblGrid>
              <a:tr h="550059">
                <a:tc gridSpan="8">
                  <a:txBody>
                    <a:bodyPr/>
                    <a:lstStyle/>
                    <a:p>
                      <a:pPr marL="0" marR="0" algn="ctr">
                        <a:lnSpc>
                          <a:spcPct val="115000"/>
                        </a:lnSpc>
                        <a:spcBef>
                          <a:spcPts val="0"/>
                        </a:spcBef>
                        <a:spcAft>
                          <a:spcPts val="0"/>
                        </a:spcAft>
                        <a:tabLst>
                          <a:tab pos="857250" algn="l"/>
                        </a:tabLst>
                      </a:pPr>
                      <a:r>
                        <a:rPr lang="en-US" sz="2400" b="1" dirty="0">
                          <a:solidFill>
                            <a:schemeClr val="bg1"/>
                          </a:solidFill>
                          <a:effectLst/>
                          <a:latin typeface="Arial" panose="020B0604020202020204" pitchFamily="34" charset="0"/>
                          <a:ea typeface="Calibri"/>
                          <a:cs typeface="Arial" panose="020B0604020202020204" pitchFamily="34" charset="0"/>
                        </a:rPr>
                        <a:t>7 Months Surrounding your 65</a:t>
                      </a:r>
                      <a:r>
                        <a:rPr lang="en-US" sz="2400" b="1" baseline="30000" dirty="0">
                          <a:solidFill>
                            <a:schemeClr val="bg1"/>
                          </a:solidFill>
                          <a:effectLst/>
                          <a:latin typeface="Arial" panose="020B0604020202020204" pitchFamily="34" charset="0"/>
                          <a:ea typeface="Calibri"/>
                          <a:cs typeface="Arial" panose="020B0604020202020204" pitchFamily="34" charset="0"/>
                        </a:rPr>
                        <a:t>th</a:t>
                      </a:r>
                      <a:r>
                        <a:rPr lang="en-US" sz="2400" b="1" dirty="0">
                          <a:solidFill>
                            <a:schemeClr val="bg1"/>
                          </a:solidFill>
                          <a:effectLst/>
                          <a:latin typeface="Arial" panose="020B0604020202020204" pitchFamily="34" charset="0"/>
                          <a:ea typeface="Calibri"/>
                          <a:cs typeface="Arial" panose="020B0604020202020204" pitchFamily="34" charset="0"/>
                        </a:rPr>
                        <a:t> Birthday</a:t>
                      </a: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38">
                <a:tc gridSpan="8">
                  <a:txBody>
                    <a:bodyPr/>
                    <a:lstStyle/>
                    <a:p>
                      <a:pPr marL="0" marR="0" algn="ctr">
                        <a:lnSpc>
                          <a:spcPct val="115000"/>
                        </a:lnSpc>
                        <a:spcBef>
                          <a:spcPts val="0"/>
                        </a:spcBef>
                        <a:spcAft>
                          <a:spcPts val="0"/>
                        </a:spcAft>
                        <a:tabLst>
                          <a:tab pos="857250" algn="l"/>
                        </a:tabLst>
                      </a:pPr>
                      <a:r>
                        <a:rPr lang="en-US" sz="2500" b="1" kern="1200" dirty="0">
                          <a:solidFill>
                            <a:schemeClr val="tx1"/>
                          </a:solidFill>
                          <a:effectLst/>
                          <a:latin typeface="Arial" panose="020B0604020202020204" pitchFamily="34" charset="0"/>
                          <a:ea typeface="Times New Roman"/>
                          <a:cs typeface="Arial" panose="020B0604020202020204" pitchFamily="34" charset="0"/>
                        </a:rPr>
                        <a:t>EXAMPLE: YOU TURN 65 July 4</a:t>
                      </a:r>
                      <a:endParaRPr lang="en-US" sz="25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5799">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If you enroll in:</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April</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May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June</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Aug.</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Sept.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Oct.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r h="1335857">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THEN YOUR MEDICARE STARTS: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Birthday Month</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1 </a:t>
                      </a:r>
                    </a:p>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Month Later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3"/>
                  </a:ext>
                </a:extLst>
              </a:tr>
              <a:tr h="814447">
                <a:tc>
                  <a:txBody>
                    <a:bodyPr/>
                    <a:lstStyle/>
                    <a:p>
                      <a:pPr marL="0" marR="0" algn="ctr">
                        <a:lnSpc>
                          <a:spcPct val="115000"/>
                        </a:lnSpc>
                        <a:spcBef>
                          <a:spcPts val="0"/>
                        </a:spcBef>
                        <a:spcAft>
                          <a:spcPts val="0"/>
                        </a:spcAft>
                        <a:tabLst>
                          <a:tab pos="857250" algn="l"/>
                        </a:tabLst>
                      </a:pPr>
                      <a:r>
                        <a:rPr lang="en-US" sz="1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70727" marR="7072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Aug.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Sept.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Oct.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Calibri"/>
                          <a:cs typeface="Arial" panose="020B0604020202020204" pitchFamily="34" charset="0"/>
                        </a:rPr>
                        <a:t>Nov. 1</a:t>
                      </a: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4"/>
                  </a:ext>
                </a:extLst>
              </a:tr>
            </a:tbl>
          </a:graphicData>
        </a:graphic>
      </p:graphicFrame>
      <p:sp>
        <p:nvSpPr>
          <p:cNvPr id="38952" name="Title 1">
            <a:extLst>
              <a:ext uri="{FF2B5EF4-FFF2-40B4-BE49-F238E27FC236}">
                <a16:creationId xmlns:a16="http://schemas.microsoft.com/office/drawing/2014/main" id="{530CD981-D021-4DA4-AEB5-9E87CB012815}"/>
              </a:ext>
            </a:extLst>
          </p:cNvPr>
          <p:cNvSpPr>
            <a:spLocks noGrp="1" noChangeArrowheads="1"/>
          </p:cNvSpPr>
          <p:nvPr>
            <p:ph type="title"/>
          </p:nvPr>
        </p:nvSpPr>
        <p:spPr/>
        <p:txBody>
          <a:bodyPr/>
          <a:lstStyle/>
          <a:p>
            <a:r>
              <a:rPr lang="en-US" altLang="en-US" dirty="0"/>
              <a:t>Medicare Initial Enrollment Period (IEP)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3774960-7A4F-4174-9CFA-6A1F6076CA6C}"/>
              </a:ext>
            </a:extLst>
          </p:cNvPr>
          <p:cNvSpPr/>
          <p:nvPr/>
        </p:nvSpPr>
        <p:spPr>
          <a:xfrm>
            <a:off x="2362200"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Employer Group Health Plan (EGHP)</a:t>
            </a:r>
          </a:p>
        </p:txBody>
      </p:sp>
      <p:sp>
        <p:nvSpPr>
          <p:cNvPr id="7" name="Freeform: Shape 6">
            <a:extLst>
              <a:ext uri="{FF2B5EF4-FFF2-40B4-BE49-F238E27FC236}">
                <a16:creationId xmlns:a16="http://schemas.microsoft.com/office/drawing/2014/main" id="{4B8DC90D-716E-4B75-8F6A-D9508FFD0416}"/>
              </a:ext>
            </a:extLst>
          </p:cNvPr>
          <p:cNvSpPr/>
          <p:nvPr/>
        </p:nvSpPr>
        <p:spPr>
          <a:xfrm>
            <a:off x="4922812"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Retiree Plan</a:t>
            </a:r>
          </a:p>
        </p:txBody>
      </p:sp>
      <p:sp>
        <p:nvSpPr>
          <p:cNvPr id="8" name="Freeform: Shape 7">
            <a:extLst>
              <a:ext uri="{FF2B5EF4-FFF2-40B4-BE49-F238E27FC236}">
                <a16:creationId xmlns:a16="http://schemas.microsoft.com/office/drawing/2014/main" id="{2BAAEDE7-9EB2-4068-AE0E-45D996AFDBA5}"/>
              </a:ext>
            </a:extLst>
          </p:cNvPr>
          <p:cNvSpPr/>
          <p:nvPr/>
        </p:nvSpPr>
        <p:spPr>
          <a:xfrm>
            <a:off x="7450767"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Veteran Benefits</a:t>
            </a:r>
          </a:p>
        </p:txBody>
      </p:sp>
      <p:sp>
        <p:nvSpPr>
          <p:cNvPr id="9" name="Freeform: Shape 8">
            <a:extLst>
              <a:ext uri="{FF2B5EF4-FFF2-40B4-BE49-F238E27FC236}">
                <a16:creationId xmlns:a16="http://schemas.microsoft.com/office/drawing/2014/main" id="{D7BB033E-7FF9-456C-97B8-31C0BB079F78}"/>
              </a:ext>
            </a:extLst>
          </p:cNvPr>
          <p:cNvSpPr/>
          <p:nvPr/>
        </p:nvSpPr>
        <p:spPr>
          <a:xfrm>
            <a:off x="3657600" y="4394503"/>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GIC or Municipal coverage</a:t>
            </a:r>
          </a:p>
        </p:txBody>
      </p:sp>
      <p:sp>
        <p:nvSpPr>
          <p:cNvPr id="10" name="Freeform: Shape 9">
            <a:extLst>
              <a:ext uri="{FF2B5EF4-FFF2-40B4-BE49-F238E27FC236}">
                <a16:creationId xmlns:a16="http://schemas.microsoft.com/office/drawing/2014/main" id="{E0494580-8834-4578-BD94-F11FE3100F54}"/>
              </a:ext>
            </a:extLst>
          </p:cNvPr>
          <p:cNvSpPr/>
          <p:nvPr/>
        </p:nvSpPr>
        <p:spPr>
          <a:xfrm>
            <a:off x="6218213" y="4394503"/>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Aft>
                <a:spcPct val="35000"/>
              </a:spcAft>
              <a:buNone/>
            </a:pPr>
            <a:r>
              <a:rPr lang="en-US" sz="1600" b="1" dirty="0">
                <a:latin typeface="Arial" panose="020B0604020202020204" pitchFamily="34" charset="0"/>
                <a:cs typeface="Arial" panose="020B0604020202020204" pitchFamily="34" charset="0"/>
              </a:rPr>
              <a:t>Federal Health and/or Retiree insurance</a:t>
            </a:r>
          </a:p>
        </p:txBody>
      </p:sp>
      <p:sp>
        <p:nvSpPr>
          <p:cNvPr id="40963" name="Title 1">
            <a:extLst>
              <a:ext uri="{FF2B5EF4-FFF2-40B4-BE49-F238E27FC236}">
                <a16:creationId xmlns:a16="http://schemas.microsoft.com/office/drawing/2014/main" id="{84F667B3-2705-411A-8665-0AD3AD948D43}"/>
              </a:ext>
            </a:extLst>
          </p:cNvPr>
          <p:cNvSpPr>
            <a:spLocks noGrp="1" noChangeArrowheads="1"/>
          </p:cNvSpPr>
          <p:nvPr>
            <p:ph type="title"/>
          </p:nvPr>
        </p:nvSpPr>
        <p:spPr/>
        <p:txBody>
          <a:bodyPr/>
          <a:lstStyle/>
          <a:p>
            <a:r>
              <a:rPr lang="en-US" altLang="en-US" dirty="0"/>
              <a:t>Medicare and OTHER Coverage</a:t>
            </a:r>
          </a:p>
        </p:txBody>
      </p:sp>
      <p:sp>
        <p:nvSpPr>
          <p:cNvPr id="5" name="Text Placeholder 1">
            <a:extLst>
              <a:ext uri="{FF2B5EF4-FFF2-40B4-BE49-F238E27FC236}">
                <a16:creationId xmlns:a16="http://schemas.microsoft.com/office/drawing/2014/main" id="{AF62C8A5-3389-4F69-BECA-485C2495D9BC}"/>
              </a:ext>
            </a:extLst>
          </p:cNvPr>
          <p:cNvSpPr txBox="1">
            <a:spLocks noChangeArrowheads="1"/>
          </p:cNvSpPr>
          <p:nvPr/>
        </p:nvSpPr>
        <p:spPr>
          <a:xfrm>
            <a:off x="1066800" y="1738313"/>
            <a:ext cx="8991600" cy="547687"/>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b="1" dirty="0">
                <a:latin typeface="Arial"/>
                <a:cs typeface="Arial"/>
              </a:rPr>
              <a:t>The following healthcare coverage has specific guidelines and may/may not coordinate with Medicare*:</a:t>
            </a:r>
            <a:endParaRPr lang="en-US" sz="1600" dirty="0">
              <a:latin typeface="Arial"/>
              <a:cs typeface="Arial"/>
            </a:endParaRPr>
          </a:p>
        </p:txBody>
      </p:sp>
      <p:sp>
        <p:nvSpPr>
          <p:cNvPr id="11" name="Text Placeholder 1">
            <a:extLst>
              <a:ext uri="{FF2B5EF4-FFF2-40B4-BE49-F238E27FC236}">
                <a16:creationId xmlns:a16="http://schemas.microsoft.com/office/drawing/2014/main" id="{957D15C1-A905-4199-9FE7-A9D29EC71102}"/>
              </a:ext>
            </a:extLst>
          </p:cNvPr>
          <p:cNvSpPr txBox="1">
            <a:spLocks noChangeArrowheads="1"/>
          </p:cNvSpPr>
          <p:nvPr/>
        </p:nvSpPr>
        <p:spPr>
          <a:xfrm>
            <a:off x="3200400" y="6108411"/>
            <a:ext cx="8991600" cy="547687"/>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dirty="0">
                <a:latin typeface="Arial"/>
                <a:cs typeface="Arial"/>
              </a:rPr>
              <a:t>Meet with a SHINE counselor or the plan administrator to learn 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109272" y="1502343"/>
            <a:ext cx="10490200" cy="101088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A (Hospital) Enrollment</a:t>
            </a:r>
            <a:endParaRPr lang="en-US" sz="2000" kern="120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E104078F-1D33-4D1F-A09E-AB7844A40CFF}"/>
              </a:ext>
            </a:extLst>
          </p:cNvPr>
          <p:cNvSpPr/>
          <p:nvPr/>
        </p:nvSpPr>
        <p:spPr>
          <a:xfrm>
            <a:off x="1109272" y="2590407"/>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If you have paid into Social Security for 40 quarters (10 yrs)  you will have </a:t>
            </a:r>
            <a:r>
              <a:rPr lang="en-US" sz="1600" b="1" kern="1200" dirty="0">
                <a:latin typeface="Arial" panose="020B0604020202020204" pitchFamily="34" charset="0"/>
                <a:cs typeface="Arial" panose="020B0604020202020204" pitchFamily="34" charset="0"/>
              </a:rPr>
              <a:t>premium free </a:t>
            </a:r>
            <a:r>
              <a:rPr lang="en-US" sz="1600" kern="1200" dirty="0">
                <a:latin typeface="Arial" panose="020B0604020202020204" pitchFamily="34" charset="0"/>
                <a:cs typeface="Arial" panose="020B0604020202020204" pitchFamily="34" charset="0"/>
              </a:rPr>
              <a:t>Part A</a:t>
            </a:r>
          </a:p>
          <a:p>
            <a:pPr marL="171450" lvl="1" indent="-171450" algn="l" defTabSz="711200">
              <a:lnSpc>
                <a:spcPct val="90000"/>
              </a:lnSpc>
              <a:spcBef>
                <a:spcPct val="0"/>
              </a:spcBef>
              <a:spcAft>
                <a:spcPct val="20000"/>
              </a:spcAft>
              <a:buChar char="•"/>
            </a:pPr>
            <a:r>
              <a:rPr lang="en-US" sz="1600" dirty="0">
                <a:latin typeface="Arial" panose="020B0604020202020204" pitchFamily="34" charset="0"/>
                <a:cs typeface="Arial" panose="020B0604020202020204" pitchFamily="34" charset="0"/>
              </a:rPr>
              <a:t>If you have not, you will have a premium for Part A – see the 2024 Medicare Premium Chart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Enroll if you choose, but </a:t>
            </a:r>
            <a:r>
              <a:rPr lang="en-US" sz="1600" b="1" kern="1200" dirty="0">
                <a:latin typeface="Arial" panose="020B0604020202020204" pitchFamily="34" charset="0"/>
                <a:cs typeface="Arial" panose="020B0604020202020204" pitchFamily="34" charset="0"/>
              </a:rPr>
              <a:t>may not be necessary</a:t>
            </a:r>
            <a:r>
              <a:rPr lang="en-US" sz="1600" kern="1200" dirty="0">
                <a:latin typeface="Arial" panose="020B0604020202020204" pitchFamily="34" charset="0"/>
                <a:cs typeface="Arial" panose="020B0604020202020204" pitchFamily="34" charset="0"/>
              </a:rPr>
              <a:t> to enroll if you have an Employer Group Health Plan (EGHP)</a:t>
            </a:r>
          </a:p>
          <a:p>
            <a:pPr marL="171450" lvl="1" indent="-171450" algn="l" defTabSz="711200">
              <a:lnSpc>
                <a:spcPct val="90000"/>
              </a:lnSpc>
              <a:spcBef>
                <a:spcPct val="0"/>
              </a:spcBef>
              <a:spcAft>
                <a:spcPct val="20000"/>
              </a:spcAft>
              <a:buChar char="•"/>
            </a:pPr>
            <a:r>
              <a:rPr lang="en-US" sz="1600" b="1" u="sng" kern="1200" dirty="0">
                <a:latin typeface="Arial" panose="020B0604020202020204" pitchFamily="34" charset="0"/>
                <a:cs typeface="Arial" panose="020B0604020202020204" pitchFamily="34" charset="0"/>
              </a:rPr>
              <a:t>DO NOT </a:t>
            </a:r>
            <a:r>
              <a:rPr lang="en-US" sz="1600" kern="1200" dirty="0">
                <a:latin typeface="Arial" panose="020B0604020202020204" pitchFamily="34" charset="0"/>
                <a:cs typeface="Arial" panose="020B0604020202020204" pitchFamily="34" charset="0"/>
              </a:rPr>
              <a:t>enroll if you have a Health Savings Account (HSA) see next slide)</a:t>
            </a:r>
          </a:p>
        </p:txBody>
      </p:sp>
      <p:sp>
        <p:nvSpPr>
          <p:cNvPr id="8" name="Freeform: Shape 7">
            <a:extLst>
              <a:ext uri="{FF2B5EF4-FFF2-40B4-BE49-F238E27FC236}">
                <a16:creationId xmlns:a16="http://schemas.microsoft.com/office/drawing/2014/main" id="{D59558A3-2619-4CE8-A8CD-42FF40F90D37}"/>
              </a:ext>
            </a:extLst>
          </p:cNvPr>
          <p:cNvSpPr/>
          <p:nvPr/>
        </p:nvSpPr>
        <p:spPr>
          <a:xfrm>
            <a:off x="1109663" y="3753960"/>
            <a:ext cx="10490200" cy="101088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B (Medical) Enrollment</a:t>
            </a:r>
            <a:endParaRPr lang="en-US" sz="2000"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1109663" y="4896960"/>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There is a monthly premium for Part B – can vary depending on income (see 2024 Medicare Premiums)</a:t>
            </a:r>
          </a:p>
          <a:p>
            <a:pPr marL="171450" lvl="1" indent="-171450" algn="l" defTabSz="711200">
              <a:lnSpc>
                <a:spcPct val="90000"/>
              </a:lnSpc>
              <a:spcBef>
                <a:spcPct val="0"/>
              </a:spcBef>
              <a:spcAft>
                <a:spcPct val="20000"/>
              </a:spcAft>
              <a:buChar char="•"/>
            </a:pPr>
            <a:r>
              <a:rPr lang="en-US" sz="1600" b="1" kern="1200" dirty="0">
                <a:latin typeface="Arial" panose="020B0604020202020204" pitchFamily="34" charset="0"/>
                <a:cs typeface="Arial" panose="020B0604020202020204" pitchFamily="34" charset="0"/>
              </a:rPr>
              <a:t>May not be necessary </a:t>
            </a:r>
            <a:r>
              <a:rPr lang="en-US" sz="1600" kern="1200" dirty="0">
                <a:latin typeface="Arial" panose="020B0604020202020204" pitchFamily="34" charset="0"/>
                <a:cs typeface="Arial" panose="020B0604020202020204" pitchFamily="34" charset="0"/>
              </a:rPr>
              <a:t>to enroll if you have a qualifying Employer Group Health Plan (creditable coverage)</a:t>
            </a:r>
          </a:p>
          <a:p>
            <a:pPr marL="0" lvl="1" algn="l" defTabSz="711200">
              <a:lnSpc>
                <a:spcPct val="90000"/>
              </a:lnSpc>
              <a:spcBef>
                <a:spcPct val="0"/>
              </a:spcBef>
              <a:spcAft>
                <a:spcPct val="20000"/>
              </a:spcAft>
            </a:pPr>
            <a:r>
              <a:rPr lang="en-US" sz="1600" kern="1200" dirty="0">
                <a:latin typeface="Arial" panose="020B0604020202020204" pitchFamily="34" charset="0"/>
                <a:cs typeface="Arial" panose="020B0604020202020204" pitchFamily="34" charset="0"/>
              </a:rPr>
              <a:t>					More info to follow…</a:t>
            </a:r>
          </a:p>
        </p:txBody>
      </p:sp>
      <p:sp>
        <p:nvSpPr>
          <p:cNvPr id="45059" name="Title 2">
            <a:extLst>
              <a:ext uri="{FF2B5EF4-FFF2-40B4-BE49-F238E27FC236}">
                <a16:creationId xmlns:a16="http://schemas.microsoft.com/office/drawing/2014/main" id="{A994845C-8521-4162-AF72-0D98BC9FD4FF}"/>
              </a:ext>
            </a:extLst>
          </p:cNvPr>
          <p:cNvSpPr>
            <a:spLocks noGrp="1" noChangeArrowheads="1"/>
          </p:cNvSpPr>
          <p:nvPr>
            <p:ph type="title"/>
          </p:nvPr>
        </p:nvSpPr>
        <p:spPr/>
        <p:txBody>
          <a:bodyPr>
            <a:normAutofit/>
          </a:bodyPr>
          <a:lstStyle/>
          <a:p>
            <a:r>
              <a:rPr lang="en-US" altLang="en-US" dirty="0"/>
              <a:t>Medicare Eligibility &amp; Enrollment Guidelines</a:t>
            </a:r>
          </a:p>
        </p:txBody>
      </p:sp>
      <p:sp>
        <p:nvSpPr>
          <p:cNvPr id="2" name="TextBox 1">
            <a:extLst>
              <a:ext uri="{FF2B5EF4-FFF2-40B4-BE49-F238E27FC236}">
                <a16:creationId xmlns:a16="http://schemas.microsoft.com/office/drawing/2014/main" id="{A784FE4C-5845-6EEF-72FE-63170D831EBF}"/>
              </a:ext>
            </a:extLst>
          </p:cNvPr>
          <p:cNvSpPr txBox="1"/>
          <p:nvPr/>
        </p:nvSpPr>
        <p:spPr>
          <a:xfrm>
            <a:off x="4724400" y="6072004"/>
            <a:ext cx="3733800" cy="369332"/>
          </a:xfrm>
          <a:prstGeom prst="rect">
            <a:avLst/>
          </a:prstGeom>
          <a:noFill/>
        </p:spPr>
        <p:txBody>
          <a:bodyPr wrap="square" rtlCol="0">
            <a:spAutoFit/>
          </a:bodyPr>
          <a:lstStyle/>
          <a:p>
            <a:r>
              <a:rPr lang="en-US" dirty="0">
                <a:solidFill>
                  <a:schemeClr val="tx1">
                    <a:lumMod val="50000"/>
                  </a:schemeClr>
                </a:solidFill>
                <a:hlinkClick r:id="rId3">
                  <a:extLst>
                    <a:ext uri="{A12FA001-AC4F-418D-AE19-62706E023703}">
                      <ahyp:hlinkClr xmlns:ahyp="http://schemas.microsoft.com/office/drawing/2018/hyperlinkcolor" val="tx"/>
                    </a:ext>
                  </a:extLst>
                </a:hlinkClick>
              </a:rPr>
              <a:t>2024 Medicare Premiums</a:t>
            </a:r>
            <a:endParaRPr lang="en-US" dirty="0">
              <a:solidFill>
                <a:schemeClr val="tx1">
                  <a:lumMod val="50000"/>
                </a:schemeClr>
              </a:solidFill>
            </a:endParaRPr>
          </a:p>
        </p:txBody>
      </p:sp>
      <p:pic>
        <p:nvPicPr>
          <p:cNvPr id="3" name="Graphic 2" descr="Laptop with solid fill">
            <a:extLst>
              <a:ext uri="{FF2B5EF4-FFF2-40B4-BE49-F238E27FC236}">
                <a16:creationId xmlns:a16="http://schemas.microsoft.com/office/drawing/2014/main" id="{96A528B4-0BBE-9B85-9ABD-A2F7D23A19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3200" y="5898763"/>
            <a:ext cx="711200" cy="711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8D76DC6C-73D5-4B39-A97E-E089FD617EF8}"/>
              </a:ext>
            </a:extLst>
          </p:cNvPr>
          <p:cNvSpPr>
            <a:spLocks noGrp="1" noChangeArrowheads="1"/>
          </p:cNvSpPr>
          <p:nvPr>
            <p:ph idx="1"/>
          </p:nvPr>
        </p:nvSpPr>
        <p:spPr>
          <a:xfrm>
            <a:off x="1828800" y="3428242"/>
            <a:ext cx="9939728" cy="2209800"/>
          </a:xfrm>
        </p:spPr>
        <p:txBody>
          <a:bodyPr>
            <a:normAutofit fontScale="85000" lnSpcReduction="10000"/>
          </a:bodyPr>
          <a:lstStyle/>
          <a:p>
            <a:pPr lvl="1">
              <a:lnSpc>
                <a:spcPct val="100000"/>
              </a:lnSpc>
              <a:spcAft>
                <a:spcPts val="600"/>
              </a:spcAft>
            </a:pPr>
            <a:r>
              <a:rPr lang="en-US" altLang="en-US" dirty="0"/>
              <a:t>Employees with Medicare are </a:t>
            </a:r>
            <a:r>
              <a:rPr lang="en-US" altLang="en-US" b="1" dirty="0"/>
              <a:t>not allowed </a:t>
            </a:r>
            <a:r>
              <a:rPr lang="en-US" altLang="en-US" dirty="0"/>
              <a:t>to contribute to an HSA</a:t>
            </a:r>
          </a:p>
          <a:p>
            <a:pPr lvl="2">
              <a:lnSpc>
                <a:spcPct val="100000"/>
              </a:lnSpc>
              <a:spcAft>
                <a:spcPts val="600"/>
              </a:spcAft>
            </a:pPr>
            <a:r>
              <a:rPr lang="en-US" altLang="en-US" sz="2000" dirty="0"/>
              <a:t>Continued contribution = </a:t>
            </a:r>
            <a:r>
              <a:rPr lang="en-US" altLang="en-US" sz="2000" b="1" dirty="0"/>
              <a:t>IRS tax penalty</a:t>
            </a:r>
          </a:p>
          <a:p>
            <a:pPr lvl="1">
              <a:lnSpc>
                <a:spcPct val="100000"/>
              </a:lnSpc>
              <a:spcAft>
                <a:spcPts val="600"/>
              </a:spcAft>
            </a:pPr>
            <a:r>
              <a:rPr lang="en-US" altLang="en-US" dirty="0"/>
              <a:t>Medicare Part A enrollment date will be retroactive for up to 6 months </a:t>
            </a:r>
            <a:br>
              <a:rPr lang="en-US" altLang="en-US" dirty="0"/>
            </a:br>
            <a:r>
              <a:rPr lang="en-US" altLang="en-US" dirty="0"/>
              <a:t>(if you were eligible during that 6 months)</a:t>
            </a:r>
          </a:p>
          <a:p>
            <a:pPr lvl="1">
              <a:lnSpc>
                <a:spcPct val="100000"/>
              </a:lnSpc>
              <a:spcAft>
                <a:spcPts val="600"/>
              </a:spcAft>
            </a:pPr>
            <a:r>
              <a:rPr lang="en-US" altLang="en-US" dirty="0"/>
              <a:t>Contributions to the HSA must stop 6 months </a:t>
            </a:r>
            <a:r>
              <a:rPr lang="en-US" altLang="en-US" b="1" dirty="0"/>
              <a:t>prior</a:t>
            </a:r>
            <a:r>
              <a:rPr lang="en-US" altLang="en-US" dirty="0"/>
              <a:t> to enrolling in Part A to avoid a tax penalty</a:t>
            </a:r>
          </a:p>
          <a:p>
            <a:pPr lvl="1">
              <a:lnSpc>
                <a:spcPct val="100000"/>
              </a:lnSpc>
              <a:spcAft>
                <a:spcPts val="600"/>
              </a:spcAft>
            </a:pPr>
            <a:r>
              <a:rPr lang="en-US" altLang="en-US" dirty="0"/>
              <a:t>Speak with your HR department or Benefits Specialist</a:t>
            </a:r>
          </a:p>
          <a:p>
            <a:pPr marL="0" indent="0">
              <a:buFont typeface="Arial" panose="020B0604020202020204" pitchFamily="34" charset="0"/>
              <a:buNone/>
            </a:pPr>
            <a:endParaRPr lang="en-US" altLang="en-US" dirty="0"/>
          </a:p>
        </p:txBody>
      </p:sp>
      <p:sp>
        <p:nvSpPr>
          <p:cNvPr id="47107" name="Title 2">
            <a:extLst>
              <a:ext uri="{FF2B5EF4-FFF2-40B4-BE49-F238E27FC236}">
                <a16:creationId xmlns:a16="http://schemas.microsoft.com/office/drawing/2014/main" id="{C90FF8B5-71DA-42D1-82BE-7A9A5DEEC46B}"/>
              </a:ext>
            </a:extLst>
          </p:cNvPr>
          <p:cNvSpPr>
            <a:spLocks noGrp="1" noChangeArrowheads="1"/>
          </p:cNvSpPr>
          <p:nvPr>
            <p:ph type="title"/>
          </p:nvPr>
        </p:nvSpPr>
        <p:spPr/>
        <p:txBody>
          <a:bodyPr/>
          <a:lstStyle/>
          <a:p>
            <a:r>
              <a:rPr lang="en-US" altLang="en-US" dirty="0"/>
              <a:t>Do you Have a Health Savings Account (HSA)?</a:t>
            </a:r>
          </a:p>
        </p:txBody>
      </p:sp>
      <p:sp>
        <p:nvSpPr>
          <p:cNvPr id="2" name="TextBox 1">
            <a:extLst>
              <a:ext uri="{FF2B5EF4-FFF2-40B4-BE49-F238E27FC236}">
                <a16:creationId xmlns:a16="http://schemas.microsoft.com/office/drawing/2014/main" id="{34A63A3D-FEA4-4A1D-B54B-2C94AAA026CB}"/>
              </a:ext>
            </a:extLst>
          </p:cNvPr>
          <p:cNvSpPr txBox="1"/>
          <p:nvPr/>
        </p:nvSpPr>
        <p:spPr>
          <a:xfrm>
            <a:off x="1469036" y="1828800"/>
            <a:ext cx="9253928" cy="1323439"/>
          </a:xfrm>
          <a:prstGeom prst="rect">
            <a:avLst/>
          </a:prstGeom>
          <a:noFill/>
        </p:spPr>
        <p:txBody>
          <a:bodyPr wrap="square" rtlCol="0">
            <a:spAutoFit/>
          </a:bodyPr>
          <a:lstStyle/>
          <a:p>
            <a:pPr>
              <a:spcAft>
                <a:spcPts val="1200"/>
              </a:spcAft>
            </a:pPr>
            <a:r>
              <a:rPr lang="en-US" sz="2000" b="1" dirty="0">
                <a:solidFill>
                  <a:srgbClr val="00B0F0"/>
                </a:solidFill>
                <a:latin typeface="Arial" panose="020B0604020202020204" pitchFamily="34" charset="0"/>
                <a:cs typeface="Arial" panose="020B0604020202020204" pitchFamily="34" charset="0"/>
              </a:rPr>
              <a:t>Health Savings Account is </a:t>
            </a:r>
            <a:r>
              <a:rPr lang="en-US" sz="2000" b="1" u="sng" dirty="0">
                <a:solidFill>
                  <a:srgbClr val="00B0F0"/>
                </a:solidFill>
                <a:latin typeface="Arial" panose="020B0604020202020204" pitchFamily="34" charset="0"/>
                <a:cs typeface="Arial" panose="020B0604020202020204" pitchFamily="34" charset="0"/>
              </a:rPr>
              <a:t>different</a:t>
            </a:r>
            <a:r>
              <a:rPr lang="en-US" sz="2000" b="1" dirty="0">
                <a:solidFill>
                  <a:srgbClr val="00B0F0"/>
                </a:solidFill>
                <a:latin typeface="Arial" panose="020B0604020202020204" pitchFamily="34" charset="0"/>
                <a:cs typeface="Arial" panose="020B0604020202020204" pitchFamily="34" charset="0"/>
              </a:rPr>
              <a:t> than:</a:t>
            </a:r>
          </a:p>
          <a:p>
            <a:pPr marL="285750" indent="-285750">
              <a:spcAft>
                <a:spcPts val="1200"/>
              </a:spcAft>
              <a:buFont typeface="Wingdings" panose="05000000000000000000" pitchFamily="2" charset="2"/>
              <a:buChar char="Ø"/>
            </a:pPr>
            <a:r>
              <a:rPr lang="en-US" sz="2000" b="1" dirty="0">
                <a:solidFill>
                  <a:srgbClr val="00B0F0"/>
                </a:solidFill>
                <a:latin typeface="Arial" panose="020B0604020202020204" pitchFamily="34" charset="0"/>
                <a:cs typeface="Arial" panose="020B0604020202020204" pitchFamily="34" charset="0"/>
              </a:rPr>
              <a:t>Flex Spending Accounts (FSA) or </a:t>
            </a:r>
          </a:p>
          <a:p>
            <a:pPr marL="285750" indent="-285750">
              <a:buFont typeface="Wingdings" panose="05000000000000000000" pitchFamily="2" charset="2"/>
              <a:buChar char="Ø"/>
            </a:pPr>
            <a:r>
              <a:rPr lang="en-US" sz="2000" b="1" dirty="0">
                <a:solidFill>
                  <a:srgbClr val="00B0F0"/>
                </a:solidFill>
                <a:latin typeface="Arial" panose="020B0604020202020204" pitchFamily="34" charset="0"/>
                <a:cs typeface="Arial" panose="020B0604020202020204" pitchFamily="34" charset="0"/>
              </a:rPr>
              <a:t>Health Reimbursement Accounts (HRA)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057959" y="1008027"/>
            <a:ext cx="10490200" cy="71120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lvl="0" algn="ctr" rtl="0"/>
            <a:r>
              <a:rPr lang="en-US" sz="2000" b="1" kern="1200" dirty="0">
                <a:latin typeface="Arial" panose="020B0604020202020204" pitchFamily="34" charset="0"/>
                <a:cs typeface="Arial" panose="020B0604020202020204" pitchFamily="34" charset="0"/>
              </a:rPr>
              <a:t>You </a:t>
            </a:r>
            <a:r>
              <a:rPr lang="en-US" sz="2000" b="1" u="none" dirty="0">
                <a:latin typeface="Arial"/>
                <a:cs typeface="Arial"/>
              </a:rPr>
              <a:t>MAY or MAY NOT be required to enroll in Medicare, depending on status of Creditable Coverage of your Employer Group Health Plan</a:t>
            </a:r>
            <a:endParaRPr lang="en-US" sz="2000" u="none"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1057959" y="1750128"/>
            <a:ext cx="10308993" cy="3772293"/>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If you have insurance via current/active employment of you/spouse, you </a:t>
            </a:r>
            <a:r>
              <a:rPr lang="en-US" sz="1800" b="1" u="none" dirty="0">
                <a:latin typeface="Arial" panose="020B0604020202020204" pitchFamily="34" charset="0"/>
                <a:cs typeface="Arial" panose="020B0604020202020204" pitchFamily="34" charset="0"/>
              </a:rPr>
              <a:t>may</a:t>
            </a:r>
            <a:r>
              <a:rPr lang="en-US" sz="1800" u="none" dirty="0">
                <a:latin typeface="Arial" panose="020B0604020202020204" pitchFamily="34" charset="0"/>
                <a:cs typeface="Arial" panose="020B0604020202020204" pitchFamily="34" charset="0"/>
              </a:rPr>
              <a:t> be able to delay Part B enrollment; No requirements for premium-free Part A – see HSA info</a:t>
            </a:r>
          </a:p>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Check with your employer to determine if coverage is ‘creditable’; save documentation for future reference</a:t>
            </a:r>
          </a:p>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General guideline: If your employer has 20+ employees*, your coverage is likely creditable	* If you have a documented disability; 100+ employees</a:t>
            </a:r>
          </a:p>
          <a:p>
            <a:pPr marL="285750" lvl="0" indent="-285750">
              <a:spcBef>
                <a:spcPct val="0"/>
              </a:spcBef>
              <a:buFont typeface="Arial" panose="020B0604020202020204" pitchFamily="34" charset="0"/>
              <a:buChar char="•"/>
            </a:pPr>
            <a:r>
              <a:rPr lang="en-US" sz="1800" b="1" i="1" u="none" dirty="0">
                <a:latin typeface="Arial" panose="020B0604020202020204" pitchFamily="34" charset="0"/>
                <a:cs typeface="Arial" panose="020B0604020202020204" pitchFamily="34" charset="0"/>
              </a:rPr>
              <a:t>Be sure to enroll in Part B within 8 months of leaving that coverage</a:t>
            </a:r>
            <a:endParaRPr lang="en-US" sz="1800" u="none" dirty="0">
              <a:latin typeface="Arial" panose="020B0604020202020204" pitchFamily="34" charset="0"/>
              <a:cs typeface="Arial" panose="020B0604020202020204" pitchFamily="34" charset="0"/>
            </a:endParaRPr>
          </a:p>
          <a:p>
            <a:pPr marL="285750" lvl="0" indent="-285750">
              <a:spcBef>
                <a:spcPct val="0"/>
              </a:spcBef>
              <a:buFont typeface="Arial" panose="020B0604020202020204" pitchFamily="34" charset="0"/>
              <a:buChar char="•"/>
            </a:pPr>
            <a:r>
              <a:rPr lang="en-US" sz="1800" u="none" dirty="0">
                <a:latin typeface="Arial" panose="020B0604020202020204" pitchFamily="34" charset="0"/>
                <a:cs typeface="Arial" panose="020B0604020202020204" pitchFamily="34" charset="0"/>
              </a:rPr>
              <a:t>If you miss the enrollment period, you can only enroll during General Enrollment Period: </a:t>
            </a:r>
            <a:br>
              <a:rPr lang="en-US" sz="1800" u="none" dirty="0">
                <a:latin typeface="Arial" panose="020B0604020202020204" pitchFamily="34" charset="0"/>
                <a:cs typeface="Arial" panose="020B0604020202020204" pitchFamily="34" charset="0"/>
              </a:rPr>
            </a:br>
            <a:r>
              <a:rPr lang="en-US" sz="1800" b="1" u="none" dirty="0">
                <a:solidFill>
                  <a:srgbClr val="FF0000"/>
                </a:solidFill>
                <a:latin typeface="Arial" panose="020B0604020202020204" pitchFamily="34" charset="0"/>
                <a:cs typeface="Arial" panose="020B0604020202020204" pitchFamily="34" charset="0"/>
              </a:rPr>
              <a:t>Jan 1 - Mar 31; coverage begins the first of the month following enrollment </a:t>
            </a:r>
          </a:p>
          <a:p>
            <a:pPr marL="285750" lvl="0" indent="-285750">
              <a:spcBef>
                <a:spcPct val="0"/>
              </a:spcBef>
              <a:buFont typeface="Arial" panose="020B0604020202020204" pitchFamily="34" charset="0"/>
              <a:buChar char="•"/>
            </a:pPr>
            <a:r>
              <a:rPr lang="en-US" sz="1800" u="none" dirty="0">
                <a:latin typeface="Arial"/>
                <a:cs typeface="Arial"/>
              </a:rPr>
              <a:t>You may incur a </a:t>
            </a:r>
            <a:r>
              <a:rPr lang="en-US" sz="1800" b="1" i="1" u="none" dirty="0">
                <a:latin typeface="Arial"/>
                <a:cs typeface="Arial"/>
              </a:rPr>
              <a:t>lifetime financial penalty </a:t>
            </a:r>
            <a:r>
              <a:rPr lang="en-US" sz="1800" u="none" dirty="0">
                <a:latin typeface="Arial"/>
                <a:cs typeface="Arial"/>
              </a:rPr>
              <a:t>if you do not enroll in Part B when eligible</a:t>
            </a:r>
            <a:br>
              <a:rPr lang="en-US" sz="1800" u="none" dirty="0">
                <a:latin typeface="Arial"/>
                <a:cs typeface="Arial"/>
              </a:rPr>
            </a:br>
            <a:r>
              <a:rPr lang="en-US" sz="1800" u="none" dirty="0">
                <a:latin typeface="Arial"/>
                <a:cs typeface="Arial"/>
              </a:rPr>
              <a:t>Penalty: 10% of current Part B premium for each 12-month period of delayed enrollment</a:t>
            </a:r>
          </a:p>
          <a:p>
            <a:pPr marL="285750" lvl="0" indent="-285750">
              <a:spcBef>
                <a:spcPct val="0"/>
              </a:spcBef>
              <a:buFont typeface="Arial" panose="020B0604020202020204" pitchFamily="34" charset="0"/>
              <a:buChar char="•"/>
            </a:pPr>
            <a:r>
              <a:rPr lang="en-US" sz="1800" u="none" dirty="0">
                <a:latin typeface="Arial"/>
                <a:cs typeface="Arial"/>
              </a:rPr>
              <a:t>COBRA does not prevent the Part B penalty</a:t>
            </a:r>
          </a:p>
          <a:p>
            <a:pPr marL="285750" lvl="0" indent="-285750">
              <a:spcBef>
                <a:spcPct val="0"/>
              </a:spcBef>
              <a:buFont typeface="Arial" panose="020B0604020202020204" pitchFamily="34" charset="0"/>
              <a:buChar char="•"/>
            </a:pPr>
            <a:r>
              <a:rPr lang="en-US" sz="1800" b="1" i="1" u="none" dirty="0">
                <a:solidFill>
                  <a:schemeClr val="tx1"/>
                </a:solidFill>
                <a:latin typeface="Arial"/>
                <a:cs typeface="Arial"/>
              </a:rPr>
              <a:t>If you are unsure about enrolling in Part B, check with your employer, a SHINE Counselor, or call 1-800-medicare to determine when you should enroll.</a:t>
            </a:r>
            <a:endParaRPr lang="en-US" sz="1800" b="1" u="none" dirty="0">
              <a:latin typeface="Arial"/>
              <a:cs typeface="Arial"/>
            </a:endParaRPr>
          </a:p>
        </p:txBody>
      </p:sp>
      <p:sp>
        <p:nvSpPr>
          <p:cNvPr id="4" name="Title 2">
            <a:extLst>
              <a:ext uri="{FF2B5EF4-FFF2-40B4-BE49-F238E27FC236}">
                <a16:creationId xmlns:a16="http://schemas.microsoft.com/office/drawing/2014/main" id="{EF15F6DB-7B40-E436-FE78-0F9396BB5021}"/>
              </a:ext>
            </a:extLst>
          </p:cNvPr>
          <p:cNvSpPr txBox="1">
            <a:spLocks noChangeArrowheads="1"/>
          </p:cNvSpPr>
          <p:nvPr/>
        </p:nvSpPr>
        <p:spPr>
          <a:xfrm>
            <a:off x="1109272" y="271046"/>
            <a:ext cx="10490849" cy="7112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ltLang="en-US" dirty="0"/>
              <a:t>Still Working? Not Ready to Retire?</a:t>
            </a:r>
          </a:p>
        </p:txBody>
      </p:sp>
      <p:sp>
        <p:nvSpPr>
          <p:cNvPr id="5" name="TextBox 4">
            <a:extLst>
              <a:ext uri="{FF2B5EF4-FFF2-40B4-BE49-F238E27FC236}">
                <a16:creationId xmlns:a16="http://schemas.microsoft.com/office/drawing/2014/main" id="{29A51068-3595-0F46-321F-BBFDE1BFF5D2}"/>
              </a:ext>
            </a:extLst>
          </p:cNvPr>
          <p:cNvSpPr txBox="1"/>
          <p:nvPr/>
        </p:nvSpPr>
        <p:spPr>
          <a:xfrm>
            <a:off x="2819400" y="6172200"/>
            <a:ext cx="9073242"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TIP: Always </a:t>
            </a:r>
            <a:r>
              <a:rPr lang="en-US" sz="1600" dirty="0">
                <a:solidFill>
                  <a:srgbClr val="FF0000"/>
                </a:solidFill>
                <a:latin typeface="Arial" panose="020B0604020202020204" pitchFamily="34" charset="0"/>
                <a:cs typeface="Arial" panose="020B0604020202020204" pitchFamily="34" charset="0"/>
              </a:rPr>
              <a:t>document date, time and who you spoke with for all Medicare inquiry calls you make.</a:t>
            </a:r>
          </a:p>
        </p:txBody>
      </p:sp>
    </p:spTree>
    <p:extLst>
      <p:ext uri="{BB962C8B-B14F-4D97-AF65-F5344CB8AC3E}">
        <p14:creationId xmlns:p14="http://schemas.microsoft.com/office/powerpoint/2010/main" val="3633289825"/>
      </p:ext>
    </p:extLst>
  </p:cSld>
  <p:clrMapOvr>
    <a:masterClrMapping/>
  </p:clrMapOvr>
</p:sld>
</file>

<file path=ppt/theme/theme1.xml><?xml version="1.0" encoding="utf-8"?>
<a:theme xmlns:a="http://schemas.openxmlformats.org/drawingml/2006/main" name="Default Theme">
  <a:themeElements>
    <a:clrScheme name="0070AD">
      <a:dk1>
        <a:srgbClr val="3B4F5E"/>
      </a:dk1>
      <a:lt1>
        <a:srgbClr val="FEFFFE"/>
      </a:lt1>
      <a:dk2>
        <a:srgbClr val="77C042"/>
      </a:dk2>
      <a:lt2>
        <a:srgbClr val="E7E6E6"/>
      </a:lt2>
      <a:accent1>
        <a:srgbClr val="009FD3"/>
      </a:accent1>
      <a:accent2>
        <a:srgbClr val="054D7D"/>
      </a:accent2>
      <a:accent3>
        <a:srgbClr val="444B98"/>
      </a:accent3>
      <a:accent4>
        <a:srgbClr val="980065"/>
      </a:accent4>
      <a:accent5>
        <a:srgbClr val="FBAD18"/>
      </a:accent5>
      <a:accent6>
        <a:srgbClr val="0070AC"/>
      </a:accent6>
      <a:hlink>
        <a:srgbClr val="8D9CAD"/>
      </a:hlink>
      <a:folHlink>
        <a:srgbClr val="CED8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Span-PPT-template.pptx" id="{A8E39E34-2C19-4EAA-A1C7-40783B84C2DB}" vid="{40E3EE81-384F-4C06-A5FA-8C07F10951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EB945716B27469FBCDB681C36D01F" ma:contentTypeVersion="13" ma:contentTypeDescription="Create a new document." ma:contentTypeScope="" ma:versionID="1d21aab17f1be07047b23893f4974ab8">
  <xsd:schema xmlns:xsd="http://www.w3.org/2001/XMLSchema" xmlns:xs="http://www.w3.org/2001/XMLSchema" xmlns:p="http://schemas.microsoft.com/office/2006/metadata/properties" xmlns:ns2="5a865fe7-4f6b-4807-8028-3c17a6edbf0a" xmlns:ns3="1a08ecc3-0373-42dc-81b1-8722ce24e8ab" targetNamespace="http://schemas.microsoft.com/office/2006/metadata/properties" ma:root="true" ma:fieldsID="7fe95413c3d2105a2e3eb7b8c01c7249" ns2:_="" ns3:_="">
    <xsd:import namespace="5a865fe7-4f6b-4807-8028-3c17a6edbf0a"/>
    <xsd:import namespace="1a08ecc3-0373-42dc-81b1-8722ce24e8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65fe7-4f6b-4807-8028-3c17a6edb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8ecc3-0373-42dc-81b1-8722ce24e8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368B9A-3D14-4D33-9085-7EC215F0CC9C}">
  <ds:schemaRefs>
    <ds:schemaRef ds:uri="http://schemas.microsoft.com/sharepoint/v3/contenttype/forms"/>
  </ds:schemaRefs>
</ds:datastoreItem>
</file>

<file path=customXml/itemProps2.xml><?xml version="1.0" encoding="utf-8"?>
<ds:datastoreItem xmlns:ds="http://schemas.openxmlformats.org/officeDocument/2006/customXml" ds:itemID="{86D90257-24E7-46C7-B0EB-13A5CA4A4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65fe7-4f6b-4807-8028-3c17a6edbf0a"/>
    <ds:schemaRef ds:uri="1a08ecc3-0373-42dc-81b1-8722ce24e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AE03A0-7C1F-4DE6-9034-447CDEF91834}">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1a08ecc3-0373-42dc-81b1-8722ce24e8ab"/>
    <ds:schemaRef ds:uri="5a865fe7-4f6b-4807-8028-3c17a6edbf0a"/>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Default Theme</Template>
  <TotalTime>5101</TotalTime>
  <Words>8021</Words>
  <Application>Microsoft Office PowerPoint</Application>
  <PresentationFormat>Widescreen</PresentationFormat>
  <Paragraphs>723</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System Font</vt:lpstr>
      <vt:lpstr>System Font Regular</vt:lpstr>
      <vt:lpstr>Verdana</vt:lpstr>
      <vt:lpstr>Wingdings</vt:lpstr>
      <vt:lpstr>Default Theme</vt:lpstr>
      <vt:lpstr>PDF</vt:lpstr>
      <vt:lpstr>The SHINE Program Introduction to Medicare 2024</vt:lpstr>
      <vt:lpstr>Please Read This Information Before Proceeding</vt:lpstr>
      <vt:lpstr>What is SHINE?</vt:lpstr>
      <vt:lpstr>Just to Clarify…</vt:lpstr>
      <vt:lpstr>Medicare Initial Enrollment Period (IEP)</vt:lpstr>
      <vt:lpstr>Medicare and OTHER Coverage</vt:lpstr>
      <vt:lpstr>Medicare Eligibility &amp; Enrollment Guidelines</vt:lpstr>
      <vt:lpstr>Do you Have a Health Savings Account (HSA)?</vt:lpstr>
      <vt:lpstr>PowerPoint Presentation</vt:lpstr>
      <vt:lpstr>Enrollment in Medicare Part A &amp; Part B begins at  Social Security</vt:lpstr>
      <vt:lpstr>Medicare Card Sample</vt:lpstr>
      <vt:lpstr>Medicare Basics</vt:lpstr>
      <vt:lpstr>PowerPoint Presentation</vt:lpstr>
      <vt:lpstr>PowerPoint Presentation</vt:lpstr>
      <vt:lpstr>Part B Preventive Benefits</vt:lpstr>
      <vt:lpstr>PowerPoint Presentation</vt:lpstr>
      <vt:lpstr>Medicare Supplement Plans (Medigaps) Explained</vt:lpstr>
      <vt:lpstr>Part D Plans (PDP</vt:lpstr>
      <vt:lpstr>Part D Drug Plan Enrollment Guidelines</vt:lpstr>
      <vt:lpstr>Part D Plan (PDP) with Other Coverage</vt:lpstr>
      <vt:lpstr>Review Your Plans Annually</vt:lpstr>
      <vt:lpstr>2024 Part D Coverage Gap (The Donut Hole) explained</vt:lpstr>
      <vt:lpstr>Prescription Advantage</vt:lpstr>
      <vt:lpstr>PowerPoint Presentation</vt:lpstr>
      <vt:lpstr>Medicare Advantage Plans (MA, MAPD, Part C)</vt:lpstr>
      <vt:lpstr>Differences between HMO, HMO-POS and PPO:</vt:lpstr>
      <vt:lpstr>Medicare Advantage Plans Explained</vt:lpstr>
      <vt:lpstr>Variations Between Original Medicare and Medicare Advantage</vt:lpstr>
      <vt:lpstr>Questions to Ask Yourself When Choosing  Medicare Options</vt:lpstr>
      <vt:lpstr>How to Search for Cost-Effective Medicare Plans</vt:lpstr>
      <vt:lpstr>Dental Benefits</vt:lpstr>
      <vt:lpstr>OneCare; Under Age 65</vt:lpstr>
      <vt:lpstr>Helpful Assistance Programs</vt:lpstr>
      <vt:lpstr>Protect Yourself from Error, Fraud and Abuse</vt:lpstr>
      <vt:lpstr>Personal Protection Recommendations</vt:lpstr>
      <vt:lpstr>Helpful Resources</vt:lpstr>
      <vt:lpstr>     Thank you for choosing SHINE.  The SHINE program thanks the  Administration for Community Living  for Ongoing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Rose</dc:creator>
  <cp:lastModifiedBy>Laurie Hansson</cp:lastModifiedBy>
  <cp:revision>504</cp:revision>
  <cp:lastPrinted>2024-03-05T14:45:51Z</cp:lastPrinted>
  <dcterms:created xsi:type="dcterms:W3CDTF">2020-07-06T17:03:59Z</dcterms:created>
  <dcterms:modified xsi:type="dcterms:W3CDTF">2024-05-28T13:37:15Z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0x01010005FEB945716B27469FBCDB681C36D01F</vt:lpwstr>
  </property>
</Properties>
</file>