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1" r:id="rId4"/>
  </p:sldMasterIdLst>
  <p:notesMasterIdLst>
    <p:notesMasterId r:id="rId43"/>
  </p:notesMasterIdLst>
  <p:handoutMasterIdLst>
    <p:handoutMasterId r:id="rId44"/>
  </p:handoutMasterIdLst>
  <p:sldIdLst>
    <p:sldId id="590" r:id="rId5"/>
    <p:sldId id="599" r:id="rId6"/>
    <p:sldId id="596" r:id="rId7"/>
    <p:sldId id="606" r:id="rId8"/>
    <p:sldId id="555" r:id="rId9"/>
    <p:sldId id="556" r:id="rId10"/>
    <p:sldId id="607" r:id="rId11"/>
    <p:sldId id="608" r:id="rId12"/>
    <p:sldId id="602" r:id="rId13"/>
    <p:sldId id="562" r:id="rId14"/>
    <p:sldId id="563" r:id="rId15"/>
    <p:sldId id="565" r:id="rId16"/>
    <p:sldId id="597" r:id="rId17"/>
    <p:sldId id="554" r:id="rId18"/>
    <p:sldId id="566" r:id="rId19"/>
    <p:sldId id="600" r:id="rId20"/>
    <p:sldId id="569" r:id="rId21"/>
    <p:sldId id="570" r:id="rId22"/>
    <p:sldId id="560" r:id="rId23"/>
    <p:sldId id="571" r:id="rId24"/>
    <p:sldId id="573" r:id="rId25"/>
    <p:sldId id="609" r:id="rId26"/>
    <p:sldId id="605" r:id="rId27"/>
    <p:sldId id="592" r:id="rId28"/>
    <p:sldId id="601" r:id="rId29"/>
    <p:sldId id="575" r:id="rId30"/>
    <p:sldId id="610" r:id="rId31"/>
    <p:sldId id="611" r:id="rId32"/>
    <p:sldId id="612" r:id="rId33"/>
    <p:sldId id="587" r:id="rId34"/>
    <p:sldId id="580" r:id="rId35"/>
    <p:sldId id="581" r:id="rId36"/>
    <p:sldId id="594" r:id="rId37"/>
    <p:sldId id="582" r:id="rId38"/>
    <p:sldId id="585" r:id="rId39"/>
    <p:sldId id="586" r:id="rId40"/>
    <p:sldId id="588" r:id="rId41"/>
    <p:sldId id="595" r:id="rId4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384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Ros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043"/>
    <a:srgbClr val="054D7D"/>
    <a:srgbClr val="054D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40113" autoAdjust="0"/>
  </p:normalViewPr>
  <p:slideViewPr>
    <p:cSldViewPr showGuides="1">
      <p:cViewPr varScale="1">
        <p:scale>
          <a:sx n="38" d="100"/>
          <a:sy n="38" d="100"/>
        </p:scale>
        <p:origin x="1584" y="43"/>
      </p:cViewPr>
      <p:guideLst>
        <p:guide orient="horz" pos="2208"/>
        <p:guide pos="3840"/>
      </p:guideLst>
    </p:cSldViewPr>
  </p:slideViewPr>
  <p:outlineViewPr>
    <p:cViewPr>
      <p:scale>
        <a:sx n="33" d="100"/>
        <a:sy n="33" d="100"/>
      </p:scale>
      <p:origin x="0" y="-5213"/>
    </p:cViewPr>
  </p:outlineViewPr>
  <p:notesTextViewPr>
    <p:cViewPr>
      <p:scale>
        <a:sx n="300" d="100"/>
        <a:sy n="300" d="100"/>
      </p:scale>
      <p:origin x="0" y="0"/>
    </p:cViewPr>
  </p:notesTextViewPr>
  <p:sorterViewPr>
    <p:cViewPr>
      <p:scale>
        <a:sx n="100" d="100"/>
        <a:sy n="100" d="100"/>
      </p:scale>
      <p:origin x="0" y="0"/>
    </p:cViewPr>
  </p:sorterViewPr>
  <p:notesViewPr>
    <p:cSldViewPr showGuides="1">
      <p:cViewPr varScale="1">
        <p:scale>
          <a:sx n="63" d="100"/>
          <a:sy n="63" d="100"/>
        </p:scale>
        <p:origin x="2323" y="6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500" b="1" dirty="0">
                <a:solidFill>
                  <a:schemeClr val="tx1"/>
                </a:solidFill>
                <a:latin typeface="Arial" panose="020B0604020202020204" pitchFamily="34" charset="0"/>
                <a:cs typeface="Arial" panose="020B0604020202020204" pitchFamily="34" charset="0"/>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956-374B-AE8F-966908427FB6}"/>
            </c:ext>
          </c:extLst>
        </c:ser>
        <c:ser>
          <c:idx val="1"/>
          <c:order val="1"/>
          <c:tx>
            <c:strRef>
              <c:f>Sheet1!$C$1</c:f>
              <c:strCache>
                <c:ptCount val="1"/>
                <c:pt idx="0">
                  <c:v>Series 2</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956-374B-AE8F-966908427FB6}"/>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956-374B-AE8F-966908427FB6}"/>
            </c:ext>
          </c:extLst>
        </c:ser>
        <c:dLbls>
          <c:showLegendKey val="0"/>
          <c:showVal val="0"/>
          <c:showCatName val="0"/>
          <c:showSerName val="0"/>
          <c:showPercent val="0"/>
          <c:showBubbleSize val="0"/>
        </c:dLbls>
        <c:gapWidth val="219"/>
        <c:overlap val="-27"/>
        <c:axId val="900958496"/>
        <c:axId val="900795440"/>
      </c:barChart>
      <c:catAx>
        <c:axId val="90095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0795440"/>
        <c:crosses val="autoZero"/>
        <c:auto val="1"/>
        <c:lblAlgn val="ctr"/>
        <c:lblOffset val="100"/>
        <c:noMultiLvlLbl val="0"/>
      </c:catAx>
      <c:valAx>
        <c:axId val="900795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0958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500" b="1" dirty="0">
                <a:solidFill>
                  <a:schemeClr val="tx1"/>
                </a:solidFill>
                <a:latin typeface="Arial" panose="020B0604020202020204" pitchFamily="34" charset="0"/>
                <a:cs typeface="Arial" panose="020B0604020202020204" pitchFamily="34" charset="0"/>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D62-3547-8B52-1E1F34FDE15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1-DF20-7840-96AA-C58C5C4BC8BD}"/>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3-DF20-7840-96AA-C58C5C4BC8BD}"/>
              </c:ext>
            </c:extLst>
          </c:dPt>
          <c:dPt>
            <c:idx val="3"/>
            <c:bubble3D val="0"/>
            <c:spPr>
              <a:solidFill>
                <a:schemeClr val="tx2"/>
              </a:solidFill>
              <a:ln w="19050">
                <a:solidFill>
                  <a:schemeClr val="lt1"/>
                </a:solidFill>
              </a:ln>
              <a:effectLst/>
            </c:spPr>
            <c:extLst>
              <c:ext xmlns:c16="http://schemas.microsoft.com/office/drawing/2014/chart" uri="{C3380CC4-5D6E-409C-BE32-E72D297353CC}">
                <c16:uniqueId val="{00000002-DF20-7840-96AA-C58C5C4BC8B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DF20-7840-96AA-C58C5C4BC8BD}"/>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D2A146-C7A4-4FC9-A08F-DA8F660B591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8017FC3-79E9-4C72-A862-F687FB18FAF8}">
      <dgm:prSet custT="1"/>
      <dgm:spPr/>
      <dgm:t>
        <a:bodyPr/>
        <a:lstStyle/>
        <a:p>
          <a:r>
            <a:rPr lang="en-US" sz="1800" b="1" i="0" dirty="0">
              <a:latin typeface="Arial" panose="020B0604020202020204" pitchFamily="34" charset="0"/>
              <a:cs typeface="Arial" panose="020B0604020202020204" pitchFamily="34" charset="0"/>
            </a:rPr>
            <a:t>SHINE: </a:t>
          </a:r>
        </a:p>
        <a:p>
          <a:r>
            <a:rPr lang="en-US" sz="1800" b="1" i="0" dirty="0">
              <a:latin typeface="Arial" panose="020B0604020202020204" pitchFamily="34" charset="0"/>
              <a:cs typeface="Arial" panose="020B0604020202020204" pitchFamily="34" charset="0"/>
            </a:rPr>
            <a:t>800-243-4636 </a:t>
          </a:r>
        </a:p>
        <a:p>
          <a:r>
            <a:rPr lang="en-US" sz="1800" b="1" i="0" dirty="0">
              <a:latin typeface="Arial" panose="020B0604020202020204" pitchFamily="34" charset="0"/>
              <a:cs typeface="Arial" panose="020B0604020202020204" pitchFamily="34" charset="0"/>
            </a:rPr>
            <a:t>978-946-1374 </a:t>
          </a:r>
        </a:p>
        <a:p>
          <a:r>
            <a:rPr lang="en-US" sz="1800" b="1" i="0" dirty="0">
              <a:latin typeface="Arial" panose="020B0604020202020204" pitchFamily="34" charset="0"/>
              <a:cs typeface="Arial" panose="020B0604020202020204" pitchFamily="34" charset="0"/>
            </a:rPr>
            <a:t>www.shinema.org</a:t>
          </a:r>
          <a:endParaRPr lang="en-US" sz="1800" dirty="0">
            <a:latin typeface="Arial" panose="020B0604020202020204" pitchFamily="34" charset="0"/>
            <a:cs typeface="Arial" panose="020B0604020202020204" pitchFamily="34" charset="0"/>
          </a:endParaRPr>
        </a:p>
      </dgm:t>
    </dgm:pt>
    <dgm:pt modelId="{9E52DC90-958D-42F7-BDB6-D89A55FDD0D2}" type="parTrans" cxnId="{C8A66255-227F-4B98-ACFE-8B903B9787FB}">
      <dgm:prSet/>
      <dgm:spPr/>
      <dgm:t>
        <a:bodyPr/>
        <a:lstStyle/>
        <a:p>
          <a:endParaRPr lang="en-US"/>
        </a:p>
      </dgm:t>
    </dgm:pt>
    <dgm:pt modelId="{2522C0E1-3345-4AE7-A5A0-293C97A95605}" type="sibTrans" cxnId="{C8A66255-227F-4B98-ACFE-8B903B9787FB}">
      <dgm:prSet/>
      <dgm:spPr/>
      <dgm:t>
        <a:bodyPr/>
        <a:lstStyle/>
        <a:p>
          <a:endParaRPr lang="en-US"/>
        </a:p>
      </dgm:t>
    </dgm:pt>
    <dgm:pt modelId="{D90B1A39-BB52-4EA8-8C4E-1795D8B1F9D4}">
      <dgm:prSet custT="1"/>
      <dgm:spPr/>
      <dgm: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Medicare: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800-MEDICARE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(1-800-633-4227)</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www.medicare.gov</a:t>
          </a:r>
        </a:p>
      </dgm:t>
    </dgm:pt>
    <dgm:pt modelId="{711E0DC2-B8C0-494B-BCF9-209CD582E9B5}" type="parTrans" cxnId="{B9061E53-C2EC-4BC7-A484-823A1818A8A0}">
      <dgm:prSet/>
      <dgm:spPr/>
      <dgm:t>
        <a:bodyPr/>
        <a:lstStyle/>
        <a:p>
          <a:endParaRPr lang="en-US"/>
        </a:p>
      </dgm:t>
    </dgm:pt>
    <dgm:pt modelId="{DF2F4E38-629E-4301-8CD9-AD1ADEB781CC}" type="sibTrans" cxnId="{B9061E53-C2EC-4BC7-A484-823A1818A8A0}">
      <dgm:prSet/>
      <dgm:spPr/>
      <dgm:t>
        <a:bodyPr/>
        <a:lstStyle/>
        <a:p>
          <a:endParaRPr lang="en-US"/>
        </a:p>
      </dgm:t>
    </dgm:pt>
    <dgm:pt modelId="{24C567DA-202D-45B2-8AD4-F52A6B8718E8}">
      <dgm:prSet custT="1"/>
      <dgm:spPr/>
      <dgm: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Social Security:</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Call local office or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800-772-1213</a:t>
          </a:r>
        </a:p>
        <a:p>
          <a:pPr marL="0" lvl="0" indent="0" algn="ctr" defTabSz="800100">
            <a:lnSpc>
              <a:spcPct val="90000"/>
            </a:lnSpc>
            <a:spcBef>
              <a:spcPct val="0"/>
            </a:spcBef>
            <a:spcAft>
              <a:spcPct val="35000"/>
            </a:spcAft>
            <a:buNone/>
          </a:pPr>
          <a:r>
            <a:rPr lang="en-US" sz="1600" b="1" i="0" kern="1200" dirty="0">
              <a:solidFill>
                <a:srgbClr val="FEFFFE"/>
              </a:solidFill>
              <a:latin typeface="Arial" panose="020B0604020202020204" pitchFamily="34" charset="0"/>
              <a:ea typeface="+mn-ea"/>
              <a:cs typeface="Arial" panose="020B0604020202020204" pitchFamily="34" charset="0"/>
            </a:rPr>
            <a:t>www.socialsecurity.gov</a:t>
          </a:r>
          <a:endParaRPr lang="en-US" sz="1800" b="1" i="0" kern="1200" dirty="0">
            <a:solidFill>
              <a:srgbClr val="FEFFFE"/>
            </a:solidFill>
            <a:latin typeface="Arial" panose="020B0604020202020204" pitchFamily="34" charset="0"/>
            <a:ea typeface="+mn-ea"/>
            <a:cs typeface="Arial" panose="020B0604020202020204" pitchFamily="34" charset="0"/>
          </a:endParaRPr>
        </a:p>
      </dgm:t>
    </dgm:pt>
    <dgm:pt modelId="{3FE97CAC-5827-4A6A-B1AF-2FFC3AEB25F5}" type="parTrans" cxnId="{AEE15881-28E1-4E83-AE33-3E19D4E304C5}">
      <dgm:prSet/>
      <dgm:spPr/>
      <dgm:t>
        <a:bodyPr/>
        <a:lstStyle/>
        <a:p>
          <a:endParaRPr lang="en-US"/>
        </a:p>
      </dgm:t>
    </dgm:pt>
    <dgm:pt modelId="{9F6406A0-3932-4A04-B3A5-2891B87475AC}" type="sibTrans" cxnId="{AEE15881-28E1-4E83-AE33-3E19D4E304C5}">
      <dgm:prSet/>
      <dgm:spPr/>
      <dgm:t>
        <a:bodyPr/>
        <a:lstStyle/>
        <a:p>
          <a:endParaRPr lang="en-US"/>
        </a:p>
      </dgm:t>
    </dgm:pt>
    <dgm:pt modelId="{89779738-1A9A-4997-87B2-02EFBD1CAA03}">
      <dgm:prSet custT="1"/>
      <dgm:spPr/>
      <dgm: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MCPHS Pharmacy Outreach Program:</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800-633-1617</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www.mcphs.edu</a:t>
          </a:r>
        </a:p>
      </dgm:t>
    </dgm:pt>
    <dgm:pt modelId="{81D45E45-9E5E-443E-AE65-0EAEF815DBE8}" type="parTrans" cxnId="{42E1C5DE-BBC3-457E-88C5-E33A0A7C6999}">
      <dgm:prSet/>
      <dgm:spPr/>
      <dgm:t>
        <a:bodyPr/>
        <a:lstStyle/>
        <a:p>
          <a:endParaRPr lang="en-US"/>
        </a:p>
      </dgm:t>
    </dgm:pt>
    <dgm:pt modelId="{7BFDE06D-E9BE-49C7-ACA9-C589C171CF73}" type="sibTrans" cxnId="{42E1C5DE-BBC3-457E-88C5-E33A0A7C6999}">
      <dgm:prSet/>
      <dgm:spPr/>
      <dgm:t>
        <a:bodyPr/>
        <a:lstStyle/>
        <a:p>
          <a:endParaRPr lang="en-US"/>
        </a:p>
      </dgm:t>
    </dgm:pt>
    <dgm:pt modelId="{03F74C72-5416-407C-AE3D-6E09C7384BD4}">
      <dgm:prSet custT="1"/>
      <dgm:spPr/>
      <dgm: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Prescription Advantage: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800-243-4636 </a:t>
          </a:r>
        </a:p>
        <a:p>
          <a:pPr marL="0" lvl="0" indent="0" algn="ctr" defTabSz="800100">
            <a:lnSpc>
              <a:spcPct val="90000"/>
            </a:lnSpc>
            <a:spcBef>
              <a:spcPct val="0"/>
            </a:spcBef>
            <a:spcAft>
              <a:spcPct val="35000"/>
            </a:spcAft>
            <a:buNone/>
          </a:pPr>
          <a:r>
            <a:rPr lang="en-US" sz="1050" b="1" i="0" kern="1200" dirty="0">
              <a:solidFill>
                <a:srgbClr val="FEFFFE"/>
              </a:solidFill>
              <a:latin typeface="Arial" panose="020B0604020202020204" pitchFamily="34" charset="0"/>
              <a:ea typeface="+mn-ea"/>
              <a:cs typeface="Arial" panose="020B0604020202020204" pitchFamily="34" charset="0"/>
            </a:rPr>
            <a:t>www.prescriptionadvantagema.org</a:t>
          </a:r>
        </a:p>
      </dgm:t>
    </dgm:pt>
    <dgm:pt modelId="{6156579B-D41C-445C-9A0C-9172B330C440}" type="parTrans" cxnId="{41574D03-0A6B-4ACF-8B68-CDCD591B7565}">
      <dgm:prSet/>
      <dgm:spPr/>
      <dgm:t>
        <a:bodyPr/>
        <a:lstStyle/>
        <a:p>
          <a:endParaRPr lang="en-US"/>
        </a:p>
      </dgm:t>
    </dgm:pt>
    <dgm:pt modelId="{3A7CA8DC-5FD0-487A-96E6-F2156ADAF90F}" type="sibTrans" cxnId="{41574D03-0A6B-4ACF-8B68-CDCD591B7565}">
      <dgm:prSet/>
      <dgm:spPr/>
      <dgm:t>
        <a:bodyPr/>
        <a:lstStyle/>
        <a:p>
          <a:endParaRPr lang="en-US"/>
        </a:p>
      </dgm:t>
    </dgm:pt>
    <dgm:pt modelId="{09CCA134-61FC-4C40-8C03-A15414E265A5}">
      <dgm:prSet custT="1"/>
      <dgm:spPr/>
      <dgm: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Senior Medicare Patrol (SMP):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800-892-0890</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www.masmp.org</a:t>
          </a:r>
        </a:p>
      </dgm:t>
    </dgm:pt>
    <dgm:pt modelId="{413D6662-B3BE-4B95-97DC-73070CE8E8C6}" type="parTrans" cxnId="{6A78F6B8-AB79-4DDA-96B8-6EF1364D120F}">
      <dgm:prSet/>
      <dgm:spPr/>
      <dgm:t>
        <a:bodyPr/>
        <a:lstStyle/>
        <a:p>
          <a:endParaRPr lang="en-US"/>
        </a:p>
      </dgm:t>
    </dgm:pt>
    <dgm:pt modelId="{FAB80EF1-D50C-4C06-AF3C-95B87E9EE5F8}" type="sibTrans" cxnId="{6A78F6B8-AB79-4DDA-96B8-6EF1364D120F}">
      <dgm:prSet/>
      <dgm:spPr/>
      <dgm:t>
        <a:bodyPr/>
        <a:lstStyle/>
        <a:p>
          <a:endParaRPr lang="en-US"/>
        </a:p>
      </dgm:t>
    </dgm:pt>
    <dgm:pt modelId="{F511B529-6499-4A39-9314-08942D7CE6E8}">
      <dgm:prSet custT="1"/>
      <dgm:spPr/>
      <dgm: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Medicare Advocacy Project (MAP):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800-323-3205</a:t>
          </a:r>
        </a:p>
      </dgm:t>
    </dgm:pt>
    <dgm:pt modelId="{83552BB2-0ABF-4A23-927C-5A01E46F6F59}" type="parTrans" cxnId="{1CBE6C7A-2FC9-4EBF-BB4C-4303D79F5144}">
      <dgm:prSet/>
      <dgm:spPr/>
      <dgm:t>
        <a:bodyPr/>
        <a:lstStyle/>
        <a:p>
          <a:endParaRPr lang="en-US"/>
        </a:p>
      </dgm:t>
    </dgm:pt>
    <dgm:pt modelId="{7E044ECB-4401-4205-ACFD-61E11F8E9C71}" type="sibTrans" cxnId="{1CBE6C7A-2FC9-4EBF-BB4C-4303D79F5144}">
      <dgm:prSet/>
      <dgm:spPr/>
      <dgm:t>
        <a:bodyPr/>
        <a:lstStyle/>
        <a:p>
          <a:endParaRPr lang="en-US"/>
        </a:p>
      </dgm:t>
    </dgm:pt>
    <dgm:pt modelId="{96BA09B0-B043-423C-BDCF-2DF64D7E3671}">
      <dgm:prSet custT="1"/>
      <dgm:spPr/>
      <dgm: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MassHealth &amp; Medicare Savings Programs: </a:t>
          </a:r>
        </a:p>
        <a:p>
          <a:pPr marL="0" lvl="0" indent="0" algn="ctr" defTabSz="800100">
            <a:lnSpc>
              <a:spcPct val="90000"/>
            </a:lnSpc>
            <a:spcBef>
              <a:spcPct val="0"/>
            </a:spcBef>
            <a:spcAft>
              <a:spcPct val="35000"/>
            </a:spcAft>
            <a:buNone/>
          </a:pPr>
          <a:r>
            <a:rPr lang="en-US" sz="1800" b="1" i="0" kern="1200">
              <a:solidFill>
                <a:srgbClr val="FEFFFE"/>
              </a:solidFill>
              <a:latin typeface="Arial" panose="020B0604020202020204" pitchFamily="34" charset="0"/>
              <a:ea typeface="+mn-ea"/>
              <a:cs typeface="Arial" panose="020B0604020202020204" pitchFamily="34" charset="0"/>
            </a:rPr>
            <a:t>800-841-2900</a:t>
          </a:r>
        </a:p>
      </dgm:t>
    </dgm:pt>
    <dgm:pt modelId="{65BC8555-0EF7-445C-A20B-BE86CAEE2EA4}" type="parTrans" cxnId="{B7176C96-32DE-43E8-87CB-4817AD3040D2}">
      <dgm:prSet/>
      <dgm:spPr/>
      <dgm:t>
        <a:bodyPr/>
        <a:lstStyle/>
        <a:p>
          <a:endParaRPr lang="en-US"/>
        </a:p>
      </dgm:t>
    </dgm:pt>
    <dgm:pt modelId="{5C912C7D-6DF9-4AA9-9413-01B046DEF2F0}" type="sibTrans" cxnId="{B7176C96-32DE-43E8-87CB-4817AD3040D2}">
      <dgm:prSet/>
      <dgm:spPr/>
      <dgm:t>
        <a:bodyPr/>
        <a:lstStyle/>
        <a:p>
          <a:endParaRPr lang="en-US"/>
        </a:p>
      </dgm:t>
    </dgm:pt>
    <dgm:pt modelId="{CD799FCD-060B-4A34-86A0-A3AFC428E5BB}" type="pres">
      <dgm:prSet presAssocID="{57D2A146-C7A4-4FC9-A08F-DA8F660B591B}" presName="diagram" presStyleCnt="0">
        <dgm:presLayoutVars>
          <dgm:dir/>
          <dgm:resizeHandles val="exact"/>
        </dgm:presLayoutVars>
      </dgm:prSet>
      <dgm:spPr/>
    </dgm:pt>
    <dgm:pt modelId="{981C7CF1-909B-4169-8ED8-BE5811EE656A}" type="pres">
      <dgm:prSet presAssocID="{B8017FC3-79E9-4C72-A862-F687FB18FAF8}" presName="node" presStyleLbl="node1" presStyleIdx="0" presStyleCnt="8">
        <dgm:presLayoutVars>
          <dgm:bulletEnabled val="1"/>
        </dgm:presLayoutVars>
      </dgm:prSet>
      <dgm:spPr/>
    </dgm:pt>
    <dgm:pt modelId="{A0931C8C-B80E-42E2-BB77-81BE73564C69}" type="pres">
      <dgm:prSet presAssocID="{2522C0E1-3345-4AE7-A5A0-293C97A95605}" presName="sibTrans" presStyleCnt="0"/>
      <dgm:spPr/>
    </dgm:pt>
    <dgm:pt modelId="{DDEF245F-2EF3-4D6D-9B23-5DC68F3EC6D9}" type="pres">
      <dgm:prSet presAssocID="{D90B1A39-BB52-4EA8-8C4E-1795D8B1F9D4}" presName="node" presStyleLbl="node1" presStyleIdx="1" presStyleCnt="8">
        <dgm:presLayoutVars>
          <dgm:bulletEnabled val="1"/>
        </dgm:presLayoutVars>
      </dgm:prSet>
      <dgm:spPr/>
    </dgm:pt>
    <dgm:pt modelId="{9535C642-1614-4EFA-AD42-1A9418DA0265}" type="pres">
      <dgm:prSet presAssocID="{DF2F4E38-629E-4301-8CD9-AD1ADEB781CC}" presName="sibTrans" presStyleCnt="0"/>
      <dgm:spPr/>
    </dgm:pt>
    <dgm:pt modelId="{0F1844F8-703F-4A2D-93B9-6F3A51346A47}" type="pres">
      <dgm:prSet presAssocID="{24C567DA-202D-45B2-8AD4-F52A6B8718E8}" presName="node" presStyleLbl="node1" presStyleIdx="2" presStyleCnt="8">
        <dgm:presLayoutVars>
          <dgm:bulletEnabled val="1"/>
        </dgm:presLayoutVars>
      </dgm:prSet>
      <dgm:spPr/>
    </dgm:pt>
    <dgm:pt modelId="{36B4F1BA-A257-4608-A915-12DDFEB3250E}" type="pres">
      <dgm:prSet presAssocID="{9F6406A0-3932-4A04-B3A5-2891B87475AC}" presName="sibTrans" presStyleCnt="0"/>
      <dgm:spPr/>
    </dgm:pt>
    <dgm:pt modelId="{6E6CA5B8-B906-4D46-9987-5661B9C0AC44}" type="pres">
      <dgm:prSet presAssocID="{89779738-1A9A-4997-87B2-02EFBD1CAA03}" presName="node" presStyleLbl="node1" presStyleIdx="3" presStyleCnt="8">
        <dgm:presLayoutVars>
          <dgm:bulletEnabled val="1"/>
        </dgm:presLayoutVars>
      </dgm:prSet>
      <dgm:spPr/>
    </dgm:pt>
    <dgm:pt modelId="{AE80207F-5BC4-46B2-ACC7-87984785877E}" type="pres">
      <dgm:prSet presAssocID="{7BFDE06D-E9BE-49C7-ACA9-C589C171CF73}" presName="sibTrans" presStyleCnt="0"/>
      <dgm:spPr/>
    </dgm:pt>
    <dgm:pt modelId="{4DC96216-846C-493E-A6A1-60A7C2AB5E22}" type="pres">
      <dgm:prSet presAssocID="{03F74C72-5416-407C-AE3D-6E09C7384BD4}" presName="node" presStyleLbl="node1" presStyleIdx="4" presStyleCnt="8">
        <dgm:presLayoutVars>
          <dgm:bulletEnabled val="1"/>
        </dgm:presLayoutVars>
      </dgm:prSet>
      <dgm:spPr/>
    </dgm:pt>
    <dgm:pt modelId="{DFD42C33-57E9-4189-89F5-689DBAF236C8}" type="pres">
      <dgm:prSet presAssocID="{3A7CA8DC-5FD0-487A-96E6-F2156ADAF90F}" presName="sibTrans" presStyleCnt="0"/>
      <dgm:spPr/>
    </dgm:pt>
    <dgm:pt modelId="{2E8A2B5C-1878-41C5-AB45-D92091BD57DC}" type="pres">
      <dgm:prSet presAssocID="{09CCA134-61FC-4C40-8C03-A15414E265A5}" presName="node" presStyleLbl="node1" presStyleIdx="5" presStyleCnt="8">
        <dgm:presLayoutVars>
          <dgm:bulletEnabled val="1"/>
        </dgm:presLayoutVars>
      </dgm:prSet>
      <dgm:spPr/>
    </dgm:pt>
    <dgm:pt modelId="{EACC331C-86AA-4581-AFB4-2866909153E6}" type="pres">
      <dgm:prSet presAssocID="{FAB80EF1-D50C-4C06-AF3C-95B87E9EE5F8}" presName="sibTrans" presStyleCnt="0"/>
      <dgm:spPr/>
    </dgm:pt>
    <dgm:pt modelId="{485C86F4-1A9B-4559-AA31-5D8B9DFDDBF5}" type="pres">
      <dgm:prSet presAssocID="{F511B529-6499-4A39-9314-08942D7CE6E8}" presName="node" presStyleLbl="node1" presStyleIdx="6" presStyleCnt="8">
        <dgm:presLayoutVars>
          <dgm:bulletEnabled val="1"/>
        </dgm:presLayoutVars>
      </dgm:prSet>
      <dgm:spPr/>
    </dgm:pt>
    <dgm:pt modelId="{C2DA5B2E-A739-4D44-B892-563AF1944B49}" type="pres">
      <dgm:prSet presAssocID="{7E044ECB-4401-4205-ACFD-61E11F8E9C71}" presName="sibTrans" presStyleCnt="0"/>
      <dgm:spPr/>
    </dgm:pt>
    <dgm:pt modelId="{657385A8-37A4-471A-81E0-E498B2E38EFE}" type="pres">
      <dgm:prSet presAssocID="{96BA09B0-B043-423C-BDCF-2DF64D7E3671}" presName="node" presStyleLbl="node1" presStyleIdx="7" presStyleCnt="8">
        <dgm:presLayoutVars>
          <dgm:bulletEnabled val="1"/>
        </dgm:presLayoutVars>
      </dgm:prSet>
      <dgm:spPr/>
    </dgm:pt>
  </dgm:ptLst>
  <dgm:cxnLst>
    <dgm:cxn modelId="{41574D03-0A6B-4ACF-8B68-CDCD591B7565}" srcId="{57D2A146-C7A4-4FC9-A08F-DA8F660B591B}" destId="{03F74C72-5416-407C-AE3D-6E09C7384BD4}" srcOrd="4" destOrd="0" parTransId="{6156579B-D41C-445C-9A0C-9172B330C440}" sibTransId="{3A7CA8DC-5FD0-487A-96E6-F2156ADAF90F}"/>
    <dgm:cxn modelId="{7808A407-6BAC-4DA0-B5AE-F1CD9B032838}" type="presOf" srcId="{F511B529-6499-4A39-9314-08942D7CE6E8}" destId="{485C86F4-1A9B-4559-AA31-5D8B9DFDDBF5}" srcOrd="0" destOrd="0" presId="urn:microsoft.com/office/officeart/2005/8/layout/default"/>
    <dgm:cxn modelId="{0B585D0A-EF29-416D-8A54-945A1482FDE1}" type="presOf" srcId="{57D2A146-C7A4-4FC9-A08F-DA8F660B591B}" destId="{CD799FCD-060B-4A34-86A0-A3AFC428E5BB}" srcOrd="0" destOrd="0" presId="urn:microsoft.com/office/officeart/2005/8/layout/default"/>
    <dgm:cxn modelId="{8E76B827-41A4-449D-8BAA-157A8A0FE414}" type="presOf" srcId="{D90B1A39-BB52-4EA8-8C4E-1795D8B1F9D4}" destId="{DDEF245F-2EF3-4D6D-9B23-5DC68F3EC6D9}" srcOrd="0" destOrd="0" presId="urn:microsoft.com/office/officeart/2005/8/layout/default"/>
    <dgm:cxn modelId="{ED5E1C39-9510-4DCF-9105-C03086F9E260}" type="presOf" srcId="{89779738-1A9A-4997-87B2-02EFBD1CAA03}" destId="{6E6CA5B8-B906-4D46-9987-5661B9C0AC44}" srcOrd="0" destOrd="0" presId="urn:microsoft.com/office/officeart/2005/8/layout/default"/>
    <dgm:cxn modelId="{413B865D-4310-474E-AF53-76D257934DB0}" type="presOf" srcId="{96BA09B0-B043-423C-BDCF-2DF64D7E3671}" destId="{657385A8-37A4-471A-81E0-E498B2E38EFE}" srcOrd="0" destOrd="0" presId="urn:microsoft.com/office/officeart/2005/8/layout/default"/>
    <dgm:cxn modelId="{BE7A3172-1778-4C7B-AB2E-24920912294F}" type="presOf" srcId="{B8017FC3-79E9-4C72-A862-F687FB18FAF8}" destId="{981C7CF1-909B-4169-8ED8-BE5811EE656A}" srcOrd="0" destOrd="0" presId="urn:microsoft.com/office/officeart/2005/8/layout/default"/>
    <dgm:cxn modelId="{B9061E53-C2EC-4BC7-A484-823A1818A8A0}" srcId="{57D2A146-C7A4-4FC9-A08F-DA8F660B591B}" destId="{D90B1A39-BB52-4EA8-8C4E-1795D8B1F9D4}" srcOrd="1" destOrd="0" parTransId="{711E0DC2-B8C0-494B-BCF9-209CD582E9B5}" sibTransId="{DF2F4E38-629E-4301-8CD9-AD1ADEB781CC}"/>
    <dgm:cxn modelId="{C8A66255-227F-4B98-ACFE-8B903B9787FB}" srcId="{57D2A146-C7A4-4FC9-A08F-DA8F660B591B}" destId="{B8017FC3-79E9-4C72-A862-F687FB18FAF8}" srcOrd="0" destOrd="0" parTransId="{9E52DC90-958D-42F7-BDB6-D89A55FDD0D2}" sibTransId="{2522C0E1-3345-4AE7-A5A0-293C97A95605}"/>
    <dgm:cxn modelId="{1CBE6C7A-2FC9-4EBF-BB4C-4303D79F5144}" srcId="{57D2A146-C7A4-4FC9-A08F-DA8F660B591B}" destId="{F511B529-6499-4A39-9314-08942D7CE6E8}" srcOrd="6" destOrd="0" parTransId="{83552BB2-0ABF-4A23-927C-5A01E46F6F59}" sibTransId="{7E044ECB-4401-4205-ACFD-61E11F8E9C71}"/>
    <dgm:cxn modelId="{AEE15881-28E1-4E83-AE33-3E19D4E304C5}" srcId="{57D2A146-C7A4-4FC9-A08F-DA8F660B591B}" destId="{24C567DA-202D-45B2-8AD4-F52A6B8718E8}" srcOrd="2" destOrd="0" parTransId="{3FE97CAC-5827-4A6A-B1AF-2FFC3AEB25F5}" sibTransId="{9F6406A0-3932-4A04-B3A5-2891B87475AC}"/>
    <dgm:cxn modelId="{8759968D-6ECE-4226-A918-3445C6688EA0}" type="presOf" srcId="{03F74C72-5416-407C-AE3D-6E09C7384BD4}" destId="{4DC96216-846C-493E-A6A1-60A7C2AB5E22}" srcOrd="0" destOrd="0" presId="urn:microsoft.com/office/officeart/2005/8/layout/default"/>
    <dgm:cxn modelId="{B7176C96-32DE-43E8-87CB-4817AD3040D2}" srcId="{57D2A146-C7A4-4FC9-A08F-DA8F660B591B}" destId="{96BA09B0-B043-423C-BDCF-2DF64D7E3671}" srcOrd="7" destOrd="0" parTransId="{65BC8555-0EF7-445C-A20B-BE86CAEE2EA4}" sibTransId="{5C912C7D-6DF9-4AA9-9413-01B046DEF2F0}"/>
    <dgm:cxn modelId="{5921D3A6-D146-4A0D-AD20-C48DE5FDF3BC}" type="presOf" srcId="{24C567DA-202D-45B2-8AD4-F52A6B8718E8}" destId="{0F1844F8-703F-4A2D-93B9-6F3A51346A47}" srcOrd="0" destOrd="0" presId="urn:microsoft.com/office/officeart/2005/8/layout/default"/>
    <dgm:cxn modelId="{6A78F6B8-AB79-4DDA-96B8-6EF1364D120F}" srcId="{57D2A146-C7A4-4FC9-A08F-DA8F660B591B}" destId="{09CCA134-61FC-4C40-8C03-A15414E265A5}" srcOrd="5" destOrd="0" parTransId="{413D6662-B3BE-4B95-97DC-73070CE8E8C6}" sibTransId="{FAB80EF1-D50C-4C06-AF3C-95B87E9EE5F8}"/>
    <dgm:cxn modelId="{47F0AECF-2F66-4B6B-B460-35A1399C6306}" type="presOf" srcId="{09CCA134-61FC-4C40-8C03-A15414E265A5}" destId="{2E8A2B5C-1878-41C5-AB45-D92091BD57DC}" srcOrd="0" destOrd="0" presId="urn:microsoft.com/office/officeart/2005/8/layout/default"/>
    <dgm:cxn modelId="{42E1C5DE-BBC3-457E-88C5-E33A0A7C6999}" srcId="{57D2A146-C7A4-4FC9-A08F-DA8F660B591B}" destId="{89779738-1A9A-4997-87B2-02EFBD1CAA03}" srcOrd="3" destOrd="0" parTransId="{81D45E45-9E5E-443E-AE65-0EAEF815DBE8}" sibTransId="{7BFDE06D-E9BE-49C7-ACA9-C589C171CF73}"/>
    <dgm:cxn modelId="{E15BE673-65EB-4821-A31A-2EA1FB16D7F5}" type="presParOf" srcId="{CD799FCD-060B-4A34-86A0-A3AFC428E5BB}" destId="{981C7CF1-909B-4169-8ED8-BE5811EE656A}" srcOrd="0" destOrd="0" presId="urn:microsoft.com/office/officeart/2005/8/layout/default"/>
    <dgm:cxn modelId="{A7CBB10B-B5C1-4B26-9E59-2D1D61AA072F}" type="presParOf" srcId="{CD799FCD-060B-4A34-86A0-A3AFC428E5BB}" destId="{A0931C8C-B80E-42E2-BB77-81BE73564C69}" srcOrd="1" destOrd="0" presId="urn:microsoft.com/office/officeart/2005/8/layout/default"/>
    <dgm:cxn modelId="{A22A320C-64DF-4AA9-A56A-E3D35FCDB879}" type="presParOf" srcId="{CD799FCD-060B-4A34-86A0-A3AFC428E5BB}" destId="{DDEF245F-2EF3-4D6D-9B23-5DC68F3EC6D9}" srcOrd="2" destOrd="0" presId="urn:microsoft.com/office/officeart/2005/8/layout/default"/>
    <dgm:cxn modelId="{CCBAB7DD-996F-4B73-894E-39B151A8596F}" type="presParOf" srcId="{CD799FCD-060B-4A34-86A0-A3AFC428E5BB}" destId="{9535C642-1614-4EFA-AD42-1A9418DA0265}" srcOrd="3" destOrd="0" presId="urn:microsoft.com/office/officeart/2005/8/layout/default"/>
    <dgm:cxn modelId="{37A1D5A7-B352-4AA8-94DC-EE8EDE40603D}" type="presParOf" srcId="{CD799FCD-060B-4A34-86A0-A3AFC428E5BB}" destId="{0F1844F8-703F-4A2D-93B9-6F3A51346A47}" srcOrd="4" destOrd="0" presId="urn:microsoft.com/office/officeart/2005/8/layout/default"/>
    <dgm:cxn modelId="{7ED2F4B8-5F39-436F-BFAD-62F5E992A6A7}" type="presParOf" srcId="{CD799FCD-060B-4A34-86A0-A3AFC428E5BB}" destId="{36B4F1BA-A257-4608-A915-12DDFEB3250E}" srcOrd="5" destOrd="0" presId="urn:microsoft.com/office/officeart/2005/8/layout/default"/>
    <dgm:cxn modelId="{6D7BBE0E-9300-4325-951A-146816C21939}" type="presParOf" srcId="{CD799FCD-060B-4A34-86A0-A3AFC428E5BB}" destId="{6E6CA5B8-B906-4D46-9987-5661B9C0AC44}" srcOrd="6" destOrd="0" presId="urn:microsoft.com/office/officeart/2005/8/layout/default"/>
    <dgm:cxn modelId="{B7841E14-38FE-49BF-A9A7-603EC839E7F9}" type="presParOf" srcId="{CD799FCD-060B-4A34-86A0-A3AFC428E5BB}" destId="{AE80207F-5BC4-46B2-ACC7-87984785877E}" srcOrd="7" destOrd="0" presId="urn:microsoft.com/office/officeart/2005/8/layout/default"/>
    <dgm:cxn modelId="{BA21B60B-1740-42DD-9DAE-4B23D0647B2F}" type="presParOf" srcId="{CD799FCD-060B-4A34-86A0-A3AFC428E5BB}" destId="{4DC96216-846C-493E-A6A1-60A7C2AB5E22}" srcOrd="8" destOrd="0" presId="urn:microsoft.com/office/officeart/2005/8/layout/default"/>
    <dgm:cxn modelId="{DD0E545B-17F1-4EA5-97AF-68F5C1994BE9}" type="presParOf" srcId="{CD799FCD-060B-4A34-86A0-A3AFC428E5BB}" destId="{DFD42C33-57E9-4189-89F5-689DBAF236C8}" srcOrd="9" destOrd="0" presId="urn:microsoft.com/office/officeart/2005/8/layout/default"/>
    <dgm:cxn modelId="{BEF6C8C0-C12D-4858-8FCD-BC087F3C4DFF}" type="presParOf" srcId="{CD799FCD-060B-4A34-86A0-A3AFC428E5BB}" destId="{2E8A2B5C-1878-41C5-AB45-D92091BD57DC}" srcOrd="10" destOrd="0" presId="urn:microsoft.com/office/officeart/2005/8/layout/default"/>
    <dgm:cxn modelId="{7ABBD36E-83BC-4B8D-94B8-EAF3B96A2482}" type="presParOf" srcId="{CD799FCD-060B-4A34-86A0-A3AFC428E5BB}" destId="{EACC331C-86AA-4581-AFB4-2866909153E6}" srcOrd="11" destOrd="0" presId="urn:microsoft.com/office/officeart/2005/8/layout/default"/>
    <dgm:cxn modelId="{27778ADD-F6A8-4FF9-ADAB-8369286C2EC8}" type="presParOf" srcId="{CD799FCD-060B-4A34-86A0-A3AFC428E5BB}" destId="{485C86F4-1A9B-4559-AA31-5D8B9DFDDBF5}" srcOrd="12" destOrd="0" presId="urn:microsoft.com/office/officeart/2005/8/layout/default"/>
    <dgm:cxn modelId="{8148F35A-B8EB-4F44-9CEA-6B9C78D001DB}" type="presParOf" srcId="{CD799FCD-060B-4A34-86A0-A3AFC428E5BB}" destId="{C2DA5B2E-A739-4D44-B892-563AF1944B49}" srcOrd="13" destOrd="0" presId="urn:microsoft.com/office/officeart/2005/8/layout/default"/>
    <dgm:cxn modelId="{260FEFD0-434D-42C9-9261-4F171803AD81}" type="presParOf" srcId="{CD799FCD-060B-4A34-86A0-A3AFC428E5BB}" destId="{657385A8-37A4-471A-81E0-E498B2E38EFE}"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C7CF1-909B-4169-8ED8-BE5811EE656A}">
      <dsp:nvSpPr>
        <dsp:cNvPr id="0" name=""/>
        <dsp:cNvSpPr/>
      </dsp:nvSpPr>
      <dsp:spPr>
        <a:xfrm>
          <a:off x="3073" y="590870"/>
          <a:ext cx="2438151" cy="1462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SHINE: </a:t>
          </a:r>
        </a:p>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800-243-4636 </a:t>
          </a:r>
        </a:p>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978-946-1374 </a:t>
          </a:r>
        </a:p>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www.shinema.org</a:t>
          </a:r>
          <a:endParaRPr lang="en-US" sz="1800" kern="1200" dirty="0">
            <a:latin typeface="Arial" panose="020B0604020202020204" pitchFamily="34" charset="0"/>
            <a:cs typeface="Arial" panose="020B0604020202020204" pitchFamily="34" charset="0"/>
          </a:endParaRPr>
        </a:p>
      </dsp:txBody>
      <dsp:txXfrm>
        <a:off x="3073" y="590870"/>
        <a:ext cx="2438151" cy="1462891"/>
      </dsp:txXfrm>
    </dsp:sp>
    <dsp:sp modelId="{DDEF245F-2EF3-4D6D-9B23-5DC68F3EC6D9}">
      <dsp:nvSpPr>
        <dsp:cNvPr id="0" name=""/>
        <dsp:cNvSpPr/>
      </dsp:nvSpPr>
      <dsp:spPr>
        <a:xfrm>
          <a:off x="2685040" y="590870"/>
          <a:ext cx="2438151" cy="1462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Medicare: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800-MEDICARE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(1-800-633-4227)</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www.medicare.gov</a:t>
          </a:r>
        </a:p>
      </dsp:txBody>
      <dsp:txXfrm>
        <a:off x="2685040" y="590870"/>
        <a:ext cx="2438151" cy="1462891"/>
      </dsp:txXfrm>
    </dsp:sp>
    <dsp:sp modelId="{0F1844F8-703F-4A2D-93B9-6F3A51346A47}">
      <dsp:nvSpPr>
        <dsp:cNvPr id="0" name=""/>
        <dsp:cNvSpPr/>
      </dsp:nvSpPr>
      <dsp:spPr>
        <a:xfrm>
          <a:off x="5367007" y="590870"/>
          <a:ext cx="2438151" cy="1462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Social Security:</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Call local office or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800-772-1213</a:t>
          </a:r>
        </a:p>
        <a:p>
          <a:pPr marL="0" lvl="0" indent="0" algn="ctr" defTabSz="800100">
            <a:lnSpc>
              <a:spcPct val="90000"/>
            </a:lnSpc>
            <a:spcBef>
              <a:spcPct val="0"/>
            </a:spcBef>
            <a:spcAft>
              <a:spcPct val="35000"/>
            </a:spcAft>
            <a:buNone/>
          </a:pPr>
          <a:r>
            <a:rPr lang="en-US" sz="1600" b="1" i="0" kern="1200" dirty="0">
              <a:solidFill>
                <a:srgbClr val="FEFFFE"/>
              </a:solidFill>
              <a:latin typeface="Arial" panose="020B0604020202020204" pitchFamily="34" charset="0"/>
              <a:ea typeface="+mn-ea"/>
              <a:cs typeface="Arial" panose="020B0604020202020204" pitchFamily="34" charset="0"/>
            </a:rPr>
            <a:t>www.socialsecurity.gov</a:t>
          </a:r>
          <a:endParaRPr lang="en-US" sz="1800" b="1" i="0" kern="1200" dirty="0">
            <a:solidFill>
              <a:srgbClr val="FEFFFE"/>
            </a:solidFill>
            <a:latin typeface="Arial" panose="020B0604020202020204" pitchFamily="34" charset="0"/>
            <a:ea typeface="+mn-ea"/>
            <a:cs typeface="Arial" panose="020B0604020202020204" pitchFamily="34" charset="0"/>
          </a:endParaRPr>
        </a:p>
      </dsp:txBody>
      <dsp:txXfrm>
        <a:off x="5367007" y="590870"/>
        <a:ext cx="2438151" cy="1462891"/>
      </dsp:txXfrm>
    </dsp:sp>
    <dsp:sp modelId="{6E6CA5B8-B906-4D46-9987-5661B9C0AC44}">
      <dsp:nvSpPr>
        <dsp:cNvPr id="0" name=""/>
        <dsp:cNvSpPr/>
      </dsp:nvSpPr>
      <dsp:spPr>
        <a:xfrm>
          <a:off x="8048974" y="590870"/>
          <a:ext cx="2438151" cy="1462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MCPHS Pharmacy Outreach Program:</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800-633-1617</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www.mcphs.edu</a:t>
          </a:r>
        </a:p>
      </dsp:txBody>
      <dsp:txXfrm>
        <a:off x="8048974" y="590870"/>
        <a:ext cx="2438151" cy="1462891"/>
      </dsp:txXfrm>
    </dsp:sp>
    <dsp:sp modelId="{4DC96216-846C-493E-A6A1-60A7C2AB5E22}">
      <dsp:nvSpPr>
        <dsp:cNvPr id="0" name=""/>
        <dsp:cNvSpPr/>
      </dsp:nvSpPr>
      <dsp:spPr>
        <a:xfrm>
          <a:off x="3073" y="2297576"/>
          <a:ext cx="2438151" cy="1462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Prescription Advantage: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800-243-4636 </a:t>
          </a:r>
        </a:p>
        <a:p>
          <a:pPr marL="0" lvl="0" indent="0" algn="ctr" defTabSz="800100">
            <a:lnSpc>
              <a:spcPct val="90000"/>
            </a:lnSpc>
            <a:spcBef>
              <a:spcPct val="0"/>
            </a:spcBef>
            <a:spcAft>
              <a:spcPct val="35000"/>
            </a:spcAft>
            <a:buNone/>
          </a:pPr>
          <a:r>
            <a:rPr lang="en-US" sz="1050" b="1" i="0" kern="1200" dirty="0">
              <a:solidFill>
                <a:srgbClr val="FEFFFE"/>
              </a:solidFill>
              <a:latin typeface="Arial" panose="020B0604020202020204" pitchFamily="34" charset="0"/>
              <a:ea typeface="+mn-ea"/>
              <a:cs typeface="Arial" panose="020B0604020202020204" pitchFamily="34" charset="0"/>
            </a:rPr>
            <a:t>www.prescriptionadvantagema.org</a:t>
          </a:r>
        </a:p>
      </dsp:txBody>
      <dsp:txXfrm>
        <a:off x="3073" y="2297576"/>
        <a:ext cx="2438151" cy="1462891"/>
      </dsp:txXfrm>
    </dsp:sp>
    <dsp:sp modelId="{2E8A2B5C-1878-41C5-AB45-D92091BD57DC}">
      <dsp:nvSpPr>
        <dsp:cNvPr id="0" name=""/>
        <dsp:cNvSpPr/>
      </dsp:nvSpPr>
      <dsp:spPr>
        <a:xfrm>
          <a:off x="2685040" y="2297576"/>
          <a:ext cx="2438151" cy="1462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Senior Medicare Patrol (SMP):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800-892-0890</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www.masmp.org</a:t>
          </a:r>
        </a:p>
      </dsp:txBody>
      <dsp:txXfrm>
        <a:off x="2685040" y="2297576"/>
        <a:ext cx="2438151" cy="1462891"/>
      </dsp:txXfrm>
    </dsp:sp>
    <dsp:sp modelId="{485C86F4-1A9B-4559-AA31-5D8B9DFDDBF5}">
      <dsp:nvSpPr>
        <dsp:cNvPr id="0" name=""/>
        <dsp:cNvSpPr/>
      </dsp:nvSpPr>
      <dsp:spPr>
        <a:xfrm>
          <a:off x="5367007" y="2297576"/>
          <a:ext cx="2438151" cy="1462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Medicare Advocacy Project (MAP):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800-323-3205</a:t>
          </a:r>
        </a:p>
      </dsp:txBody>
      <dsp:txXfrm>
        <a:off x="5367007" y="2297576"/>
        <a:ext cx="2438151" cy="1462891"/>
      </dsp:txXfrm>
    </dsp:sp>
    <dsp:sp modelId="{657385A8-37A4-471A-81E0-E498B2E38EFE}">
      <dsp:nvSpPr>
        <dsp:cNvPr id="0" name=""/>
        <dsp:cNvSpPr/>
      </dsp:nvSpPr>
      <dsp:spPr>
        <a:xfrm>
          <a:off x="8048974" y="2297576"/>
          <a:ext cx="2438151" cy="1462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MassHealth &amp; Medicare Savings Programs: </a:t>
          </a:r>
        </a:p>
        <a:p>
          <a:pPr marL="0" lvl="0" indent="0" algn="ctr" defTabSz="800100">
            <a:lnSpc>
              <a:spcPct val="90000"/>
            </a:lnSpc>
            <a:spcBef>
              <a:spcPct val="0"/>
            </a:spcBef>
            <a:spcAft>
              <a:spcPct val="35000"/>
            </a:spcAft>
            <a:buNone/>
          </a:pPr>
          <a:r>
            <a:rPr lang="en-US" sz="1800" b="1" i="0" kern="1200">
              <a:solidFill>
                <a:srgbClr val="FEFFFE"/>
              </a:solidFill>
              <a:latin typeface="Arial" panose="020B0604020202020204" pitchFamily="34" charset="0"/>
              <a:ea typeface="+mn-ea"/>
              <a:cs typeface="Arial" panose="020B0604020202020204" pitchFamily="34" charset="0"/>
            </a:rPr>
            <a:t>800-841-2900</a:t>
          </a:r>
        </a:p>
      </dsp:txBody>
      <dsp:txXfrm>
        <a:off x="8048974" y="2297576"/>
        <a:ext cx="2438151" cy="14628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73BF19-AA68-4AF2-8E7F-12CC8920314B}"/>
              </a:ext>
            </a:extLst>
          </p:cNvPr>
          <p:cNvSpPr>
            <a:spLocks noGrp="1"/>
          </p:cNvSpPr>
          <p:nvPr>
            <p:ph type="hdr" sz="quarter"/>
          </p:nvPr>
        </p:nvSpPr>
        <p:spPr>
          <a:xfrm>
            <a:off x="0" y="0"/>
            <a:ext cx="3011595" cy="461489"/>
          </a:xfrm>
          <a:prstGeom prst="rect">
            <a:avLst/>
          </a:prstGeom>
        </p:spPr>
        <p:txBody>
          <a:bodyPr vert="horz" lIns="88086" tIns="44043" rIns="88086" bIns="44043" rtlCol="0"/>
          <a:lstStyle>
            <a:lvl1pPr algn="l" eaLnBrk="1" fontAlgn="auto" hangingPunct="1">
              <a:spcBef>
                <a:spcPts val="0"/>
              </a:spcBef>
              <a:spcAft>
                <a:spcPts val="0"/>
              </a:spcAft>
              <a:defRPr sz="1100">
                <a:latin typeface="+mn-lt"/>
              </a:defRPr>
            </a:lvl1pPr>
          </a:lstStyle>
          <a:p>
            <a:pPr>
              <a:defRPr/>
            </a:pPr>
            <a:endParaRPr lang="en-US" dirty="0"/>
          </a:p>
        </p:txBody>
      </p:sp>
      <p:sp>
        <p:nvSpPr>
          <p:cNvPr id="3" name="Date Placeholder 2">
            <a:extLst>
              <a:ext uri="{FF2B5EF4-FFF2-40B4-BE49-F238E27FC236}">
                <a16:creationId xmlns:a16="http://schemas.microsoft.com/office/drawing/2014/main" id="{471C8EF7-3B9A-4D20-A5EA-3BB5F5C4BF6F}"/>
              </a:ext>
            </a:extLst>
          </p:cNvPr>
          <p:cNvSpPr>
            <a:spLocks noGrp="1"/>
          </p:cNvSpPr>
          <p:nvPr>
            <p:ph type="dt" sz="quarter" idx="1"/>
          </p:nvPr>
        </p:nvSpPr>
        <p:spPr>
          <a:xfrm>
            <a:off x="3936910" y="0"/>
            <a:ext cx="3011595" cy="461489"/>
          </a:xfrm>
          <a:prstGeom prst="rect">
            <a:avLst/>
          </a:prstGeom>
        </p:spPr>
        <p:txBody>
          <a:bodyPr vert="horz" lIns="88086" tIns="44043" rIns="88086" bIns="44043" rtlCol="0"/>
          <a:lstStyle>
            <a:lvl1pPr algn="r" eaLnBrk="1" fontAlgn="auto" hangingPunct="1">
              <a:spcBef>
                <a:spcPts val="0"/>
              </a:spcBef>
              <a:spcAft>
                <a:spcPts val="0"/>
              </a:spcAft>
              <a:defRPr sz="1100">
                <a:latin typeface="+mn-lt"/>
              </a:defRPr>
            </a:lvl1pPr>
          </a:lstStyle>
          <a:p>
            <a:pPr>
              <a:defRPr/>
            </a:pPr>
            <a:fld id="{62BAAA54-0DBC-4ACB-8E59-C5B1AF049951}" type="datetimeFigureOut">
              <a:rPr lang="en-US"/>
              <a:pPr>
                <a:defRPr/>
              </a:pPr>
              <a:t>3/18/2026</a:t>
            </a:fld>
            <a:endParaRPr lang="en-US" dirty="0"/>
          </a:p>
        </p:txBody>
      </p:sp>
      <p:sp>
        <p:nvSpPr>
          <p:cNvPr id="4" name="Footer Placeholder 3">
            <a:extLst>
              <a:ext uri="{FF2B5EF4-FFF2-40B4-BE49-F238E27FC236}">
                <a16:creationId xmlns:a16="http://schemas.microsoft.com/office/drawing/2014/main" id="{63F9FA3B-69C2-4E08-86B9-84FBACC9CA9E}"/>
              </a:ext>
            </a:extLst>
          </p:cNvPr>
          <p:cNvSpPr>
            <a:spLocks noGrp="1"/>
          </p:cNvSpPr>
          <p:nvPr>
            <p:ph type="ftr" sz="quarter" idx="2"/>
          </p:nvPr>
        </p:nvSpPr>
        <p:spPr>
          <a:xfrm>
            <a:off x="0" y="8773011"/>
            <a:ext cx="3011595" cy="461489"/>
          </a:xfrm>
          <a:prstGeom prst="rect">
            <a:avLst/>
          </a:prstGeom>
        </p:spPr>
        <p:txBody>
          <a:bodyPr vert="horz" lIns="88086" tIns="44043" rIns="88086" bIns="44043" rtlCol="0" anchor="b"/>
          <a:lstStyle>
            <a:lvl1pPr algn="l" eaLnBrk="1" fontAlgn="auto" hangingPunct="1">
              <a:spcBef>
                <a:spcPts val="0"/>
              </a:spcBef>
              <a:spcAft>
                <a:spcPts val="0"/>
              </a:spcAft>
              <a:defRPr sz="11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76B502C2-94D8-437B-9162-FA045C99859C}"/>
              </a:ext>
            </a:extLst>
          </p:cNvPr>
          <p:cNvSpPr>
            <a:spLocks noGrp="1"/>
          </p:cNvSpPr>
          <p:nvPr>
            <p:ph type="sldNum" sz="quarter" idx="3"/>
          </p:nvPr>
        </p:nvSpPr>
        <p:spPr>
          <a:xfrm>
            <a:off x="3936910" y="8773011"/>
            <a:ext cx="3011595" cy="461489"/>
          </a:xfrm>
          <a:prstGeom prst="rect">
            <a:avLst/>
          </a:prstGeom>
        </p:spPr>
        <p:txBody>
          <a:bodyPr vert="horz" lIns="88086" tIns="44043" rIns="88086" bIns="44043" rtlCol="0" anchor="b"/>
          <a:lstStyle>
            <a:lvl1pPr algn="r" eaLnBrk="1" fontAlgn="auto" hangingPunct="1">
              <a:spcBef>
                <a:spcPts val="0"/>
              </a:spcBef>
              <a:spcAft>
                <a:spcPts val="0"/>
              </a:spcAft>
              <a:defRPr sz="1100">
                <a:latin typeface="+mn-lt"/>
              </a:defRPr>
            </a:lvl1pPr>
          </a:lstStyle>
          <a:p>
            <a:pPr>
              <a:defRPr/>
            </a:pPr>
            <a:fld id="{47CA14D6-2B82-4B8A-B824-080B41E27E7D}"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CBB216-93C6-49DE-87AA-BD9D9C4C1ACD}"/>
              </a:ext>
            </a:extLst>
          </p:cNvPr>
          <p:cNvSpPr>
            <a:spLocks noGrp="1"/>
          </p:cNvSpPr>
          <p:nvPr>
            <p:ph type="hdr" sz="quarter"/>
          </p:nvPr>
        </p:nvSpPr>
        <p:spPr>
          <a:xfrm>
            <a:off x="0" y="0"/>
            <a:ext cx="3011595" cy="461489"/>
          </a:xfrm>
          <a:prstGeom prst="rect">
            <a:avLst/>
          </a:prstGeom>
        </p:spPr>
        <p:txBody>
          <a:bodyPr vert="horz" lIns="89895" tIns="44947" rIns="89895" bIns="44947"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0A8102B8-164A-4B1C-B911-046609D08CCE}"/>
              </a:ext>
            </a:extLst>
          </p:cNvPr>
          <p:cNvSpPr>
            <a:spLocks noGrp="1"/>
          </p:cNvSpPr>
          <p:nvPr>
            <p:ph type="dt" idx="1"/>
          </p:nvPr>
        </p:nvSpPr>
        <p:spPr>
          <a:xfrm>
            <a:off x="3936910" y="0"/>
            <a:ext cx="3011595" cy="461489"/>
          </a:xfrm>
          <a:prstGeom prst="rect">
            <a:avLst/>
          </a:prstGeom>
        </p:spPr>
        <p:txBody>
          <a:bodyPr vert="horz" lIns="89895" tIns="44947" rIns="89895" bIns="44947" rtlCol="0"/>
          <a:lstStyle>
            <a:lvl1pPr algn="r" eaLnBrk="1" fontAlgn="auto" hangingPunct="1">
              <a:spcBef>
                <a:spcPts val="0"/>
              </a:spcBef>
              <a:spcAft>
                <a:spcPts val="0"/>
              </a:spcAft>
              <a:defRPr sz="1200">
                <a:latin typeface="+mn-lt"/>
              </a:defRPr>
            </a:lvl1pPr>
          </a:lstStyle>
          <a:p>
            <a:pPr>
              <a:defRPr/>
            </a:pPr>
            <a:fld id="{0B119C6D-F52A-4A4E-AFC2-A59B30234B65}" type="datetimeFigureOut">
              <a:rPr lang="en-US"/>
              <a:pPr>
                <a:defRPr/>
              </a:pPr>
              <a:t>3/18/2026</a:t>
            </a:fld>
            <a:endParaRPr lang="en-US" dirty="0"/>
          </a:p>
        </p:txBody>
      </p:sp>
      <p:sp>
        <p:nvSpPr>
          <p:cNvPr id="4" name="Slide Image Placeholder 3">
            <a:extLst>
              <a:ext uri="{FF2B5EF4-FFF2-40B4-BE49-F238E27FC236}">
                <a16:creationId xmlns:a16="http://schemas.microsoft.com/office/drawing/2014/main" id="{7795BBBC-3922-48EE-A3F4-67970BD9B43F}"/>
              </a:ext>
            </a:extLst>
          </p:cNvPr>
          <p:cNvSpPr>
            <a:spLocks noGrp="1" noRot="1" noChangeAspect="1"/>
          </p:cNvSpPr>
          <p:nvPr>
            <p:ph type="sldImg" idx="2"/>
          </p:nvPr>
        </p:nvSpPr>
        <p:spPr>
          <a:xfrm>
            <a:off x="398463" y="693738"/>
            <a:ext cx="6154737" cy="3462337"/>
          </a:xfrm>
          <a:prstGeom prst="rect">
            <a:avLst/>
          </a:prstGeom>
          <a:noFill/>
          <a:ln w="12700">
            <a:solidFill>
              <a:prstClr val="black"/>
            </a:solidFill>
          </a:ln>
        </p:spPr>
        <p:txBody>
          <a:bodyPr vert="horz" lIns="89895" tIns="44947" rIns="89895" bIns="44947" rtlCol="0" anchor="ctr"/>
          <a:lstStyle/>
          <a:p>
            <a:pPr lvl="0"/>
            <a:endParaRPr lang="en-US" noProof="0" dirty="0"/>
          </a:p>
        </p:txBody>
      </p:sp>
      <p:sp>
        <p:nvSpPr>
          <p:cNvPr id="5" name="Notes Placeholder 4">
            <a:extLst>
              <a:ext uri="{FF2B5EF4-FFF2-40B4-BE49-F238E27FC236}">
                <a16:creationId xmlns:a16="http://schemas.microsoft.com/office/drawing/2014/main" id="{5C6A0E8F-CECD-415F-A1EE-752E13C8C9CC}"/>
              </a:ext>
            </a:extLst>
          </p:cNvPr>
          <p:cNvSpPr>
            <a:spLocks noGrp="1"/>
          </p:cNvSpPr>
          <p:nvPr>
            <p:ph type="body" sz="quarter" idx="3"/>
          </p:nvPr>
        </p:nvSpPr>
        <p:spPr>
          <a:xfrm>
            <a:off x="694381" y="4388083"/>
            <a:ext cx="5561317" cy="4156549"/>
          </a:xfrm>
          <a:prstGeom prst="rect">
            <a:avLst/>
          </a:prstGeom>
        </p:spPr>
        <p:txBody>
          <a:bodyPr vert="horz" lIns="89895" tIns="44947" rIns="89895" bIns="4494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0BA5029-7A8E-43D9-92B1-994C3398BC50}"/>
              </a:ext>
            </a:extLst>
          </p:cNvPr>
          <p:cNvSpPr>
            <a:spLocks noGrp="1"/>
          </p:cNvSpPr>
          <p:nvPr>
            <p:ph type="ftr" sz="quarter" idx="4"/>
          </p:nvPr>
        </p:nvSpPr>
        <p:spPr>
          <a:xfrm>
            <a:off x="0" y="8773011"/>
            <a:ext cx="3011595" cy="461489"/>
          </a:xfrm>
          <a:prstGeom prst="rect">
            <a:avLst/>
          </a:prstGeom>
        </p:spPr>
        <p:txBody>
          <a:bodyPr vert="horz" lIns="89895" tIns="44947" rIns="89895" bIns="44947"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FD6C3922-BCEB-4354-8FBD-E4210F361CC9}"/>
              </a:ext>
            </a:extLst>
          </p:cNvPr>
          <p:cNvSpPr>
            <a:spLocks noGrp="1"/>
          </p:cNvSpPr>
          <p:nvPr>
            <p:ph type="sldNum" sz="quarter" idx="5"/>
          </p:nvPr>
        </p:nvSpPr>
        <p:spPr>
          <a:xfrm>
            <a:off x="3936910" y="8773011"/>
            <a:ext cx="3011595" cy="461489"/>
          </a:xfrm>
          <a:prstGeom prst="rect">
            <a:avLst/>
          </a:prstGeom>
        </p:spPr>
        <p:txBody>
          <a:bodyPr vert="horz" lIns="89895" tIns="44947" rIns="89895" bIns="44947" rtlCol="0" anchor="b"/>
          <a:lstStyle>
            <a:lvl1pPr algn="r" eaLnBrk="1" fontAlgn="auto" hangingPunct="1">
              <a:spcBef>
                <a:spcPts val="0"/>
              </a:spcBef>
              <a:spcAft>
                <a:spcPts val="0"/>
              </a:spcAft>
              <a:defRPr sz="1200">
                <a:latin typeface="+mn-lt"/>
              </a:defRPr>
            </a:lvl1pPr>
          </a:lstStyle>
          <a:p>
            <a:pPr>
              <a:defRPr/>
            </a:pPr>
            <a:fld id="{0CBEE31E-65D1-4DE8-BEB0-3EE2D6EBEC23}" type="slidenum">
              <a:rPr lang="en-US"/>
              <a:pPr>
                <a:defRPr/>
              </a:pPr>
              <a:t>‹#›</a:t>
            </a:fld>
            <a:endParaRPr lang="en-US" dirty="0"/>
          </a:p>
        </p:txBody>
      </p:sp>
    </p:spTree>
    <p:extLst>
      <p:ext uri="{BB962C8B-B14F-4D97-AF65-F5344CB8AC3E}">
        <p14:creationId xmlns:p14="http://schemas.microsoft.com/office/powerpoint/2010/main" val="4044242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1</a:t>
            </a:fld>
            <a:endParaRPr lang="en-US" dirty="0"/>
          </a:p>
        </p:txBody>
      </p:sp>
    </p:spTree>
    <p:extLst>
      <p:ext uri="{BB962C8B-B14F-4D97-AF65-F5344CB8AC3E}">
        <p14:creationId xmlns:p14="http://schemas.microsoft.com/office/powerpoint/2010/main" val="1182179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18A4A01A-57AB-489C-8F05-13F0EE937F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7399211-AC78-456D-A8E0-14FE1EEFA2FC}"/>
              </a:ext>
            </a:extLst>
          </p:cNvPr>
          <p:cNvSpPr>
            <a:spLocks noGrp="1"/>
          </p:cNvSpPr>
          <p:nvPr>
            <p:ph type="body" idx="1"/>
          </p:nvPr>
        </p:nvSpPr>
        <p:spPr/>
        <p:txBody>
          <a:bodyPr/>
          <a:lstStyle/>
          <a:p>
            <a:pPr defTabSz="883641" eaLnBrk="1" fontAlgn="auto" hangingPunct="1">
              <a:spcBef>
                <a:spcPts val="0"/>
              </a:spcBef>
              <a:spcAft>
                <a:spcPts val="0"/>
              </a:spcAft>
              <a:defRPr/>
            </a:pPr>
            <a:r>
              <a:rPr lang="en-US" dirty="0"/>
              <a:t>Enrollment begins at Social Security, not Medicare. </a:t>
            </a:r>
          </a:p>
          <a:p>
            <a:pPr eaLnBrk="1" fontAlgn="auto" hangingPunct="1">
              <a:spcBef>
                <a:spcPts val="0"/>
              </a:spcBef>
              <a:spcAft>
                <a:spcPts val="0"/>
              </a:spcAft>
              <a:defRPr/>
            </a:pPr>
            <a:r>
              <a:rPr lang="en-US" dirty="0"/>
              <a:t>There are different ways you can enroll in Part A and/or Part B.</a:t>
            </a:r>
          </a:p>
          <a:p>
            <a:pPr eaLnBrk="1" fontAlgn="auto" hangingPunct="1">
              <a:spcBef>
                <a:spcPts val="0"/>
              </a:spcBef>
              <a:spcAft>
                <a:spcPts val="0"/>
              </a:spcAft>
              <a:defRPr/>
            </a:pPr>
            <a:r>
              <a:rPr lang="en-US" dirty="0"/>
              <a:t>(More information about Part A and Part B to follow).</a:t>
            </a:r>
          </a:p>
          <a:p>
            <a:pPr eaLnBrk="1" fontAlgn="auto" hangingPunct="1">
              <a:spcBef>
                <a:spcPts val="0"/>
              </a:spcBef>
              <a:spcAft>
                <a:spcPts val="0"/>
              </a:spcAft>
              <a:defRPr/>
            </a:pPr>
            <a:r>
              <a:rPr lang="en-US" dirty="0"/>
              <a:t>Ways to enroll:</a:t>
            </a:r>
          </a:p>
          <a:p>
            <a:pPr marL="165152" indent="-165152" eaLnBrk="1" fontAlgn="auto" hangingPunct="1">
              <a:spcBef>
                <a:spcPts val="0"/>
              </a:spcBef>
              <a:spcAft>
                <a:spcPts val="0"/>
              </a:spcAft>
              <a:buFont typeface="Arial" panose="020B0604020202020204" pitchFamily="34" charset="0"/>
              <a:buChar char="•"/>
              <a:defRPr/>
            </a:pPr>
            <a:r>
              <a:rPr lang="en-US" dirty="0"/>
              <a:t>Call your local Social Security office</a:t>
            </a:r>
          </a:p>
          <a:p>
            <a:pPr eaLnBrk="1" fontAlgn="auto" hangingPunct="1">
              <a:spcBef>
                <a:spcPts val="0"/>
              </a:spcBef>
              <a:spcAft>
                <a:spcPts val="0"/>
              </a:spcAft>
              <a:defRPr/>
            </a:pPr>
            <a:r>
              <a:rPr lang="en-US" dirty="0"/>
              <a:t>    Monday through Friday</a:t>
            </a:r>
          </a:p>
          <a:p>
            <a:pPr marL="171450" indent="-171450" eaLnBrk="1" fontAlgn="auto" hangingPunct="1">
              <a:spcBef>
                <a:spcPts val="0"/>
              </a:spcBef>
              <a:spcAft>
                <a:spcPts val="0"/>
              </a:spcAft>
              <a:buFont typeface="Arial" panose="020B0604020202020204" pitchFamily="34" charset="0"/>
              <a:buChar char="•"/>
              <a:defRPr/>
            </a:pPr>
            <a:r>
              <a:rPr lang="en-US" dirty="0"/>
              <a:t>Office hours may vary.</a:t>
            </a:r>
          </a:p>
          <a:p>
            <a:pPr marL="165152" indent="-165152" eaLnBrk="1" fontAlgn="auto" hangingPunct="1">
              <a:spcBef>
                <a:spcPts val="0"/>
              </a:spcBef>
              <a:spcAft>
                <a:spcPts val="0"/>
              </a:spcAft>
              <a:buFont typeface="Arial" panose="020B0604020202020204" pitchFamily="34" charset="0"/>
              <a:buChar char="•"/>
              <a:defRPr/>
            </a:pPr>
            <a:r>
              <a:rPr lang="en-US" dirty="0"/>
              <a:t>Online at www.ssa.gov, choose Medicare Enrollment </a:t>
            </a:r>
          </a:p>
          <a:p>
            <a:pPr marL="165152" indent="-165152" eaLnBrk="1" fontAlgn="auto" hangingPunct="1">
              <a:spcBef>
                <a:spcPts val="0"/>
              </a:spcBef>
              <a:spcAft>
                <a:spcPts val="0"/>
              </a:spcAft>
              <a:buFont typeface="Arial" panose="020B0604020202020204" pitchFamily="34" charset="0"/>
              <a:buChar char="•"/>
              <a:defRPr/>
            </a:pPr>
            <a:r>
              <a:rPr lang="en-US" dirty="0"/>
              <a:t> (TTY users 1-800-325-0778)</a:t>
            </a:r>
          </a:p>
          <a:p>
            <a:pPr eaLnBrk="1" fontAlgn="auto" hangingPunct="1">
              <a:spcBef>
                <a:spcPts val="0"/>
              </a:spcBef>
              <a:spcAft>
                <a:spcPts val="0"/>
              </a:spcAft>
              <a:defRPr/>
            </a:pPr>
            <a:r>
              <a:rPr lang="en-US" b="1" dirty="0"/>
              <a:t>Note: </a:t>
            </a:r>
            <a:r>
              <a:rPr lang="en-US" dirty="0"/>
              <a:t>If you are leaving your Employer Group Health Plan and enrolling in Medicare </a:t>
            </a:r>
            <a:r>
              <a:rPr lang="en-US" b="1" dirty="0"/>
              <a:t>after</a:t>
            </a:r>
            <a:r>
              <a:rPr lang="en-US" dirty="0"/>
              <a:t> age 65, you will need to submit a completed Part B application: CMS-40B form </a:t>
            </a:r>
            <a:r>
              <a:rPr lang="en-US" b="1" dirty="0"/>
              <a:t>and</a:t>
            </a:r>
            <a:r>
              <a:rPr lang="en-US" dirty="0"/>
              <a:t> a CMS-L564 ”Request for Employment Information” completed by your employer if you’re enrolling after turning age 65.</a:t>
            </a:r>
          </a:p>
          <a:p>
            <a:pPr>
              <a:defRPr/>
            </a:pPr>
            <a:endParaRPr lang="en-US" dirty="0"/>
          </a:p>
        </p:txBody>
      </p:sp>
      <p:sp>
        <p:nvSpPr>
          <p:cNvPr id="54276" name="Slide Number Placeholder 3">
            <a:extLst>
              <a:ext uri="{FF2B5EF4-FFF2-40B4-BE49-F238E27FC236}">
                <a16:creationId xmlns:a16="http://schemas.microsoft.com/office/drawing/2014/main" id="{FD785323-F129-4F50-9218-3418745246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68DB05-ACB9-49F2-B7E7-6A5FECC4A183}" type="slidenum">
              <a:rPr lang="en-US" altLang="en-US" smtClean="0"/>
              <a:pPr fontAlgn="base">
                <a:spcBef>
                  <a:spcPct val="0"/>
                </a:spcBef>
                <a:spcAft>
                  <a:spcPct val="0"/>
                </a:spcAft>
              </a:pPr>
              <a:t>10</a:t>
            </a:fld>
            <a:endParaRPr lang="en-US" altLang="en-US" dirty="0"/>
          </a:p>
        </p:txBody>
      </p:sp>
    </p:spTree>
    <p:extLst>
      <p:ext uri="{BB962C8B-B14F-4D97-AF65-F5344CB8AC3E}">
        <p14:creationId xmlns:p14="http://schemas.microsoft.com/office/powerpoint/2010/main" val="297849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A4A8A6C7-D02B-4E48-94F9-97CA987702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A67E5F25-4503-4194-AAEF-24C380C516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Welcome to Medicare!</a:t>
            </a:r>
          </a:p>
          <a:p>
            <a:pPr eaLnBrk="1" hangingPunct="1">
              <a:spcBef>
                <a:spcPct val="0"/>
              </a:spcBef>
            </a:pPr>
            <a:r>
              <a:rPr lang="en-US" altLang="en-US" dirty="0"/>
              <a:t>This is what your Medicare card will look like.</a:t>
            </a:r>
          </a:p>
          <a:p>
            <a:pPr eaLnBrk="1" hangingPunct="1">
              <a:spcBef>
                <a:spcPct val="0"/>
              </a:spcBef>
            </a:pPr>
            <a:r>
              <a:rPr lang="en-US" altLang="en-US" dirty="0"/>
              <a:t>The Medicare Number is unique to you so keep it protected and share only with providers. </a:t>
            </a:r>
          </a:p>
          <a:p>
            <a:pPr eaLnBrk="1" hangingPunct="1">
              <a:spcBef>
                <a:spcPct val="0"/>
              </a:spcBef>
            </a:pPr>
            <a:r>
              <a:rPr lang="en-US" altLang="en-US" dirty="0"/>
              <a:t>The date next to Hospital Part A &amp; Medical Part B represents your start date for each and may or may not be the same.</a:t>
            </a:r>
          </a:p>
          <a:p>
            <a:pPr eaLnBrk="1" hangingPunct="1">
              <a:spcBef>
                <a:spcPct val="0"/>
              </a:spcBef>
            </a:pPr>
            <a:r>
              <a:rPr lang="en-US" altLang="en-US" dirty="0"/>
              <a:t>Remember: Medicare and Social Security will NEVER call you to ask you for your number – they already know it. </a:t>
            </a:r>
          </a:p>
          <a:p>
            <a:pPr eaLnBrk="1" hangingPunct="1">
              <a:spcBef>
                <a:spcPct val="0"/>
              </a:spcBef>
            </a:pPr>
            <a:r>
              <a:rPr lang="en-US" altLang="en-US" dirty="0"/>
              <a:t>Keep this personal information protected.</a:t>
            </a:r>
          </a:p>
          <a:p>
            <a:endParaRPr lang="en-US" altLang="en-US" dirty="0"/>
          </a:p>
        </p:txBody>
      </p:sp>
      <p:sp>
        <p:nvSpPr>
          <p:cNvPr id="56324" name="Slide Number Placeholder 3">
            <a:extLst>
              <a:ext uri="{FF2B5EF4-FFF2-40B4-BE49-F238E27FC236}">
                <a16:creationId xmlns:a16="http://schemas.microsoft.com/office/drawing/2014/main" id="{56F978CB-1843-434B-BE67-69D8CB41A0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3493057-BFA3-4227-B8ED-917EC9988D63}" type="slidenum">
              <a:rPr lang="en-US" altLang="en-US" smtClean="0"/>
              <a:pPr fontAlgn="base">
                <a:spcBef>
                  <a:spcPct val="0"/>
                </a:spcBef>
                <a:spcAft>
                  <a:spcPct val="0"/>
                </a:spcAft>
              </a:pPr>
              <a:t>11</a:t>
            </a:fld>
            <a:endParaRPr lang="en-US" altLang="en-US" dirty="0"/>
          </a:p>
        </p:txBody>
      </p:sp>
    </p:spTree>
    <p:extLst>
      <p:ext uri="{BB962C8B-B14F-4D97-AF65-F5344CB8AC3E}">
        <p14:creationId xmlns:p14="http://schemas.microsoft.com/office/powerpoint/2010/main" val="3478683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DC726CAA-7D60-4BF9-B152-F6BA416CE6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742EF522-502F-4F9B-8D4E-15C6CD2D99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Each part of Medicare serves a different purpose. </a:t>
            </a:r>
          </a:p>
          <a:p>
            <a:pPr eaLnBrk="1" hangingPunct="1">
              <a:spcBef>
                <a:spcPct val="0"/>
              </a:spcBef>
            </a:pPr>
            <a:r>
              <a:rPr lang="en-US" altLang="en-US" b="1" dirty="0"/>
              <a:t>Part A, B &amp; D </a:t>
            </a:r>
            <a:r>
              <a:rPr lang="en-US" altLang="en-US" dirty="0"/>
              <a:t>are all under </a:t>
            </a:r>
            <a:r>
              <a:rPr lang="en-US" altLang="en-US" b="1" dirty="0"/>
              <a:t>Original Medicare</a:t>
            </a:r>
          </a:p>
          <a:p>
            <a:pPr eaLnBrk="1" hangingPunct="1">
              <a:spcBef>
                <a:spcPct val="0"/>
              </a:spcBef>
            </a:pPr>
            <a:r>
              <a:rPr lang="en-US" altLang="en-US" b="1" dirty="0"/>
              <a:t>Part C </a:t>
            </a:r>
            <a:r>
              <a:rPr lang="en-US" altLang="en-US" dirty="0"/>
              <a:t>is a different way to get your Medicare services. (More information to follow)</a:t>
            </a:r>
          </a:p>
          <a:p>
            <a:pPr eaLnBrk="1" hangingPunct="1">
              <a:spcBef>
                <a:spcPct val="0"/>
              </a:spcBef>
            </a:pPr>
            <a:r>
              <a:rPr lang="en-US" altLang="en-US" b="1" dirty="0"/>
              <a:t>Part A</a:t>
            </a:r>
            <a:r>
              <a:rPr lang="en-US" altLang="en-US" dirty="0"/>
              <a:t>: Inpatient Hospital and Skilled Nursing (rehab services)</a:t>
            </a:r>
          </a:p>
          <a:p>
            <a:pPr eaLnBrk="1" hangingPunct="1">
              <a:spcBef>
                <a:spcPct val="0"/>
              </a:spcBef>
            </a:pPr>
            <a:r>
              <a:rPr lang="en-US" altLang="en-US" dirty="0"/>
              <a:t>You are responsible for hospital deductions, copays and skilled nursing facility costs</a:t>
            </a:r>
          </a:p>
          <a:p>
            <a:pPr eaLnBrk="1" hangingPunct="1">
              <a:spcBef>
                <a:spcPct val="0"/>
              </a:spcBef>
            </a:pPr>
            <a:r>
              <a:rPr lang="en-US" altLang="en-US" dirty="0"/>
              <a:t>You can purchase a Medigap to supplement cost (information to follow)</a:t>
            </a:r>
          </a:p>
          <a:p>
            <a:pPr eaLnBrk="1" hangingPunct="1">
              <a:spcBef>
                <a:spcPct val="0"/>
              </a:spcBef>
            </a:pPr>
            <a:r>
              <a:rPr lang="en-US" altLang="en-US" b="1" dirty="0"/>
              <a:t>Part B</a:t>
            </a:r>
            <a:r>
              <a:rPr lang="en-US" altLang="en-US" dirty="0"/>
              <a:t>: Medical coverage; preventive services, doctor visits, outpatient care and some in-patient services</a:t>
            </a:r>
          </a:p>
          <a:p>
            <a:pPr eaLnBrk="1" hangingPunct="1">
              <a:spcBef>
                <a:spcPct val="0"/>
              </a:spcBef>
            </a:pPr>
            <a:r>
              <a:rPr lang="en-US" altLang="en-US" dirty="0"/>
              <a:t>Monthly premium varies per income; standard 2025 premium: $185.00</a:t>
            </a:r>
          </a:p>
          <a:p>
            <a:pPr eaLnBrk="1" hangingPunct="1">
              <a:spcBef>
                <a:spcPct val="0"/>
              </a:spcBef>
            </a:pPr>
            <a:r>
              <a:rPr lang="en-US" altLang="en-US" dirty="0"/>
              <a:t>There are gaps in coverage with Original Medicare, such as hospital costs, the Part B annual deductible and a 20% copay for most services</a:t>
            </a:r>
          </a:p>
          <a:p>
            <a:pPr eaLnBrk="1" hangingPunct="1">
              <a:spcBef>
                <a:spcPct val="0"/>
              </a:spcBef>
            </a:pPr>
            <a:r>
              <a:rPr lang="en-US" altLang="en-US" dirty="0"/>
              <a:t>You can purchase a Medigap (aka supplement) to supplement the cost of gaps (information to follow)</a:t>
            </a:r>
          </a:p>
          <a:p>
            <a:pPr eaLnBrk="1" hangingPunct="1">
              <a:spcBef>
                <a:spcPct val="0"/>
              </a:spcBef>
            </a:pPr>
            <a:r>
              <a:rPr lang="en-US" altLang="en-US" b="1" dirty="0"/>
              <a:t>Part D: </a:t>
            </a:r>
            <a:r>
              <a:rPr lang="en-US" altLang="en-US" dirty="0"/>
              <a:t>Medicare Drug plan </a:t>
            </a:r>
            <a:endParaRPr lang="en-US" altLang="en-US" b="1" dirty="0"/>
          </a:p>
          <a:p>
            <a:pPr eaLnBrk="1" hangingPunct="1">
              <a:spcBef>
                <a:spcPct val="0"/>
              </a:spcBef>
            </a:pPr>
            <a:r>
              <a:rPr lang="en-US" altLang="en-US" b="1" u="sng" dirty="0"/>
              <a:t>Or</a:t>
            </a:r>
            <a:r>
              <a:rPr lang="en-US" altLang="en-US" dirty="0"/>
              <a:t>, you can choose</a:t>
            </a:r>
          </a:p>
          <a:p>
            <a:pPr eaLnBrk="1" hangingPunct="1">
              <a:spcBef>
                <a:spcPct val="0"/>
              </a:spcBef>
            </a:pPr>
            <a:r>
              <a:rPr lang="en-US" altLang="en-US" b="1" dirty="0"/>
              <a:t>Part C: </a:t>
            </a:r>
            <a:r>
              <a:rPr lang="en-US" altLang="en-US" dirty="0"/>
              <a:t>Medicare Advantage Plans (HMO, HMO-POS, or PPO), you must be enrolled in Part A &amp; Part B to enroll in a Medicare Advantage Plan</a:t>
            </a:r>
          </a:p>
          <a:p>
            <a:endParaRPr lang="en-US" altLang="en-US" dirty="0"/>
          </a:p>
        </p:txBody>
      </p:sp>
      <p:sp>
        <p:nvSpPr>
          <p:cNvPr id="58372" name="Slide Number Placeholder 3">
            <a:extLst>
              <a:ext uri="{FF2B5EF4-FFF2-40B4-BE49-F238E27FC236}">
                <a16:creationId xmlns:a16="http://schemas.microsoft.com/office/drawing/2014/main" id="{AE38BAA6-F6E5-46DC-9F40-30CC42D683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7873065-7491-4547-B445-D43E6FC7334C}" type="slidenum">
              <a:rPr lang="en-US" altLang="en-US" smtClean="0"/>
              <a:pPr fontAlgn="base">
                <a:spcBef>
                  <a:spcPct val="0"/>
                </a:spcBef>
                <a:spcAft>
                  <a:spcPct val="0"/>
                </a:spcAft>
              </a:pPr>
              <a:t>12</a:t>
            </a:fld>
            <a:endParaRPr lang="en-US" altLang="en-US" dirty="0"/>
          </a:p>
        </p:txBody>
      </p:sp>
    </p:spTree>
    <p:extLst>
      <p:ext uri="{BB962C8B-B14F-4D97-AF65-F5344CB8AC3E}">
        <p14:creationId xmlns:p14="http://schemas.microsoft.com/office/powerpoint/2010/main" val="1314774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See </a:t>
            </a:r>
            <a:r>
              <a:rPr lang="en-US" altLang="en-US" b="1" dirty="0"/>
              <a:t>“Your Medicare Options” </a:t>
            </a:r>
            <a:r>
              <a:rPr lang="en-US" altLang="en-US" b="0" dirty="0"/>
              <a:t>chart</a:t>
            </a:r>
          </a:p>
          <a:p>
            <a:pPr eaLnBrk="1" hangingPunct="1">
              <a:spcBef>
                <a:spcPct val="0"/>
              </a:spcBef>
            </a:pPr>
            <a:r>
              <a:rPr lang="en-US" altLang="en-US" b="0" dirty="0"/>
              <a:t>This is how the parts of Medicare come together. </a:t>
            </a:r>
          </a:p>
          <a:p>
            <a:pPr eaLnBrk="1" hangingPunct="1">
              <a:spcBef>
                <a:spcPct val="0"/>
              </a:spcBef>
            </a:pPr>
            <a:r>
              <a:rPr lang="en-US" altLang="en-US" b="0" dirty="0"/>
              <a:t>We will be referencing this chart later in this presentation. </a:t>
            </a:r>
            <a:endParaRPr lang="en-US" altLang="en-US" b="1" dirty="0"/>
          </a:p>
          <a:p>
            <a:pPr eaLnBrk="1" hangingPunct="1">
              <a:spcBef>
                <a:spcPct val="0"/>
              </a:spcBef>
            </a:pPr>
            <a:r>
              <a:rPr lang="en-US" altLang="en-US" dirty="0"/>
              <a:t>There are two primary options to choose from when you enroll in Medicare:</a:t>
            </a:r>
          </a:p>
          <a:p>
            <a:pPr eaLnBrk="1" hangingPunct="1">
              <a:spcBef>
                <a:spcPct val="0"/>
              </a:spcBef>
            </a:pPr>
            <a:r>
              <a:rPr lang="en-US" altLang="en-US" u="sng" dirty="0"/>
              <a:t>ORIGINAL MEDICARE </a:t>
            </a:r>
            <a:r>
              <a:rPr lang="en-US" altLang="en-US" dirty="0"/>
              <a:t>(left column – Option 1) </a:t>
            </a:r>
          </a:p>
          <a:p>
            <a:pPr eaLnBrk="1" hangingPunct="1">
              <a:spcBef>
                <a:spcPct val="0"/>
              </a:spcBef>
            </a:pPr>
            <a:r>
              <a:rPr lang="en-US" altLang="en-US" b="1" dirty="0"/>
              <a:t>OR </a:t>
            </a:r>
            <a:r>
              <a:rPr lang="en-US" altLang="en-US" dirty="0"/>
              <a:t>a </a:t>
            </a:r>
            <a:r>
              <a:rPr lang="en-US" altLang="en-US" u="sng" dirty="0"/>
              <a:t>MEDICARE ADVANTAGE PLAN </a:t>
            </a:r>
            <a:r>
              <a:rPr lang="en-US" altLang="en-US" dirty="0"/>
              <a:t>(right column – Option 2)</a:t>
            </a:r>
          </a:p>
          <a:p>
            <a:pPr defTabSz="906170" eaLnBrk="1" hangingPunct="1">
              <a:spcBef>
                <a:spcPct val="0"/>
              </a:spcBef>
              <a:defRPr/>
            </a:pPr>
            <a:r>
              <a:rPr lang="en-US" altLang="en-US" dirty="0"/>
              <a:t>Both options include the foundation of Part A &amp; Part B</a:t>
            </a:r>
          </a:p>
          <a:p>
            <a:pPr eaLnBrk="1" hangingPunct="1">
              <a:spcBef>
                <a:spcPct val="0"/>
              </a:spcBef>
            </a:pPr>
            <a:r>
              <a:rPr lang="en-US" altLang="en-US" dirty="0"/>
              <a:t>You cannot cross the line to mix options – you choose one or the other and can change annually.</a:t>
            </a:r>
          </a:p>
          <a:p>
            <a:pPr eaLnBrk="1" hangingPunct="1">
              <a:spcBef>
                <a:spcPct val="0"/>
              </a:spcBef>
            </a:pPr>
            <a:r>
              <a:rPr lang="en-US" altLang="en-US" dirty="0"/>
              <a:t>If you have Medicare through a retiree plan or if you have veteran’s benefits, you </a:t>
            </a:r>
            <a:r>
              <a:rPr lang="en-US" altLang="en-US" u="sng" dirty="0"/>
              <a:t>may or may not </a:t>
            </a:r>
            <a:r>
              <a:rPr lang="en-US" altLang="en-US" dirty="0"/>
              <a:t>need a supplement and/or a Part D plan.</a:t>
            </a:r>
          </a:p>
          <a:p>
            <a:pPr eaLnBrk="1" hangingPunct="1">
              <a:spcBef>
                <a:spcPct val="0"/>
              </a:spcBef>
            </a:pPr>
            <a:r>
              <a:rPr lang="en-US" altLang="en-US" dirty="0"/>
              <a:t>Be sure to understand the guidelines – a SHINE counselor can assist with information.</a:t>
            </a:r>
          </a:p>
          <a:p>
            <a:pPr eaLnBrk="1" hangingPunct="1">
              <a:spcBef>
                <a:spcPct val="0"/>
              </a:spcBef>
            </a:pPr>
            <a:endParaRPr lang="en-US" altLang="en-US" dirty="0"/>
          </a:p>
          <a:p>
            <a:pPr eaLnBrk="1" hangingPunct="1">
              <a:spcBef>
                <a:spcPct val="0"/>
              </a:spcBef>
            </a:pPr>
            <a:r>
              <a:rPr lang="en-US" altLang="en-US" dirty="0"/>
              <a:t>You can enroll in a Prescription Drug Plan if you only have Part A. </a:t>
            </a:r>
          </a:p>
          <a:p>
            <a:pPr eaLnBrk="1" hangingPunct="1">
              <a:spcBef>
                <a:spcPct val="0"/>
              </a:spcBef>
            </a:pPr>
            <a:r>
              <a:rPr lang="en-US" altLang="en-US" dirty="0"/>
              <a:t>This is rare – ask your SHINE counselor if you have questions.</a:t>
            </a:r>
          </a:p>
          <a:p>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13</a:t>
            </a:fld>
            <a:endParaRPr lang="en-US" dirty="0"/>
          </a:p>
        </p:txBody>
      </p:sp>
    </p:spTree>
    <p:extLst>
      <p:ext uri="{BB962C8B-B14F-4D97-AF65-F5344CB8AC3E}">
        <p14:creationId xmlns:p14="http://schemas.microsoft.com/office/powerpoint/2010/main" val="511648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00C8707-5B3E-4FE1-A8A7-AC3AB8ED12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1EF27647-DF28-4BCD-A8B3-AD4FEDB125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What does Medicare cost?</a:t>
            </a:r>
          </a:p>
          <a:p>
            <a:pPr eaLnBrk="1" hangingPunct="1">
              <a:spcBef>
                <a:spcPct val="0"/>
              </a:spcBef>
            </a:pPr>
            <a:r>
              <a:rPr lang="en-US" altLang="en-US" dirty="0"/>
              <a:t>This gives you an idea of what to expect for basic costs.</a:t>
            </a:r>
          </a:p>
          <a:p>
            <a:pPr eaLnBrk="1" hangingPunct="1">
              <a:spcBef>
                <a:spcPct val="0"/>
              </a:spcBef>
            </a:pPr>
            <a:r>
              <a:rPr lang="en-US" altLang="en-US" dirty="0"/>
              <a:t>The parts of Medicare and associated cost will be explained in upcoming slides.</a:t>
            </a:r>
          </a:p>
          <a:p>
            <a:pPr defTabSz="906126">
              <a:defRPr/>
            </a:pPr>
            <a:r>
              <a:rPr lang="en-US" altLang="en-US" dirty="0"/>
              <a:t>See </a:t>
            </a:r>
            <a:r>
              <a:rPr lang="en-US" altLang="en-US" b="1" dirty="0"/>
              <a:t>“2025 Medicare Premiums”</a:t>
            </a:r>
            <a:r>
              <a:rPr lang="en-US" altLang="en-US" dirty="0"/>
              <a:t> </a:t>
            </a:r>
          </a:p>
          <a:p>
            <a:pPr defTabSz="906126">
              <a:defRPr/>
            </a:pPr>
            <a:r>
              <a:rPr lang="en-US" altLang="en-US" dirty="0"/>
              <a:t>and </a:t>
            </a:r>
            <a:r>
              <a:rPr lang="en-US" b="1" dirty="0"/>
              <a:t>“2025 Medicare Part A Benefits and Gaps” and </a:t>
            </a:r>
          </a:p>
          <a:p>
            <a:pPr defTabSz="906126">
              <a:defRPr/>
            </a:pPr>
            <a:r>
              <a:rPr lang="en-US" b="1" dirty="0"/>
              <a:t>“2025 Medicare Part B Benefits and Gaps” </a:t>
            </a:r>
            <a:r>
              <a:rPr lang="en-US" b="0" dirty="0"/>
              <a:t>(2 sided)</a:t>
            </a:r>
            <a:endParaRPr lang="en-US" b="1" dirty="0"/>
          </a:p>
          <a:p>
            <a:pPr defTabSz="906126">
              <a:defRPr/>
            </a:pPr>
            <a:r>
              <a:rPr lang="en-US" altLang="en-US" b="0" dirty="0"/>
              <a:t>See </a:t>
            </a:r>
            <a:r>
              <a:rPr lang="en-US" altLang="en-US" b="1" dirty="0"/>
              <a:t>“Concerned About Medicare Costs?” </a:t>
            </a:r>
            <a:r>
              <a:rPr lang="en-US" altLang="en-US" b="0" dirty="0"/>
              <a:t>for benefit programs that can help pay for these costs if eligible.</a:t>
            </a:r>
            <a:endParaRPr lang="en-US" dirty="0"/>
          </a:p>
          <a:p>
            <a:pPr eaLnBrk="1" hangingPunct="1">
              <a:spcBef>
                <a:spcPct val="0"/>
              </a:spcBef>
            </a:pPr>
            <a:endParaRPr lang="en-US" altLang="en-US" dirty="0"/>
          </a:p>
          <a:p>
            <a:endParaRPr lang="en-US" altLang="en-US" dirty="0"/>
          </a:p>
        </p:txBody>
      </p:sp>
      <p:sp>
        <p:nvSpPr>
          <p:cNvPr id="37892" name="Slide Number Placeholder 3">
            <a:extLst>
              <a:ext uri="{FF2B5EF4-FFF2-40B4-BE49-F238E27FC236}">
                <a16:creationId xmlns:a16="http://schemas.microsoft.com/office/drawing/2014/main" id="{65C35768-5C74-4A2B-9385-D298E5FC33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2BA347-B2C7-4D7A-80ED-2DB6E61FC313}" type="slidenum">
              <a:rPr lang="en-US" altLang="en-US" smtClean="0"/>
              <a:pPr fontAlgn="base">
                <a:spcBef>
                  <a:spcPct val="0"/>
                </a:spcBef>
                <a:spcAft>
                  <a:spcPct val="0"/>
                </a:spcAft>
              </a:pPr>
              <a:t>14</a:t>
            </a:fld>
            <a:endParaRPr lang="en-US" altLang="en-US" dirty="0"/>
          </a:p>
        </p:txBody>
      </p:sp>
    </p:spTree>
    <p:extLst>
      <p:ext uri="{BB962C8B-B14F-4D97-AF65-F5344CB8AC3E}">
        <p14:creationId xmlns:p14="http://schemas.microsoft.com/office/powerpoint/2010/main" val="2996749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926">
              <a:defRPr/>
            </a:pPr>
            <a:r>
              <a:rPr lang="en-US" altLang="en-US" dirty="0"/>
              <a:t>See “</a:t>
            </a:r>
            <a:r>
              <a:rPr lang="en-US" altLang="en-US" b="1" dirty="0"/>
              <a:t>Medicare Part B Preventive Services” </a:t>
            </a:r>
            <a:r>
              <a:rPr lang="en-US" altLang="en-US" dirty="0"/>
              <a:t>for extensive list of benefits</a:t>
            </a:r>
          </a:p>
          <a:p>
            <a:pPr defTabSz="905926">
              <a:defRPr/>
            </a:pPr>
            <a:endParaRPr lang="en-US" altLang="en-US" dirty="0"/>
          </a:p>
          <a:p>
            <a:pPr defTabSz="905926">
              <a:defRPr/>
            </a:pPr>
            <a:r>
              <a:rPr lang="en-US" altLang="en-US" dirty="0"/>
              <a:t>You may have office visit co-pays depending on your plan.</a:t>
            </a:r>
          </a:p>
          <a:p>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15</a:t>
            </a:fld>
            <a:endParaRPr lang="en-US" dirty="0"/>
          </a:p>
        </p:txBody>
      </p:sp>
    </p:spTree>
    <p:extLst>
      <p:ext uri="{BB962C8B-B14F-4D97-AF65-F5344CB8AC3E}">
        <p14:creationId xmlns:p14="http://schemas.microsoft.com/office/powerpoint/2010/main" val="2664645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See </a:t>
            </a:r>
            <a:r>
              <a:rPr lang="en-US" altLang="en-US" b="1" dirty="0"/>
              <a:t>“Your Medicare Options” </a:t>
            </a:r>
            <a:r>
              <a:rPr lang="en-US" altLang="en-US" b="0" dirty="0"/>
              <a:t>chart</a:t>
            </a:r>
          </a:p>
          <a:p>
            <a:r>
              <a:rPr lang="en-US" dirty="0"/>
              <a:t>There are two options to choose from with Medicare; we call it Option 1: Original Medicare, and Option 2: Medicare Advantage Plan. It’s helpful for you to understand this so you can choose the most cost-effective coverage for your individual need. Remember from the earlier slide – you cannot cross the line to choose a Part D plan if you have a Medicare Advantage plan. </a:t>
            </a:r>
          </a:p>
          <a:p>
            <a:r>
              <a:rPr lang="en-US" dirty="0"/>
              <a:t>Both options start with the foundation of Part A (Hospital Insurance) and Part B (Medical Insurance – all outpatient services).</a:t>
            </a:r>
          </a:p>
          <a:p>
            <a:r>
              <a:rPr lang="en-US" dirty="0"/>
              <a:t>We’ll start with Option 1; Original Medicare </a:t>
            </a:r>
          </a:p>
          <a:p>
            <a:pPr defTabSz="906170">
              <a:defRPr/>
            </a:pPr>
            <a:r>
              <a:rPr lang="en-US" dirty="0"/>
              <a:t>Side note: you can enroll in a Part D plan if you only have Part A. </a:t>
            </a:r>
          </a:p>
          <a:p>
            <a:pPr defTabSz="906170">
              <a:defRPr/>
            </a:pPr>
            <a:r>
              <a:rPr lang="en-US" dirty="0"/>
              <a:t>You need A &amp; B to enroll in a Supplement/Medigap (they are the same – just different terminology)</a:t>
            </a:r>
          </a:p>
          <a:p>
            <a:pPr defTabSz="906170">
              <a:defRPr/>
            </a:pPr>
            <a:r>
              <a:rPr lang="en-US" dirty="0"/>
              <a:t>You will likely want to enroll in a Medigap if you have Original Medicare - explained in the next slide.</a:t>
            </a:r>
          </a:p>
          <a:p>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16</a:t>
            </a:fld>
            <a:endParaRPr lang="en-US" dirty="0"/>
          </a:p>
        </p:txBody>
      </p:sp>
    </p:spTree>
    <p:extLst>
      <p:ext uri="{BB962C8B-B14F-4D97-AF65-F5344CB8AC3E}">
        <p14:creationId xmlns:p14="http://schemas.microsoft.com/office/powerpoint/2010/main" val="2551781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A6A1E0A-ACB5-4BCB-8941-88D164A192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86E7D4E-B299-47EB-8874-0B7B754E9BDC}"/>
              </a:ext>
            </a:extLst>
          </p:cNvPr>
          <p:cNvSpPr>
            <a:spLocks noGrp="1"/>
          </p:cNvSpPr>
          <p:nvPr>
            <p:ph type="body" idx="1"/>
          </p:nvPr>
        </p:nvSpPr>
        <p:spPr/>
        <p:txBody>
          <a:bodyPr>
            <a:normAutofit fontScale="85000" lnSpcReduction="20000"/>
          </a:bodyPr>
          <a:lstStyle/>
          <a:p>
            <a:pPr defTabSz="863418" eaLnBrk="1" hangingPunct="1">
              <a:spcBef>
                <a:spcPct val="0"/>
              </a:spcBef>
              <a:defRPr/>
            </a:pPr>
            <a:r>
              <a:rPr lang="en-US" altLang="en-US" dirty="0">
                <a:latin typeface="+mj-lt"/>
              </a:rPr>
              <a:t>Remember: The terms Medigap and Supplement are interchangeable.</a:t>
            </a:r>
          </a:p>
          <a:p>
            <a:pPr defTabSz="863418" eaLnBrk="1" hangingPunct="1">
              <a:spcBef>
                <a:spcPct val="0"/>
              </a:spcBef>
              <a:defRPr/>
            </a:pPr>
            <a:r>
              <a:rPr lang="en-US" altLang="en-US" dirty="0">
                <a:latin typeface="+mj-lt"/>
              </a:rPr>
              <a:t>To enroll in a Medigap plan, you must also be enrolled in Part A </a:t>
            </a:r>
            <a:r>
              <a:rPr lang="en-US" altLang="en-US" u="sng" dirty="0">
                <a:latin typeface="+mj-lt"/>
              </a:rPr>
              <a:t>and</a:t>
            </a:r>
            <a:r>
              <a:rPr lang="en-US" altLang="en-US" dirty="0">
                <a:latin typeface="+mj-lt"/>
              </a:rPr>
              <a:t> Part B</a:t>
            </a:r>
          </a:p>
          <a:p>
            <a:pPr defTabSz="863418" eaLnBrk="1" hangingPunct="1">
              <a:spcBef>
                <a:spcPct val="0"/>
              </a:spcBef>
              <a:defRPr/>
            </a:pPr>
            <a:r>
              <a:rPr lang="en-US" altLang="en-US" b="1" dirty="0">
                <a:latin typeface="+mj-lt"/>
              </a:rPr>
              <a:t>See: “2025 Medigap Plans” </a:t>
            </a:r>
            <a:r>
              <a:rPr lang="en-US" altLang="en-US" dirty="0">
                <a:latin typeface="+mj-lt"/>
              </a:rPr>
              <a:t>which shows the plan carriers on the front, and the explanation of benefits on the back.</a:t>
            </a:r>
          </a:p>
          <a:p>
            <a:pPr defTabSz="863418" eaLnBrk="1" hangingPunct="1">
              <a:spcBef>
                <a:spcPct val="0"/>
              </a:spcBef>
              <a:defRPr/>
            </a:pPr>
            <a:r>
              <a:rPr lang="en-US" altLang="en-US" dirty="0">
                <a:latin typeface="+mj-lt"/>
              </a:rPr>
              <a:t>Also review </a:t>
            </a:r>
            <a:r>
              <a:rPr lang="en-US" altLang="en-US" b="1" dirty="0">
                <a:latin typeface="+mj-lt"/>
              </a:rPr>
              <a:t>“2025 Massachusetts Medigap Plans - Additional Benefits and Discounts” </a:t>
            </a:r>
            <a:r>
              <a:rPr lang="en-US" altLang="en-US" dirty="0">
                <a:latin typeface="+mj-lt"/>
              </a:rPr>
              <a:t>for additional benefits many of the plan carriers offer – some for additional cost, others may be included.</a:t>
            </a:r>
          </a:p>
          <a:p>
            <a:pPr defTabSz="863418" eaLnBrk="1" hangingPunct="1">
              <a:spcBef>
                <a:spcPct val="0"/>
              </a:spcBef>
              <a:defRPr/>
            </a:pPr>
            <a:endParaRPr lang="en-US" altLang="en-US" dirty="0">
              <a:latin typeface="+mj-lt"/>
            </a:endParaRPr>
          </a:p>
          <a:p>
            <a:pPr defTabSz="863418" eaLnBrk="1" hangingPunct="1">
              <a:spcBef>
                <a:spcPct val="0"/>
              </a:spcBef>
              <a:defRPr/>
            </a:pPr>
            <a:r>
              <a:rPr lang="en-US" altLang="en-US" b="1" dirty="0">
                <a:latin typeface="+mj-lt"/>
              </a:rPr>
              <a:t>Medigaps: </a:t>
            </a:r>
            <a:r>
              <a:rPr lang="en-US" altLang="en-US" dirty="0">
                <a:latin typeface="+mj-lt"/>
              </a:rPr>
              <a:t>There are three types of Medigap plans:</a:t>
            </a:r>
          </a:p>
          <a:p>
            <a:pPr defTabSz="863418" eaLnBrk="1" hangingPunct="1">
              <a:spcBef>
                <a:spcPct val="0"/>
              </a:spcBef>
              <a:defRPr/>
            </a:pPr>
            <a:r>
              <a:rPr lang="en-US" altLang="en-US" dirty="0">
                <a:latin typeface="+mj-lt"/>
              </a:rPr>
              <a:t>Supplement Core, Supplement 1A or Supplement 1. </a:t>
            </a:r>
          </a:p>
          <a:p>
            <a:pPr defTabSz="863418" eaLnBrk="1" hangingPunct="1">
              <a:spcBef>
                <a:spcPct val="0"/>
              </a:spcBef>
              <a:defRPr/>
            </a:pPr>
            <a:r>
              <a:rPr lang="en-US" altLang="en-US" b="1" dirty="0">
                <a:latin typeface="+mj-lt"/>
              </a:rPr>
              <a:t>Note</a:t>
            </a:r>
            <a:r>
              <a:rPr lang="en-US" altLang="en-US" dirty="0">
                <a:latin typeface="+mj-lt"/>
              </a:rPr>
              <a:t>: Supplement 1 is only available to you if you were </a:t>
            </a:r>
            <a:r>
              <a:rPr lang="en-US" altLang="en-US" u="sng" dirty="0">
                <a:latin typeface="+mj-lt"/>
              </a:rPr>
              <a:t>eligible</a:t>
            </a:r>
            <a:r>
              <a:rPr lang="en-US" altLang="en-US" b="1" dirty="0">
                <a:latin typeface="+mj-lt"/>
              </a:rPr>
              <a:t> </a:t>
            </a:r>
            <a:r>
              <a:rPr lang="en-US" altLang="en-US" dirty="0">
                <a:latin typeface="+mj-lt"/>
              </a:rPr>
              <a:t>for Medicare before 1/1/2020, i.e. age 65 by that date or have a Part A start date prior to 1/1/2020</a:t>
            </a:r>
          </a:p>
          <a:p>
            <a:pPr defTabSz="863418" eaLnBrk="1" hangingPunct="1">
              <a:spcBef>
                <a:spcPct val="0"/>
              </a:spcBef>
              <a:defRPr/>
            </a:pPr>
            <a:endParaRPr lang="en-US" altLang="en-US" dirty="0">
              <a:latin typeface="+mj-lt"/>
            </a:endParaRPr>
          </a:p>
          <a:p>
            <a:pPr defTabSz="863418" eaLnBrk="1" hangingPunct="1">
              <a:spcBef>
                <a:spcPct val="0"/>
              </a:spcBef>
              <a:defRPr/>
            </a:pPr>
            <a:r>
              <a:rPr lang="en-US" altLang="en-US" dirty="0">
                <a:latin typeface="+mj-lt"/>
              </a:rPr>
              <a:t>Deductibles and co-insurance vary per Medigap as noted on the second page of chart</a:t>
            </a:r>
          </a:p>
          <a:p>
            <a:pPr defTabSz="863418" eaLnBrk="1" hangingPunct="1">
              <a:spcBef>
                <a:spcPct val="0"/>
              </a:spcBef>
              <a:defRPr/>
            </a:pPr>
            <a:r>
              <a:rPr lang="en-US" altLang="en-US" b="1" dirty="0">
                <a:latin typeface="+mj-lt"/>
              </a:rPr>
              <a:t>Note: </a:t>
            </a:r>
            <a:r>
              <a:rPr lang="en-US" altLang="en-US" dirty="0">
                <a:latin typeface="+mj-lt"/>
              </a:rPr>
              <a:t>The only difference between Supplement 1A and Supplement 1: </a:t>
            </a:r>
          </a:p>
          <a:p>
            <a:pPr defTabSz="863418" eaLnBrk="1" hangingPunct="1">
              <a:spcBef>
                <a:spcPct val="0"/>
              </a:spcBef>
              <a:defRPr/>
            </a:pPr>
            <a:r>
              <a:rPr lang="en-US" altLang="en-US" dirty="0">
                <a:latin typeface="+mj-lt"/>
              </a:rPr>
              <a:t>Supplement 1 covers the Part B deductible.</a:t>
            </a:r>
          </a:p>
          <a:p>
            <a:pPr defTabSz="863418" eaLnBrk="1" hangingPunct="1">
              <a:spcBef>
                <a:spcPct val="0"/>
              </a:spcBef>
              <a:defRPr/>
            </a:pPr>
            <a:endParaRPr lang="en-US" altLang="en-US" dirty="0">
              <a:latin typeface="+mj-lt"/>
            </a:endParaRPr>
          </a:p>
          <a:p>
            <a:pPr defTabSz="863418" eaLnBrk="1" hangingPunct="1">
              <a:spcBef>
                <a:spcPct val="0"/>
              </a:spcBef>
              <a:defRPr/>
            </a:pPr>
            <a:r>
              <a:rPr lang="en-US" altLang="en-US" dirty="0">
                <a:latin typeface="+mj-lt"/>
              </a:rPr>
              <a:t>Medigaps are sold by private insurance companies, and all provide the </a:t>
            </a:r>
            <a:r>
              <a:rPr lang="en-US" altLang="en-US" u="sng" dirty="0">
                <a:latin typeface="+mj-lt"/>
              </a:rPr>
              <a:t>same</a:t>
            </a:r>
            <a:r>
              <a:rPr lang="en-US" altLang="en-US" dirty="0">
                <a:latin typeface="+mj-lt"/>
              </a:rPr>
              <a:t> coverage, i.e. all Supplement Core, Supplement 1A or Supplement 1 benefits are the same, </a:t>
            </a:r>
            <a:r>
              <a:rPr lang="en-US" altLang="en-US" b="1" dirty="0">
                <a:latin typeface="+mj-lt"/>
              </a:rPr>
              <a:t>no matter which company you choose</a:t>
            </a:r>
            <a:r>
              <a:rPr lang="en-US" altLang="en-US" dirty="0">
                <a:latin typeface="+mj-lt"/>
              </a:rPr>
              <a:t>. </a:t>
            </a:r>
          </a:p>
          <a:p>
            <a:pPr defTabSz="863418" eaLnBrk="1" hangingPunct="1">
              <a:spcBef>
                <a:spcPct val="0"/>
              </a:spcBef>
              <a:defRPr/>
            </a:pPr>
            <a:r>
              <a:rPr lang="en-US" altLang="en-US" dirty="0">
                <a:latin typeface="+mj-lt"/>
              </a:rPr>
              <a:t>The only difference between carriers are the monthly premiums, and some may have additional benefits as indicated on “</a:t>
            </a:r>
            <a:r>
              <a:rPr lang="en-US" altLang="en-US" b="1" dirty="0">
                <a:latin typeface="+mj-lt"/>
              </a:rPr>
              <a:t>2025 Massachusetts Medigap Plans – </a:t>
            </a:r>
            <a:r>
              <a:rPr lang="en-US" altLang="en-US" b="1" u="none" dirty="0">
                <a:latin typeface="+mj-lt"/>
              </a:rPr>
              <a:t>Additional Benefits and Discounts</a:t>
            </a:r>
            <a:r>
              <a:rPr lang="en-US" altLang="en-US" u="none" dirty="0">
                <a:latin typeface="+mj-lt"/>
              </a:rPr>
              <a:t>” document.</a:t>
            </a:r>
          </a:p>
          <a:p>
            <a:pPr defTabSz="863418" eaLnBrk="1" hangingPunct="1">
              <a:spcBef>
                <a:spcPct val="0"/>
              </a:spcBef>
              <a:defRPr/>
            </a:pPr>
            <a:r>
              <a:rPr lang="en-US" altLang="en-US" dirty="0">
                <a:latin typeface="+mj-lt"/>
              </a:rPr>
              <a:t>Must have Part A &amp; Part B to enroll.</a:t>
            </a:r>
          </a:p>
          <a:p>
            <a:pPr defTabSz="863418" eaLnBrk="1" hangingPunct="1">
              <a:spcBef>
                <a:spcPct val="0"/>
              </a:spcBef>
              <a:defRPr/>
            </a:pPr>
            <a:r>
              <a:rPr lang="en-US" altLang="en-US" dirty="0">
                <a:latin typeface="+mj-lt"/>
              </a:rPr>
              <a:t>There are no network restrictions and Medigaps are accepted nation-wide by all Medicare approved providers.</a:t>
            </a:r>
          </a:p>
          <a:p>
            <a:pPr defTabSz="863418" eaLnBrk="1" hangingPunct="1">
              <a:spcBef>
                <a:spcPct val="0"/>
              </a:spcBef>
              <a:defRPr/>
            </a:pPr>
            <a:r>
              <a:rPr lang="en-US" altLang="en-US" dirty="0">
                <a:latin typeface="+mj-lt"/>
              </a:rPr>
              <a:t>Drug coverage is not included in Medigap plans.</a:t>
            </a:r>
          </a:p>
          <a:p>
            <a:pPr defTabSz="863418" eaLnBrk="1" hangingPunct="1">
              <a:spcBef>
                <a:spcPct val="0"/>
              </a:spcBef>
              <a:defRPr/>
            </a:pPr>
            <a:r>
              <a:rPr lang="en-US" altLang="en-US" dirty="0">
                <a:latin typeface="+mj-lt"/>
              </a:rPr>
              <a:t>(Massachusetts is one of 3 states that have </a:t>
            </a:r>
            <a:r>
              <a:rPr lang="en-US" altLang="en-US" b="1" dirty="0">
                <a:latin typeface="+mj-lt"/>
              </a:rPr>
              <a:t>different</a:t>
            </a:r>
            <a:r>
              <a:rPr lang="en-US" altLang="en-US" dirty="0">
                <a:latin typeface="+mj-lt"/>
              </a:rPr>
              <a:t> Medigap structures than all other states. Others have plan names identified by letters,  i.e. Plan G, Plan N, etc.)</a:t>
            </a:r>
          </a:p>
          <a:p>
            <a:pPr defTabSz="863418" eaLnBrk="1" hangingPunct="1">
              <a:spcBef>
                <a:spcPct val="0"/>
              </a:spcBef>
              <a:defRPr/>
            </a:pPr>
            <a:r>
              <a:rPr lang="en-US" dirty="0">
                <a:latin typeface="+mj-lt"/>
              </a:rPr>
              <a:t>New Hampshire residents, call ServiceLink for information </a:t>
            </a:r>
            <a:r>
              <a:rPr lang="en-US" dirty="0">
                <a:solidFill>
                  <a:srgbClr val="000000"/>
                </a:solidFill>
                <a:latin typeface="+mj-lt"/>
              </a:rPr>
              <a:t>1-866-634-9412</a:t>
            </a:r>
            <a:endParaRPr lang="en-US" dirty="0">
              <a:latin typeface="+mj-lt"/>
            </a:endParaRPr>
          </a:p>
          <a:p>
            <a:pPr defTabSz="863418" eaLnBrk="1" hangingPunct="1">
              <a:spcBef>
                <a:spcPct val="0"/>
              </a:spcBef>
              <a:defRPr/>
            </a:pPr>
            <a:endParaRPr lang="en-US" altLang="en-US" dirty="0">
              <a:latin typeface="+mj-lt"/>
            </a:endParaRPr>
          </a:p>
          <a:p>
            <a:pPr defTabSz="863418" eaLnBrk="1" hangingPunct="1">
              <a:spcBef>
                <a:spcPct val="0"/>
              </a:spcBef>
              <a:defRPr/>
            </a:pPr>
            <a:r>
              <a:rPr lang="en-US" altLang="en-US" dirty="0">
                <a:latin typeface="+mj-lt"/>
              </a:rPr>
              <a:t>Be sure to ask a provider about a “New to Medicare” discount if you choose any one of these plans.</a:t>
            </a:r>
          </a:p>
          <a:p>
            <a:pPr>
              <a:defRPr/>
            </a:pPr>
            <a:endParaRPr lang="en-US" dirty="0">
              <a:latin typeface="+mj-lt"/>
            </a:endParaRPr>
          </a:p>
        </p:txBody>
      </p:sp>
      <p:sp>
        <p:nvSpPr>
          <p:cNvPr id="63492" name="Slide Number Placeholder 3">
            <a:extLst>
              <a:ext uri="{FF2B5EF4-FFF2-40B4-BE49-F238E27FC236}">
                <a16:creationId xmlns:a16="http://schemas.microsoft.com/office/drawing/2014/main" id="{6015192E-A5CE-4770-AA84-74BAF6CE79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F777B4-5E03-4115-8C9D-B27EA491ACC8}" type="slidenum">
              <a:rPr lang="en-US" altLang="en-US" smtClean="0"/>
              <a:pPr fontAlgn="base">
                <a:spcBef>
                  <a:spcPct val="0"/>
                </a:spcBef>
                <a:spcAft>
                  <a:spcPct val="0"/>
                </a:spcAft>
              </a:pPr>
              <a:t>17</a:t>
            </a:fld>
            <a:endParaRPr lang="en-US" altLang="en-US" dirty="0"/>
          </a:p>
        </p:txBody>
      </p:sp>
    </p:spTree>
    <p:extLst>
      <p:ext uri="{BB962C8B-B14F-4D97-AF65-F5344CB8AC3E}">
        <p14:creationId xmlns:p14="http://schemas.microsoft.com/office/powerpoint/2010/main" val="3954673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82E66143-9E92-4876-8659-714B67C10C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0981C290-495F-490C-810E-3811DC95EA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3300" eaLnBrk="1" hangingPunct="1">
              <a:spcBef>
                <a:spcPct val="0"/>
              </a:spcBef>
              <a:defRPr/>
            </a:pPr>
            <a:r>
              <a:rPr lang="en-US" altLang="en-US" b="0" dirty="0"/>
              <a:t>When choosing Original Medicare, enroll in a Part D plan for prescription drug coverage.</a:t>
            </a:r>
          </a:p>
          <a:p>
            <a:pPr defTabSz="893300" eaLnBrk="1" hangingPunct="1">
              <a:spcBef>
                <a:spcPct val="0"/>
              </a:spcBef>
              <a:defRPr/>
            </a:pPr>
            <a:r>
              <a:rPr lang="en-US" altLang="en-US" dirty="0"/>
              <a:t>Part D = Medicare Prescription Drug Coverage aka PDP or Stand-Alone Plans</a:t>
            </a:r>
          </a:p>
          <a:p>
            <a:pPr defTabSz="893300" eaLnBrk="1" hangingPunct="1">
              <a:spcBef>
                <a:spcPct val="0"/>
              </a:spcBef>
              <a:defRPr/>
            </a:pPr>
            <a:r>
              <a:rPr lang="en-US" altLang="en-US" b="0" dirty="0"/>
              <a:t>To enroll in a Part D plan, you can be enrolled in Part A </a:t>
            </a:r>
            <a:r>
              <a:rPr lang="en-US" altLang="en-US" b="0" u="sng" dirty="0"/>
              <a:t>OR</a:t>
            </a:r>
            <a:r>
              <a:rPr lang="en-US" altLang="en-US" b="0" dirty="0"/>
              <a:t> Part B</a:t>
            </a:r>
          </a:p>
          <a:p>
            <a:pPr defTabSz="893300" eaLnBrk="1" hangingPunct="1">
              <a:spcBef>
                <a:spcPct val="0"/>
              </a:spcBef>
            </a:pPr>
            <a:endParaRPr lang="en-US" altLang="en-US" dirty="0"/>
          </a:p>
          <a:p>
            <a:pPr defTabSz="893300" eaLnBrk="1" hangingPunct="1">
              <a:spcBef>
                <a:spcPct val="0"/>
              </a:spcBef>
            </a:pPr>
            <a:r>
              <a:rPr lang="en-US" altLang="en-US" dirty="0"/>
              <a:t>If you are eligible for a Part D plan and </a:t>
            </a:r>
            <a:r>
              <a:rPr lang="en-US" altLang="en-US" b="1" dirty="0"/>
              <a:t>opt not </a:t>
            </a:r>
            <a:r>
              <a:rPr lang="en-US" altLang="en-US" dirty="0"/>
              <a:t>to enroll, you can only enroll during specific time periods and </a:t>
            </a:r>
            <a:r>
              <a:rPr lang="en-US" altLang="en-US" b="1" dirty="0"/>
              <a:t>may </a:t>
            </a:r>
            <a:r>
              <a:rPr lang="en-US" altLang="en-US" dirty="0"/>
              <a:t>incur a financial penalty when you enroll later. The current lifetime Part D Penalty is 1% of $36.78 in 2025 for each month of delayed enrollment from when you were eligible</a:t>
            </a:r>
            <a:r>
              <a:rPr lang="en-US" altLang="en-US" baseline="0" dirty="0"/>
              <a:t> and did not have creditable coverage.</a:t>
            </a:r>
            <a:r>
              <a:rPr lang="en-US" altLang="en-US" dirty="0"/>
              <a:t> This penalty is added to your Part D plan premium each month. </a:t>
            </a:r>
          </a:p>
          <a:p>
            <a:pPr defTabSz="893300" eaLnBrk="1" hangingPunct="1">
              <a:spcBef>
                <a:spcPct val="0"/>
              </a:spcBef>
              <a:defRPr/>
            </a:pPr>
            <a:endParaRPr lang="en-US" altLang="en-US" sz="800" dirty="0"/>
          </a:p>
          <a:p>
            <a:pPr defTabSz="893300" eaLnBrk="1" hangingPunct="1">
              <a:spcBef>
                <a:spcPct val="0"/>
              </a:spcBef>
            </a:pPr>
            <a:r>
              <a:rPr lang="en-US" altLang="en-US" dirty="0"/>
              <a:t>If you do not take any medication, consider enrolling in the lowest monthly premium plan to avoid a lifetime late enrollment penalty if you enroll at a later date.</a:t>
            </a:r>
          </a:p>
          <a:p>
            <a:pPr defTabSz="893300" eaLnBrk="1" hangingPunct="1">
              <a:spcBef>
                <a:spcPct val="0"/>
              </a:spcBef>
            </a:pPr>
            <a:r>
              <a:rPr lang="en-US" altLang="en-US" b="1" dirty="0"/>
              <a:t>*Not required to enroll with the same company as your Medicare Supplement plan.</a:t>
            </a:r>
          </a:p>
          <a:p>
            <a:pPr defTabSz="893300" eaLnBrk="1" hangingPunct="1">
              <a:spcBef>
                <a:spcPct val="0"/>
              </a:spcBef>
            </a:pPr>
            <a:endParaRPr lang="en-US" altLang="en-US" b="1" dirty="0"/>
          </a:p>
          <a:p>
            <a:pPr defTabSz="893300" eaLnBrk="1" hangingPunct="1">
              <a:spcBef>
                <a:spcPct val="0"/>
              </a:spcBef>
            </a:pPr>
            <a:r>
              <a:rPr lang="en-US" altLang="en-US" b="1" dirty="0"/>
              <a:t>Note: </a:t>
            </a:r>
            <a:r>
              <a:rPr lang="en-US" altLang="en-US" b="0" dirty="0"/>
              <a:t>There are 14 Part D plans in Massachusetts this year </a:t>
            </a:r>
            <a:r>
              <a:rPr lang="en-US" altLang="en-US" b="1" dirty="0"/>
              <a:t>“2025 Massachusetts Medicare Part D Stand Alone Prescription Drug Plans”. </a:t>
            </a:r>
            <a:r>
              <a:rPr lang="en-US" altLang="en-US" b="0" dirty="0"/>
              <a:t>This list does not provide adequate information to make an informed decision for a plan that is best for you. </a:t>
            </a:r>
            <a:endParaRPr lang="en-US" altLang="en-US" b="1" dirty="0"/>
          </a:p>
          <a:p>
            <a:pPr defTabSz="893300" eaLnBrk="1" hangingPunct="1">
              <a:spcBef>
                <a:spcPct val="0"/>
              </a:spcBef>
            </a:pPr>
            <a:endParaRPr lang="en-US" altLang="en-US" dirty="0"/>
          </a:p>
          <a:p>
            <a:pPr defTabSz="893300" eaLnBrk="1" hangingPunct="1">
              <a:spcBef>
                <a:spcPct val="0"/>
              </a:spcBef>
            </a:pPr>
            <a:r>
              <a:rPr lang="en-US" altLang="en-US" dirty="0"/>
              <a:t>More information to follow explaining how SHINE can assist you with choosing the most cost-effective plan, or you can choose on your own using www.medicare.gov (be sure you are choosing </a:t>
            </a:r>
            <a:r>
              <a:rPr lang="en-US" altLang="en-US" b="1" dirty="0"/>
              <a:t>.gov</a:t>
            </a:r>
            <a:r>
              <a:rPr lang="en-US" altLang="en-US" dirty="0"/>
              <a:t>, </a:t>
            </a:r>
            <a:r>
              <a:rPr lang="en-US" altLang="en-US" u="sng" dirty="0"/>
              <a:t>NOT</a:t>
            </a:r>
            <a:r>
              <a:rPr lang="en-US" altLang="en-US" dirty="0"/>
              <a:t> .com or any other domain suffix).</a:t>
            </a:r>
          </a:p>
        </p:txBody>
      </p:sp>
      <p:sp>
        <p:nvSpPr>
          <p:cNvPr id="65540" name="Slide Number Placeholder 3">
            <a:extLst>
              <a:ext uri="{FF2B5EF4-FFF2-40B4-BE49-F238E27FC236}">
                <a16:creationId xmlns:a16="http://schemas.microsoft.com/office/drawing/2014/main" id="{6A9CDE71-9DBF-433A-87FC-DF9C79C2A3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41607A-7198-46EC-92D3-0A7FDC70487B}" type="slidenum">
              <a:rPr lang="en-US" altLang="en-US" smtClean="0"/>
              <a:pPr fontAlgn="base">
                <a:spcBef>
                  <a:spcPct val="0"/>
                </a:spcBef>
                <a:spcAft>
                  <a:spcPct val="0"/>
                </a:spcAft>
              </a:pPr>
              <a:t>18</a:t>
            </a:fld>
            <a:endParaRPr lang="en-US" altLang="en-US" dirty="0"/>
          </a:p>
        </p:txBody>
      </p:sp>
    </p:spTree>
    <p:extLst>
      <p:ext uri="{BB962C8B-B14F-4D97-AF65-F5344CB8AC3E}">
        <p14:creationId xmlns:p14="http://schemas.microsoft.com/office/powerpoint/2010/main" val="1865938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BA96B01-2C93-4B74-9FFE-30D4F1EC49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6A2CC385-FA14-4DFF-B065-7DE7EA55FC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altLang="en-US" dirty="0"/>
              <a:t>To reiterate:</a:t>
            </a:r>
          </a:p>
          <a:p>
            <a:r>
              <a:rPr lang="en-US" altLang="en-US" dirty="0"/>
              <a:t>Choose a Medicare Part D Stand-alone plan if you are choosing Original Medicare to ensure drug coverage. </a:t>
            </a:r>
            <a:r>
              <a:rPr lang="en-US" altLang="en-US" b="1" dirty="0"/>
              <a:t>*See next slide for exceptions</a:t>
            </a:r>
            <a:endParaRPr lang="en-US" altLang="en-US" dirty="0"/>
          </a:p>
          <a:p>
            <a:pPr defTabSz="893300" eaLnBrk="1" hangingPunct="1">
              <a:lnSpc>
                <a:spcPct val="80000"/>
              </a:lnSpc>
              <a:spcBef>
                <a:spcPct val="0"/>
              </a:spcBef>
              <a:defRPr/>
            </a:pPr>
            <a:r>
              <a:rPr lang="en-US" altLang="en-US" dirty="0"/>
              <a:t>After you enroll in Medicare and join a Part D plan you remain on the plan until the end of the calendar year. </a:t>
            </a:r>
          </a:p>
          <a:p>
            <a:pPr defTabSz="893300" eaLnBrk="1" hangingPunct="1">
              <a:lnSpc>
                <a:spcPct val="80000"/>
              </a:lnSpc>
              <a:spcBef>
                <a:spcPct val="0"/>
              </a:spcBef>
              <a:defRPr/>
            </a:pPr>
            <a:r>
              <a:rPr lang="en-US" altLang="en-US" dirty="0"/>
              <a:t>The annual Medicare Open Enrollment period October 15-December 7 allows you to choose different Medicare options and plans each year for plans to begin in January. If you do not make any changes, your plan will continue into January (</a:t>
            </a:r>
            <a:r>
              <a:rPr lang="en-US" altLang="en-US" b="1" dirty="0"/>
              <a:t>but may have cost and formulary changes</a:t>
            </a:r>
            <a:r>
              <a:rPr lang="en-US" altLang="en-US" dirty="0"/>
              <a:t>). </a:t>
            </a:r>
          </a:p>
          <a:p>
            <a:pPr defTabSz="893300" eaLnBrk="1" hangingPunct="1">
              <a:lnSpc>
                <a:spcPct val="80000"/>
              </a:lnSpc>
              <a:spcBef>
                <a:spcPct val="0"/>
              </a:spcBef>
              <a:defRPr/>
            </a:pPr>
            <a:r>
              <a:rPr lang="en-US" altLang="en-US" dirty="0"/>
              <a:t>We encourage you to mark your calendar to </a:t>
            </a:r>
            <a:r>
              <a:rPr lang="en-US" altLang="en-US" b="1" dirty="0"/>
              <a:t>review your plan every year </a:t>
            </a:r>
            <a:r>
              <a:rPr lang="en-US" altLang="en-US" dirty="0"/>
              <a:t>as plans can change annually.</a:t>
            </a:r>
          </a:p>
          <a:p>
            <a:pPr defTabSz="893300" eaLnBrk="1" hangingPunct="1">
              <a:lnSpc>
                <a:spcPct val="80000"/>
              </a:lnSpc>
              <a:spcBef>
                <a:spcPct val="0"/>
              </a:spcBef>
              <a:defRPr/>
            </a:pPr>
            <a:r>
              <a:rPr lang="en-US" altLang="en-US" dirty="0"/>
              <a:t>*Watch your mail each year in August/September and review your Part</a:t>
            </a:r>
            <a:r>
              <a:rPr lang="en-US" altLang="en-US" baseline="0" dirty="0"/>
              <a:t> D Annual Notice of Change </a:t>
            </a:r>
            <a:endParaRPr lang="en-US" altLang="en-US" dirty="0"/>
          </a:p>
          <a:p>
            <a:pPr defTabSz="893300" eaLnBrk="1" hangingPunct="1">
              <a:lnSpc>
                <a:spcPct val="80000"/>
              </a:lnSpc>
              <a:spcBef>
                <a:spcPct val="0"/>
              </a:spcBef>
              <a:defRPr/>
            </a:pPr>
            <a:endParaRPr lang="en-US" altLang="en-US" dirty="0"/>
          </a:p>
          <a:p>
            <a:pPr defTabSz="893300" eaLnBrk="1" hangingPunct="1">
              <a:lnSpc>
                <a:spcPct val="80000"/>
              </a:lnSpc>
              <a:spcBef>
                <a:spcPct val="0"/>
              </a:spcBef>
              <a:defRPr/>
            </a:pPr>
            <a:r>
              <a:rPr lang="en-US" altLang="en-US" dirty="0"/>
              <a:t>If you want to change your plan during the year, you </a:t>
            </a:r>
            <a:r>
              <a:rPr lang="en-US" altLang="en-US" b="1" dirty="0"/>
              <a:t>may</a:t>
            </a:r>
            <a:r>
              <a:rPr lang="en-US" altLang="en-US" dirty="0"/>
              <a:t> have a Special Enrollment Period with qualifying circumstances, or if you are a member of Prescription Advantage, you can change your plan once per year (more on Prescription Advantage to follow). A SHINE counselor can assist. </a:t>
            </a:r>
          </a:p>
          <a:p>
            <a:pPr defTabSz="893300" eaLnBrk="1" hangingPunct="1">
              <a:lnSpc>
                <a:spcPct val="80000"/>
              </a:lnSpc>
              <a:spcBef>
                <a:spcPct val="0"/>
              </a:spcBef>
              <a:defRPr/>
            </a:pPr>
            <a:endParaRPr lang="en-US" altLang="en-US" dirty="0"/>
          </a:p>
          <a:p>
            <a:pPr defTabSz="893300" eaLnBrk="1" hangingPunct="1">
              <a:lnSpc>
                <a:spcPct val="80000"/>
              </a:lnSpc>
              <a:spcBef>
                <a:spcPct val="0"/>
              </a:spcBef>
              <a:defRPr/>
            </a:pPr>
            <a:r>
              <a:rPr lang="en-US" altLang="en-US" dirty="0"/>
              <a:t>To help you determine the most cost-effective Part D plan out of the 14 plans available in 2025 in Massachusetts, complete and send the sheet entitled </a:t>
            </a:r>
            <a:r>
              <a:rPr lang="en-US" altLang="en-US" b="1" dirty="0"/>
              <a:t>“Your Medicare Plan Comparison” </a:t>
            </a:r>
            <a:r>
              <a:rPr lang="en-US" altLang="en-US" dirty="0"/>
              <a:t>and a SHINE Counselor will run a report using www.medicare.gov showing a comparison of the most cost-effective plans for you to choose from based on your current medication list.</a:t>
            </a:r>
          </a:p>
          <a:p>
            <a:pPr defTabSz="893300" eaLnBrk="1" hangingPunct="1">
              <a:lnSpc>
                <a:spcPct val="80000"/>
              </a:lnSpc>
              <a:spcBef>
                <a:spcPct val="0"/>
              </a:spcBef>
              <a:defRPr/>
            </a:pPr>
            <a:r>
              <a:rPr lang="en-US" altLang="en-US" dirty="0"/>
              <a:t>Or…we encourage you to search on your own! You can compare Part D Plans or Medicare Advantage Plans on www.medicare.gov </a:t>
            </a:r>
          </a:p>
          <a:p>
            <a:pPr defTabSz="893300" eaLnBrk="1" hangingPunct="1">
              <a:lnSpc>
                <a:spcPct val="80000"/>
              </a:lnSpc>
              <a:spcBef>
                <a:spcPct val="0"/>
              </a:spcBef>
              <a:defRPr/>
            </a:pPr>
            <a:r>
              <a:rPr lang="en-US" altLang="en-US" dirty="0"/>
              <a:t>Refer to the </a:t>
            </a:r>
            <a:r>
              <a:rPr lang="en-US" altLang="en-US" b="1" dirty="0"/>
              <a:t>“Tips For Effective Use of the Medicare Plan Finder” </a:t>
            </a:r>
            <a:r>
              <a:rPr lang="en-US" altLang="en-US" dirty="0"/>
              <a:t>sheet. </a:t>
            </a:r>
          </a:p>
          <a:p>
            <a:endParaRPr lang="en-US" altLang="en-US" dirty="0"/>
          </a:p>
        </p:txBody>
      </p:sp>
      <p:sp>
        <p:nvSpPr>
          <p:cNvPr id="50180" name="Slide Number Placeholder 3">
            <a:extLst>
              <a:ext uri="{FF2B5EF4-FFF2-40B4-BE49-F238E27FC236}">
                <a16:creationId xmlns:a16="http://schemas.microsoft.com/office/drawing/2014/main" id="{6F6B1B56-3F00-4E64-99B5-F5E28C09C1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15B8110-F1AC-4963-8FD1-619C1E26EA64}" type="slidenum">
              <a:rPr lang="en-US" altLang="en-US" smtClean="0"/>
              <a:pPr fontAlgn="base">
                <a:spcBef>
                  <a:spcPct val="0"/>
                </a:spcBef>
                <a:spcAft>
                  <a:spcPct val="0"/>
                </a:spcAft>
              </a:pPr>
              <a:t>19</a:t>
            </a:fld>
            <a:endParaRPr lang="en-US" altLang="en-US" dirty="0"/>
          </a:p>
        </p:txBody>
      </p:sp>
    </p:spTree>
    <p:extLst>
      <p:ext uri="{BB962C8B-B14F-4D97-AF65-F5344CB8AC3E}">
        <p14:creationId xmlns:p14="http://schemas.microsoft.com/office/powerpoint/2010/main" val="2214736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2</a:t>
            </a:fld>
            <a:endParaRPr lang="en-US" dirty="0"/>
          </a:p>
        </p:txBody>
      </p:sp>
    </p:spTree>
    <p:extLst>
      <p:ext uri="{BB962C8B-B14F-4D97-AF65-F5344CB8AC3E}">
        <p14:creationId xmlns:p14="http://schemas.microsoft.com/office/powerpoint/2010/main" val="1506368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E967C0D7-B861-4D42-B6D0-9CD39A7B1A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6FB6958-EFB9-4D6E-A346-B96353007EF5}"/>
              </a:ext>
            </a:extLst>
          </p:cNvPr>
          <p:cNvSpPr>
            <a:spLocks noGrp="1"/>
          </p:cNvSpPr>
          <p:nvPr>
            <p:ph type="body" idx="1"/>
          </p:nvPr>
        </p:nvSpPr>
        <p:spPr/>
        <p:txBody>
          <a:bodyPr>
            <a:normAutofit/>
          </a:bodyPr>
          <a:lstStyle/>
          <a:p>
            <a:pPr defTabSz="893343" eaLnBrk="1" hangingPunct="1">
              <a:lnSpc>
                <a:spcPct val="80000"/>
              </a:lnSpc>
              <a:spcBef>
                <a:spcPct val="0"/>
              </a:spcBef>
              <a:defRPr/>
            </a:pPr>
            <a:r>
              <a:rPr lang="en-US" altLang="en-US" dirty="0"/>
              <a:t>If you have an Employer Group Health Plan, a Retiree Plan, GIC, State, Municipal, Federal or Postal retiree benefits, you may be assigned a specific plan and </a:t>
            </a:r>
            <a:r>
              <a:rPr lang="en-US" altLang="en-US" b="1" dirty="0"/>
              <a:t>should not </a:t>
            </a:r>
            <a:r>
              <a:rPr lang="en-US" altLang="en-US" dirty="0"/>
              <a:t>enroll in a Stand-Alone Part D plan, unless you are required to do so according to the plan guidelines.  Check with your plan administrator for information.</a:t>
            </a:r>
          </a:p>
          <a:p>
            <a:pPr defTabSz="893343" eaLnBrk="1" hangingPunct="1">
              <a:lnSpc>
                <a:spcPct val="80000"/>
              </a:lnSpc>
              <a:spcBef>
                <a:spcPct val="0"/>
              </a:spcBef>
              <a:defRPr/>
            </a:pPr>
            <a:r>
              <a:rPr lang="en-US" altLang="en-US" dirty="0"/>
              <a:t>If you have Veteran benefits, you may not need a Part D plan. Speak to a SHINE counselor for details.</a:t>
            </a:r>
          </a:p>
          <a:p>
            <a:pPr defTabSz="893343" eaLnBrk="1" hangingPunct="1">
              <a:lnSpc>
                <a:spcPct val="80000"/>
              </a:lnSpc>
              <a:spcBef>
                <a:spcPct val="0"/>
              </a:spcBef>
              <a:defRPr/>
            </a:pPr>
            <a:endParaRPr lang="en-US" altLang="en-US" dirty="0"/>
          </a:p>
          <a:p>
            <a:pPr marL="171481" indent="-171481" fontAlgn="auto">
              <a:spcBef>
                <a:spcPts val="0"/>
              </a:spcBef>
              <a:spcAft>
                <a:spcPts val="1189"/>
              </a:spcAft>
              <a:defRPr/>
            </a:pPr>
            <a:r>
              <a:rPr lang="en-US" altLang="en-US" dirty="0"/>
              <a:t>Many of the Medicare Advantage Plans (MAPD) also include Part D coverage </a:t>
            </a:r>
          </a:p>
          <a:p>
            <a:pPr fontAlgn="auto">
              <a:spcBef>
                <a:spcPts val="0"/>
              </a:spcBef>
              <a:spcAft>
                <a:spcPts val="1189"/>
              </a:spcAft>
              <a:defRPr/>
            </a:pPr>
            <a:r>
              <a:rPr lang="en-US" altLang="en-US" dirty="0"/>
              <a:t>if you enroll in a PDP or a MAPD, it will automatically disenroll you from your current  plan. </a:t>
            </a:r>
          </a:p>
          <a:p>
            <a:pPr defTabSz="893343" eaLnBrk="1" hangingPunct="1">
              <a:lnSpc>
                <a:spcPct val="80000"/>
              </a:lnSpc>
              <a:spcBef>
                <a:spcPct val="0"/>
              </a:spcBef>
              <a:defRPr/>
            </a:pPr>
            <a:endParaRPr lang="en-US" altLang="en-US" dirty="0"/>
          </a:p>
          <a:p>
            <a:pPr defTabSz="893343" eaLnBrk="1" hangingPunct="1">
              <a:lnSpc>
                <a:spcPct val="80000"/>
              </a:lnSpc>
              <a:spcBef>
                <a:spcPct val="0"/>
              </a:spcBef>
              <a:defRPr/>
            </a:pPr>
            <a:endParaRPr lang="en-US" altLang="en-US" dirty="0"/>
          </a:p>
          <a:p>
            <a:pPr defTabSz="893343" eaLnBrk="1" hangingPunct="1">
              <a:lnSpc>
                <a:spcPct val="80000"/>
              </a:lnSpc>
              <a:spcBef>
                <a:spcPct val="0"/>
              </a:spcBef>
              <a:defRPr/>
            </a:pPr>
            <a:endParaRPr lang="en-US" altLang="en-US" dirty="0"/>
          </a:p>
          <a:p>
            <a:pPr defTabSz="893343" eaLnBrk="1" hangingPunct="1">
              <a:lnSpc>
                <a:spcPct val="80000"/>
              </a:lnSpc>
              <a:spcBef>
                <a:spcPct val="0"/>
              </a:spcBef>
              <a:defRPr/>
            </a:pPr>
            <a:endParaRPr lang="en-US" altLang="en-US" b="1" dirty="0"/>
          </a:p>
          <a:p>
            <a:pPr>
              <a:defRPr/>
            </a:pPr>
            <a:endParaRPr lang="en-US" dirty="0"/>
          </a:p>
        </p:txBody>
      </p:sp>
      <p:sp>
        <p:nvSpPr>
          <p:cNvPr id="67588" name="Slide Number Placeholder 3">
            <a:extLst>
              <a:ext uri="{FF2B5EF4-FFF2-40B4-BE49-F238E27FC236}">
                <a16:creationId xmlns:a16="http://schemas.microsoft.com/office/drawing/2014/main" id="{99C98A7C-25EB-45DE-80BC-634BB07AC7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A990D88-13F0-4532-8B58-DEBF1CA5DF5D}" type="slidenum">
              <a:rPr lang="en-US" altLang="en-US" smtClean="0"/>
              <a:pPr fontAlgn="base">
                <a:spcBef>
                  <a:spcPct val="0"/>
                </a:spcBef>
                <a:spcAft>
                  <a:spcPct val="0"/>
                </a:spcAft>
              </a:pPr>
              <a:t>20</a:t>
            </a:fld>
            <a:endParaRPr lang="en-US" altLang="en-US" dirty="0"/>
          </a:p>
        </p:txBody>
      </p:sp>
    </p:spTree>
    <p:extLst>
      <p:ext uri="{BB962C8B-B14F-4D97-AF65-F5344CB8AC3E}">
        <p14:creationId xmlns:p14="http://schemas.microsoft.com/office/powerpoint/2010/main" val="2476050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E3C9A170-8227-44D1-9A56-6DFA579CA2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F905C54D-229C-4E30-96CB-1F6DEFC203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3300" eaLnBrk="1" hangingPunct="1">
              <a:spcBef>
                <a:spcPct val="0"/>
              </a:spcBef>
            </a:pPr>
            <a:r>
              <a:rPr lang="en-US" altLang="en-US" dirty="0"/>
              <a:t>Your Part D plan may change annually so we encourage you to review your plans </a:t>
            </a:r>
            <a:r>
              <a:rPr lang="en-US" altLang="en-US" b="1" dirty="0"/>
              <a:t>every year </a:t>
            </a:r>
            <a:r>
              <a:rPr lang="en-US" altLang="en-US" dirty="0"/>
              <a:t>during Medicare Open Enrollment; October 15 – December 7</a:t>
            </a:r>
          </a:p>
          <a:p>
            <a:pPr defTabSz="893300" eaLnBrk="1" hangingPunct="1">
              <a:spcBef>
                <a:spcPct val="0"/>
              </a:spcBef>
            </a:pPr>
            <a:r>
              <a:rPr lang="en-US" altLang="en-US" dirty="0"/>
              <a:t>Here is a list of variables that may change: </a:t>
            </a:r>
          </a:p>
          <a:p>
            <a:pPr defTabSz="893300" eaLnBrk="1" hangingPunct="1">
              <a:spcBef>
                <a:spcPct val="0"/>
              </a:spcBef>
            </a:pPr>
            <a:r>
              <a:rPr lang="en-US" altLang="en-US" b="1" dirty="0"/>
              <a:t>Premium: </a:t>
            </a:r>
            <a:r>
              <a:rPr lang="en-US" altLang="en-US" dirty="0"/>
              <a:t>Monthly plan cost</a:t>
            </a:r>
          </a:p>
          <a:p>
            <a:pPr defTabSz="893300" eaLnBrk="1" hangingPunct="1">
              <a:spcBef>
                <a:spcPct val="0"/>
              </a:spcBef>
            </a:pPr>
            <a:r>
              <a:rPr lang="en-US" altLang="en-US" b="1" dirty="0"/>
              <a:t>Formulary</a:t>
            </a:r>
            <a:r>
              <a:rPr lang="en-US" altLang="en-US" dirty="0"/>
              <a:t>:  The list of medications that a plan covers can change year to year.</a:t>
            </a:r>
          </a:p>
          <a:p>
            <a:pPr defTabSz="893300" eaLnBrk="1" hangingPunct="1">
              <a:spcBef>
                <a:spcPct val="0"/>
              </a:spcBef>
            </a:pPr>
            <a:r>
              <a:rPr lang="en-US" altLang="en-US" b="1" dirty="0"/>
              <a:t>Deductible</a:t>
            </a:r>
            <a:r>
              <a:rPr lang="en-US" altLang="en-US" dirty="0"/>
              <a:t>:  Some plans have a deductible, and some don’t, and deductibles may apply to all tier levels or only Tier 3-5 medications</a:t>
            </a:r>
          </a:p>
          <a:p>
            <a:pPr defTabSz="893300" eaLnBrk="1" hangingPunct="1">
              <a:spcBef>
                <a:spcPct val="0"/>
              </a:spcBef>
            </a:pPr>
            <a:r>
              <a:rPr lang="en-US" altLang="en-US" b="1" dirty="0"/>
              <a:t>Drug Tiers</a:t>
            </a:r>
            <a:r>
              <a:rPr lang="en-US" altLang="en-US" dirty="0"/>
              <a:t>: Each medication is assigned a drug tier, and tier levels may vary from plan to plan. </a:t>
            </a:r>
          </a:p>
          <a:p>
            <a:pPr defTabSz="893300" eaLnBrk="1" hangingPunct="1">
              <a:spcBef>
                <a:spcPct val="0"/>
              </a:spcBef>
            </a:pPr>
            <a:r>
              <a:rPr lang="en-US" altLang="en-US" dirty="0"/>
              <a:t>For example, a medication may be a Tier 2 on one plan, but a Tier 3 on another. </a:t>
            </a:r>
          </a:p>
          <a:p>
            <a:pPr defTabSz="893300" eaLnBrk="1" hangingPunct="1">
              <a:spcBef>
                <a:spcPct val="0"/>
              </a:spcBef>
            </a:pPr>
            <a:r>
              <a:rPr lang="en-US" altLang="en-US" dirty="0"/>
              <a:t>Tier level determines your cost at the pharmacy and may change year to year.</a:t>
            </a:r>
          </a:p>
          <a:p>
            <a:pPr defTabSz="893343" eaLnBrk="1" hangingPunct="1">
              <a:spcBef>
                <a:spcPct val="0"/>
              </a:spcBef>
            </a:pPr>
            <a:r>
              <a:rPr lang="en-US" altLang="en-US" b="1" dirty="0"/>
              <a:t>Co-pays &amp; co-insurance</a:t>
            </a:r>
            <a:r>
              <a:rPr lang="en-US" altLang="en-US" dirty="0"/>
              <a:t>:  Your cost at the pharmacy – can change year to year; co-pay is specific, co-insurance is a %</a:t>
            </a:r>
          </a:p>
          <a:p>
            <a:pPr defTabSz="893300" eaLnBrk="1" hangingPunct="1">
              <a:spcBef>
                <a:spcPct val="0"/>
              </a:spcBef>
            </a:pPr>
            <a:r>
              <a:rPr lang="en-US" altLang="en-US" b="1" dirty="0"/>
              <a:t>Restrictions: </a:t>
            </a:r>
            <a:r>
              <a:rPr lang="en-US" altLang="en-US" dirty="0"/>
              <a:t>Some medications may have quantity limits, prior authorization or step-therapy requirements</a:t>
            </a:r>
            <a:endParaRPr lang="en-US" altLang="en-US" b="1" dirty="0"/>
          </a:p>
          <a:p>
            <a:pPr defTabSz="893300" eaLnBrk="1" hangingPunct="1">
              <a:spcBef>
                <a:spcPct val="0"/>
              </a:spcBef>
            </a:pPr>
            <a:r>
              <a:rPr lang="en-US" altLang="en-US" b="1" dirty="0"/>
              <a:t>Pharmacy Networks</a:t>
            </a:r>
            <a:r>
              <a:rPr lang="en-US" altLang="en-US" dirty="0"/>
              <a:t>:  Your costs can vary at different pharmacies for the same medication and preferred or in-network pharmacies may change year to year.</a:t>
            </a:r>
          </a:p>
          <a:p>
            <a:pPr defTabSz="893300" eaLnBrk="1" hangingPunct="1">
              <a:spcBef>
                <a:spcPct val="0"/>
              </a:spcBef>
            </a:pPr>
            <a:endParaRPr lang="en-US" altLang="en-US" dirty="0"/>
          </a:p>
          <a:p>
            <a:pPr defTabSz="893300" eaLnBrk="1" hangingPunct="1">
              <a:spcBef>
                <a:spcPct val="0"/>
              </a:spcBef>
            </a:pPr>
            <a:r>
              <a:rPr lang="en-US" altLang="en-US" dirty="0"/>
              <a:t>To help choose the most cost-effective plan for you, use the Medicare Plan Finder on medicare.gov (If you create an account it will save your medication list and you can access your personal Medicare information.) More on that later. </a:t>
            </a:r>
          </a:p>
          <a:p>
            <a:pPr defTabSz="893300"/>
            <a:endParaRPr lang="en-US" altLang="en-US" dirty="0"/>
          </a:p>
        </p:txBody>
      </p:sp>
      <p:sp>
        <p:nvSpPr>
          <p:cNvPr id="69636" name="Slide Number Placeholder 3">
            <a:extLst>
              <a:ext uri="{FF2B5EF4-FFF2-40B4-BE49-F238E27FC236}">
                <a16:creationId xmlns:a16="http://schemas.microsoft.com/office/drawing/2014/main" id="{9F709AD3-725E-4082-914E-94210E315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108BDDA-4767-4C1D-A08A-EF0D703412C3}" type="slidenum">
              <a:rPr lang="en-US" altLang="en-US" smtClean="0"/>
              <a:pPr fontAlgn="base">
                <a:spcBef>
                  <a:spcPct val="0"/>
                </a:spcBef>
                <a:spcAft>
                  <a:spcPct val="0"/>
                </a:spcAft>
              </a:pPr>
              <a:t>21</a:t>
            </a:fld>
            <a:endParaRPr lang="en-US" altLang="en-US" dirty="0"/>
          </a:p>
        </p:txBody>
      </p:sp>
    </p:spTree>
    <p:extLst>
      <p:ext uri="{BB962C8B-B14F-4D97-AF65-F5344CB8AC3E}">
        <p14:creationId xmlns:p14="http://schemas.microsoft.com/office/powerpoint/2010/main" val="1734336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Arial"/>
                <a:cs typeface="Arial"/>
              </a:rPr>
              <a:t>See “2025 Medicare Standard Part D Coverage Phases”</a:t>
            </a:r>
          </a:p>
          <a:p>
            <a:endParaRPr lang="en-US" sz="1200" dirty="0">
              <a:latin typeface="+mj-lt"/>
              <a:ea typeface="Inter" panose="02000503000000020004" pitchFamily="50" charset="0"/>
              <a:cs typeface="Inter" panose="02000503000000020004" pitchFamily="50" charset="0"/>
            </a:endParaRPr>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22</a:t>
            </a:fld>
            <a:endParaRPr lang="en-US" dirty="0"/>
          </a:p>
        </p:txBody>
      </p:sp>
    </p:spTree>
    <p:extLst>
      <p:ext uri="{BB962C8B-B14F-4D97-AF65-F5344CB8AC3E}">
        <p14:creationId xmlns:p14="http://schemas.microsoft.com/office/powerpoint/2010/main" val="897923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j-lt"/>
                <a:ea typeface="Inter" panose="02000503000000020004" pitchFamily="50" charset="0"/>
                <a:cs typeface="Inter" panose="02000503000000020004" pitchFamily="50" charset="0"/>
              </a:rPr>
              <a:t>This option is helpful for </a:t>
            </a:r>
            <a:r>
              <a:rPr lang="en-US" sz="1200" b="1" dirty="0">
                <a:latin typeface="+mj-lt"/>
                <a:ea typeface="Inter" panose="02000503000000020004" pitchFamily="50" charset="0"/>
                <a:cs typeface="Inter" panose="02000503000000020004" pitchFamily="50" charset="0"/>
              </a:rPr>
              <a:t>some</a:t>
            </a:r>
            <a:r>
              <a:rPr lang="en-US" sz="1200" b="0" dirty="0">
                <a:latin typeface="+mj-lt"/>
                <a:ea typeface="Inter" panose="02000503000000020004" pitchFamily="50" charset="0"/>
                <a:cs typeface="Inter" panose="02000503000000020004" pitchFamily="50" charset="0"/>
              </a:rPr>
              <a:t> beneficiaries.</a:t>
            </a:r>
          </a:p>
          <a:p>
            <a:r>
              <a:rPr lang="en-US" sz="1200" b="0" dirty="0">
                <a:latin typeface="+mj-lt"/>
                <a:ea typeface="Inter" panose="02000503000000020004" pitchFamily="50" charset="0"/>
                <a:cs typeface="Inter" panose="02000503000000020004" pitchFamily="50" charset="0"/>
              </a:rPr>
              <a:t>Be sure to check with your plan to know exactly what to expect, or discuss the option with a SHINE counselor before enrolling in a payment plan. </a:t>
            </a:r>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23</a:t>
            </a:fld>
            <a:endParaRPr lang="en-US" dirty="0"/>
          </a:p>
        </p:txBody>
      </p:sp>
    </p:spTree>
    <p:extLst>
      <p:ext uri="{BB962C8B-B14F-4D97-AF65-F5344CB8AC3E}">
        <p14:creationId xmlns:p14="http://schemas.microsoft.com/office/powerpoint/2010/main" val="1092251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1-800-243-4636 to inquire and/or enroll, or www.prescriptionadvantagema.org</a:t>
            </a:r>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24</a:t>
            </a:fld>
            <a:endParaRPr lang="en-US" dirty="0"/>
          </a:p>
        </p:txBody>
      </p:sp>
    </p:spTree>
    <p:extLst>
      <p:ext uri="{BB962C8B-B14F-4D97-AF65-F5344CB8AC3E}">
        <p14:creationId xmlns:p14="http://schemas.microsoft.com/office/powerpoint/2010/main" val="194149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defRPr/>
            </a:pPr>
            <a:r>
              <a:rPr lang="en-US" altLang="en-US" b="0" dirty="0"/>
              <a:t>We just explained Original Medicare, and will now explain “Option 2”;</a:t>
            </a:r>
          </a:p>
          <a:p>
            <a:pPr eaLnBrk="1" hangingPunct="1">
              <a:lnSpc>
                <a:spcPct val="90000"/>
              </a:lnSpc>
              <a:spcBef>
                <a:spcPct val="0"/>
              </a:spcBef>
              <a:defRPr/>
            </a:pPr>
            <a:r>
              <a:rPr lang="en-US" altLang="en-US" b="0" dirty="0"/>
              <a:t>MEDICARE ADVANTAGE PLANS: Also known as “MA Plans”, “MAPD Plans” or “PART C”</a:t>
            </a:r>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25</a:t>
            </a:fld>
            <a:endParaRPr lang="en-US" dirty="0"/>
          </a:p>
        </p:txBody>
      </p:sp>
    </p:spTree>
    <p:extLst>
      <p:ext uri="{BB962C8B-B14F-4D97-AF65-F5344CB8AC3E}">
        <p14:creationId xmlns:p14="http://schemas.microsoft.com/office/powerpoint/2010/main" val="1241142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0D0F6D7C-85C5-4C34-80F3-147E04E56D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EBE32F0-A1DD-4CD7-845C-8C52DC0316E1}"/>
              </a:ext>
            </a:extLst>
          </p:cNvPr>
          <p:cNvSpPr>
            <a:spLocks noGrp="1"/>
          </p:cNvSpPr>
          <p:nvPr>
            <p:ph type="body" idx="1"/>
          </p:nvPr>
        </p:nvSpPr>
        <p:spPr/>
        <p:txBody>
          <a:bodyPr>
            <a:normAutofit fontScale="92500" lnSpcReduction="20000"/>
          </a:bodyPr>
          <a:lstStyle/>
          <a:p>
            <a:pPr eaLnBrk="1" hangingPunct="1">
              <a:lnSpc>
                <a:spcPct val="90000"/>
              </a:lnSpc>
              <a:spcBef>
                <a:spcPct val="0"/>
              </a:spcBef>
              <a:defRPr/>
            </a:pPr>
            <a:r>
              <a:rPr lang="en-US" altLang="en-US" sz="1100" dirty="0"/>
              <a:t>MA = Medicare Advantage;</a:t>
            </a:r>
            <a:r>
              <a:rPr lang="en-US" altLang="en-US" sz="1100" baseline="0" dirty="0"/>
              <a:t> </a:t>
            </a:r>
            <a:r>
              <a:rPr lang="en-US" altLang="en-US" sz="1100" dirty="0"/>
              <a:t>MAPD = Medicare Advantage Plans with Part D coverage</a:t>
            </a:r>
          </a:p>
          <a:p>
            <a:pPr eaLnBrk="1" hangingPunct="1">
              <a:lnSpc>
                <a:spcPct val="90000"/>
              </a:lnSpc>
              <a:spcBef>
                <a:spcPct val="0"/>
              </a:spcBef>
              <a:defRPr/>
            </a:pPr>
            <a:r>
              <a:rPr lang="en-US" altLang="en-US" sz="1100" dirty="0"/>
              <a:t>*Must have Part A &amp; Part B to enroll</a:t>
            </a:r>
          </a:p>
          <a:p>
            <a:pPr eaLnBrk="1" hangingPunct="1">
              <a:lnSpc>
                <a:spcPct val="90000"/>
              </a:lnSpc>
              <a:spcBef>
                <a:spcPct val="0"/>
              </a:spcBef>
              <a:defRPr/>
            </a:pPr>
            <a:r>
              <a:rPr lang="en-US" altLang="en-US" sz="1100" dirty="0"/>
              <a:t>These plans are:</a:t>
            </a:r>
          </a:p>
          <a:p>
            <a:pPr eaLnBrk="1" hangingPunct="1">
              <a:lnSpc>
                <a:spcPct val="90000"/>
              </a:lnSpc>
              <a:spcBef>
                <a:spcPct val="0"/>
              </a:spcBef>
              <a:defRPr/>
            </a:pPr>
            <a:r>
              <a:rPr lang="en-US" altLang="en-US" sz="1100" dirty="0"/>
              <a:t>HMO; Health Maintenance Organizations (must stay within provider networks), </a:t>
            </a:r>
          </a:p>
          <a:p>
            <a:pPr eaLnBrk="1" hangingPunct="1">
              <a:lnSpc>
                <a:spcPct val="90000"/>
              </a:lnSpc>
              <a:spcBef>
                <a:spcPct val="0"/>
              </a:spcBef>
              <a:defRPr/>
            </a:pPr>
            <a:r>
              <a:rPr lang="en-US" altLang="en-US" sz="1100" dirty="0"/>
              <a:t>HMO-POS; (can see providers outside of network with PCP referral), or</a:t>
            </a:r>
          </a:p>
          <a:p>
            <a:pPr eaLnBrk="1" hangingPunct="1">
              <a:lnSpc>
                <a:spcPct val="90000"/>
              </a:lnSpc>
              <a:spcBef>
                <a:spcPct val="0"/>
              </a:spcBef>
              <a:defRPr/>
            </a:pPr>
            <a:r>
              <a:rPr lang="en-US" altLang="en-US" sz="1100" dirty="0"/>
              <a:t>PPO: Preferred Provider Organizations; your co-pays vary depending on whether you are seeing in or out of network providers.</a:t>
            </a:r>
          </a:p>
          <a:p>
            <a:pPr eaLnBrk="1" hangingPunct="1">
              <a:lnSpc>
                <a:spcPct val="90000"/>
              </a:lnSpc>
              <a:spcBef>
                <a:spcPct val="0"/>
              </a:spcBef>
              <a:defRPr/>
            </a:pPr>
            <a:r>
              <a:rPr lang="en-US" altLang="en-US" sz="1100" dirty="0"/>
              <a:t>The plans to choose from are available depending on which </a:t>
            </a:r>
            <a:r>
              <a:rPr lang="en-US" altLang="en-US" sz="1100" u="sng" dirty="0"/>
              <a:t>county</a:t>
            </a:r>
            <a:r>
              <a:rPr lang="en-US" altLang="en-US" sz="1100" dirty="0"/>
              <a:t> you live in. </a:t>
            </a:r>
          </a:p>
          <a:p>
            <a:pPr eaLnBrk="1" hangingPunct="1">
              <a:lnSpc>
                <a:spcPct val="90000"/>
              </a:lnSpc>
              <a:spcBef>
                <a:spcPct val="0"/>
              </a:spcBef>
              <a:defRPr/>
            </a:pPr>
            <a:r>
              <a:rPr lang="en-US" altLang="en-US" sz="1100" dirty="0"/>
              <a:t>Your providers may be in other counties but your plan options are based in the county you reside in.  Many different companies offer multiple plans and monthly premiums vary per plan.</a:t>
            </a:r>
          </a:p>
          <a:p>
            <a:pPr defTabSz="906126" eaLnBrk="1" hangingPunct="1">
              <a:lnSpc>
                <a:spcPct val="90000"/>
              </a:lnSpc>
              <a:spcBef>
                <a:spcPct val="0"/>
              </a:spcBef>
              <a:defRPr/>
            </a:pPr>
            <a:r>
              <a:rPr lang="en-US" altLang="en-US" sz="1100" dirty="0"/>
              <a:t>Refer to the applicable chart: </a:t>
            </a:r>
            <a:r>
              <a:rPr lang="en-US" altLang="en-US" sz="1100" b="1" dirty="0"/>
              <a:t>“Medicare Advantage Plans </a:t>
            </a:r>
            <a:r>
              <a:rPr lang="en-US" altLang="en-US" sz="1100" b="1" dirty="0" err="1"/>
              <a:t>Essex_Middlesex</a:t>
            </a:r>
            <a:r>
              <a:rPr lang="en-US" altLang="en-US" sz="1100" b="1" dirty="0"/>
              <a:t> Counties 2025” </a:t>
            </a:r>
            <a:r>
              <a:rPr lang="en-US" altLang="en-US" sz="1100" dirty="0"/>
              <a:t>which shows the carriers (companies) and the range of monthly premium cost per carrier. Read further for important information about other costs associated with these plans. </a:t>
            </a:r>
          </a:p>
          <a:p>
            <a:pPr eaLnBrk="1" hangingPunct="1">
              <a:lnSpc>
                <a:spcPct val="90000"/>
              </a:lnSpc>
              <a:spcBef>
                <a:spcPct val="0"/>
              </a:spcBef>
              <a:defRPr/>
            </a:pPr>
            <a:endParaRPr lang="en-US" altLang="en-US" sz="1100" dirty="0"/>
          </a:p>
          <a:p>
            <a:pPr eaLnBrk="1" hangingPunct="1">
              <a:lnSpc>
                <a:spcPct val="90000"/>
              </a:lnSpc>
              <a:spcBef>
                <a:spcPct val="0"/>
              </a:spcBef>
              <a:defRPr/>
            </a:pPr>
            <a:r>
              <a:rPr lang="en-US" altLang="en-US" sz="1100" dirty="0"/>
              <a:t>In addition to monthly premiums, MA plans have various costs for services under Part A, Part B, &amp; drug coverage (if applicable). </a:t>
            </a:r>
          </a:p>
          <a:p>
            <a:pPr eaLnBrk="1" hangingPunct="1">
              <a:lnSpc>
                <a:spcPct val="90000"/>
              </a:lnSpc>
              <a:spcBef>
                <a:spcPct val="0"/>
              </a:spcBef>
              <a:defRPr/>
            </a:pPr>
            <a:r>
              <a:rPr lang="en-US" altLang="en-US" sz="1100" dirty="0"/>
              <a:t>For example, you may have co-pays for Hospital services, Medical Services, Part B medications and prescription drug costs.  You or a SHINE counselor can help determine costs via the Plan Finder on www.medicare.gov.</a:t>
            </a:r>
          </a:p>
          <a:p>
            <a:pPr eaLnBrk="1" hangingPunct="1">
              <a:lnSpc>
                <a:spcPct val="90000"/>
              </a:lnSpc>
              <a:spcBef>
                <a:spcPct val="0"/>
              </a:spcBef>
              <a:defRPr/>
            </a:pPr>
            <a:endParaRPr lang="en-US" altLang="en-US" sz="1100" dirty="0"/>
          </a:p>
          <a:p>
            <a:pPr eaLnBrk="1" hangingPunct="1">
              <a:lnSpc>
                <a:spcPct val="90000"/>
              </a:lnSpc>
              <a:spcBef>
                <a:spcPct val="0"/>
              </a:spcBef>
              <a:defRPr/>
            </a:pPr>
            <a:r>
              <a:rPr lang="en-US" altLang="en-US" sz="1100" b="1" dirty="0"/>
              <a:t>Before searching and enrolling in any MA plan</a:t>
            </a:r>
            <a:r>
              <a:rPr lang="en-US" altLang="en-US" sz="1100" dirty="0"/>
              <a:t>, call your Primary Care Physician and specialists to ask which MA plans they are in network with and check if your preferred hospital(s) are in the network. </a:t>
            </a:r>
          </a:p>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sz="1100" dirty="0"/>
              <a:t>Use the www.medicare.gov Plan Finder tool to compare accepted plans and review costs at your favorite pharmacy for drugs you currently take as </a:t>
            </a:r>
            <a:r>
              <a:rPr lang="en-US" altLang="en-US" sz="1100" b="1" dirty="0"/>
              <a:t>costs may vary per pharmacy </a:t>
            </a:r>
            <a:r>
              <a:rPr lang="en-US" altLang="en-US" sz="1100" dirty="0"/>
              <a:t>(or request</a:t>
            </a:r>
            <a:r>
              <a:rPr lang="en-US" altLang="en-US" sz="1100" baseline="0" dirty="0"/>
              <a:t> assistance at SHINE).</a:t>
            </a:r>
            <a:endParaRPr lang="en-US" altLang="en-US" sz="1100" dirty="0"/>
          </a:p>
          <a:p>
            <a:pPr eaLnBrk="1" hangingPunct="1">
              <a:lnSpc>
                <a:spcPct val="90000"/>
              </a:lnSpc>
              <a:spcBef>
                <a:spcPct val="0"/>
              </a:spcBef>
              <a:defRPr/>
            </a:pPr>
            <a:endParaRPr lang="en-US" altLang="en-US" sz="1100" dirty="0"/>
          </a:p>
          <a:p>
            <a:pPr eaLnBrk="1" hangingPunct="1">
              <a:lnSpc>
                <a:spcPct val="90000"/>
              </a:lnSpc>
              <a:spcBef>
                <a:spcPct val="0"/>
              </a:spcBef>
              <a:defRPr/>
            </a:pPr>
            <a:r>
              <a:rPr lang="en-US" altLang="en-US" sz="1100" dirty="0"/>
              <a:t>Senior Care Option Plans (SCO), aka Special Needs Plans (SNP) are available if you qualify for Medicare </a:t>
            </a:r>
            <a:r>
              <a:rPr lang="en-US" altLang="en-US" sz="1100" b="1" dirty="0"/>
              <a:t>and </a:t>
            </a:r>
            <a:r>
              <a:rPr lang="en-US" altLang="en-US" sz="1100" dirty="0" err="1"/>
              <a:t>MassHealth</a:t>
            </a:r>
            <a:r>
              <a:rPr lang="en-US" altLang="en-US" sz="1100" dirty="0"/>
              <a:t> Standard (Medicaid). </a:t>
            </a:r>
          </a:p>
          <a:p>
            <a:pPr eaLnBrk="1" hangingPunct="1">
              <a:lnSpc>
                <a:spcPct val="90000"/>
              </a:lnSpc>
              <a:spcBef>
                <a:spcPct val="0"/>
              </a:spcBef>
              <a:defRPr/>
            </a:pPr>
            <a:r>
              <a:rPr lang="en-US" altLang="en-US" sz="1100" dirty="0"/>
              <a:t>Call SHINE for more information about eligibility: 978-946-1374 or review the “</a:t>
            </a:r>
            <a:r>
              <a:rPr lang="en-US" altLang="en-US" sz="1100" b="1" dirty="0"/>
              <a:t>Concerned About Costs?” </a:t>
            </a:r>
            <a:r>
              <a:rPr lang="en-US" altLang="en-US" sz="1100" b="0" dirty="0"/>
              <a:t>document.</a:t>
            </a:r>
            <a:endParaRPr lang="en-US" altLang="en-US" sz="1100" dirty="0"/>
          </a:p>
          <a:p>
            <a:pPr eaLnBrk="1" hangingPunct="1">
              <a:lnSpc>
                <a:spcPct val="90000"/>
              </a:lnSpc>
              <a:spcBef>
                <a:spcPct val="0"/>
              </a:spcBef>
              <a:defRPr/>
            </a:pPr>
            <a:endParaRPr lang="en-US" altLang="en-US" sz="1100" dirty="0"/>
          </a:p>
          <a:p>
            <a:pPr eaLnBrk="1" hangingPunct="1">
              <a:lnSpc>
                <a:spcPct val="90000"/>
              </a:lnSpc>
              <a:spcBef>
                <a:spcPct val="0"/>
              </a:spcBef>
              <a:defRPr/>
            </a:pPr>
            <a:r>
              <a:rPr lang="en-US" altLang="en-US" sz="1100" dirty="0"/>
              <a:t>As with Part D plans, you can compare Medicare Advantage Plans on www.medicare.gov </a:t>
            </a:r>
          </a:p>
          <a:p>
            <a:pPr eaLnBrk="1" hangingPunct="1">
              <a:lnSpc>
                <a:spcPct val="90000"/>
              </a:lnSpc>
              <a:spcBef>
                <a:spcPct val="0"/>
              </a:spcBef>
              <a:defRPr/>
            </a:pPr>
            <a:r>
              <a:rPr lang="en-US" altLang="en-US" sz="1100" dirty="0"/>
              <a:t>Refer to the </a:t>
            </a:r>
            <a:r>
              <a:rPr lang="en-US" altLang="en-US" sz="1100" b="1" dirty="0"/>
              <a:t>“Tips For Effective Use of the Medicare Plan Finder”</a:t>
            </a:r>
            <a:r>
              <a:rPr lang="en-US" altLang="en-US" sz="1100" dirty="0"/>
              <a:t>. </a:t>
            </a:r>
          </a:p>
          <a:p>
            <a:pPr eaLnBrk="1" hangingPunct="1">
              <a:lnSpc>
                <a:spcPct val="90000"/>
              </a:lnSpc>
              <a:spcBef>
                <a:spcPct val="0"/>
              </a:spcBef>
              <a:defRPr/>
            </a:pPr>
            <a:r>
              <a:rPr lang="en-US" altLang="en-US" sz="1100" dirty="0"/>
              <a:t>More on Medicare Advantage Plans to follow.</a:t>
            </a:r>
          </a:p>
          <a:p>
            <a:pPr>
              <a:defRPr/>
            </a:pPr>
            <a:endParaRPr lang="en-US" sz="1100" dirty="0"/>
          </a:p>
        </p:txBody>
      </p:sp>
      <p:sp>
        <p:nvSpPr>
          <p:cNvPr id="75780" name="Slide Number Placeholder 3">
            <a:extLst>
              <a:ext uri="{FF2B5EF4-FFF2-40B4-BE49-F238E27FC236}">
                <a16:creationId xmlns:a16="http://schemas.microsoft.com/office/drawing/2014/main" id="{0C3FF5E2-BEAA-49CE-AFB1-C469264322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8E722B5-3419-4439-A396-9D8E1EDE0D4D}" type="slidenum">
              <a:rPr lang="en-US" altLang="en-US" smtClean="0"/>
              <a:pPr fontAlgn="base">
                <a:spcBef>
                  <a:spcPct val="0"/>
                </a:spcBef>
                <a:spcAft>
                  <a:spcPct val="0"/>
                </a:spcAft>
              </a:pPr>
              <a:t>26</a:t>
            </a:fld>
            <a:endParaRPr lang="en-US" altLang="en-US" dirty="0"/>
          </a:p>
        </p:txBody>
      </p:sp>
    </p:spTree>
    <p:extLst>
      <p:ext uri="{BB962C8B-B14F-4D97-AF65-F5344CB8AC3E}">
        <p14:creationId xmlns:p14="http://schemas.microsoft.com/office/powerpoint/2010/main" val="2547229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A8A56F68-3E71-4B6B-8BD7-945B728C47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C0C96037-7A13-487D-BB14-C12969B17F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chart explains the differences between an HMO, HMO-POS and PPO plans</a:t>
            </a:r>
          </a:p>
          <a:p>
            <a:pPr eaLnBrk="1" hangingPunct="1">
              <a:spcBef>
                <a:spcPct val="0"/>
              </a:spcBef>
            </a:pPr>
            <a:r>
              <a:rPr lang="en-US" altLang="en-US" dirty="0"/>
              <a:t>We encourage you to determine if </a:t>
            </a:r>
            <a:r>
              <a:rPr lang="en-US" altLang="en-US" b="1" dirty="0"/>
              <a:t>all</a:t>
            </a:r>
            <a:r>
              <a:rPr lang="en-US" altLang="en-US" dirty="0"/>
              <a:t> of your providers/hospitals accept the plan you are interested in.</a:t>
            </a:r>
          </a:p>
          <a:p>
            <a:endParaRPr lang="en-US" altLang="en-US" dirty="0"/>
          </a:p>
        </p:txBody>
      </p:sp>
      <p:sp>
        <p:nvSpPr>
          <p:cNvPr id="81924" name="Slide Number Placeholder 3">
            <a:extLst>
              <a:ext uri="{FF2B5EF4-FFF2-40B4-BE49-F238E27FC236}">
                <a16:creationId xmlns:a16="http://schemas.microsoft.com/office/drawing/2014/main" id="{A0FE5252-FB06-4F80-9E9F-93AD91CB89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28" indent="-283087">
              <a:defRPr>
                <a:solidFill>
                  <a:schemeClr val="tx1"/>
                </a:solidFill>
                <a:latin typeface="Calibri" panose="020F0502020204030204" pitchFamily="34" charset="0"/>
              </a:defRPr>
            </a:lvl2pPr>
            <a:lvl3pPr marL="1132353" indent="-226470">
              <a:defRPr>
                <a:solidFill>
                  <a:schemeClr val="tx1"/>
                </a:solidFill>
                <a:latin typeface="Calibri" panose="020F0502020204030204" pitchFamily="34" charset="0"/>
              </a:defRPr>
            </a:lvl3pPr>
            <a:lvl4pPr marL="1585291" indent="-226470">
              <a:defRPr>
                <a:solidFill>
                  <a:schemeClr val="tx1"/>
                </a:solidFill>
                <a:latin typeface="Calibri" panose="020F0502020204030204" pitchFamily="34" charset="0"/>
              </a:defRPr>
            </a:lvl4pPr>
            <a:lvl5pPr marL="2038234" indent="-226470">
              <a:defRPr>
                <a:solidFill>
                  <a:schemeClr val="tx1"/>
                </a:solidFill>
                <a:latin typeface="Calibri" panose="020F0502020204030204" pitchFamily="34" charset="0"/>
              </a:defRPr>
            </a:lvl5pPr>
            <a:lvl6pPr marL="2491174" indent="-226470" fontAlgn="base">
              <a:spcBef>
                <a:spcPct val="0"/>
              </a:spcBef>
              <a:spcAft>
                <a:spcPct val="0"/>
              </a:spcAft>
              <a:defRPr>
                <a:solidFill>
                  <a:schemeClr val="tx1"/>
                </a:solidFill>
                <a:latin typeface="Calibri" panose="020F0502020204030204" pitchFamily="34" charset="0"/>
              </a:defRPr>
            </a:lvl6pPr>
            <a:lvl7pPr marL="2944115" indent="-226470" fontAlgn="base">
              <a:spcBef>
                <a:spcPct val="0"/>
              </a:spcBef>
              <a:spcAft>
                <a:spcPct val="0"/>
              </a:spcAft>
              <a:defRPr>
                <a:solidFill>
                  <a:schemeClr val="tx1"/>
                </a:solidFill>
                <a:latin typeface="Calibri" panose="020F0502020204030204" pitchFamily="34" charset="0"/>
              </a:defRPr>
            </a:lvl7pPr>
            <a:lvl8pPr marL="3397056" indent="-226470" fontAlgn="base">
              <a:spcBef>
                <a:spcPct val="0"/>
              </a:spcBef>
              <a:spcAft>
                <a:spcPct val="0"/>
              </a:spcAft>
              <a:defRPr>
                <a:solidFill>
                  <a:schemeClr val="tx1"/>
                </a:solidFill>
                <a:latin typeface="Calibri" panose="020F0502020204030204" pitchFamily="34" charset="0"/>
              </a:defRPr>
            </a:lvl8pPr>
            <a:lvl9pPr marL="3849997" indent="-22647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E14449D-D5EA-418E-82A7-87CB92E54E3A}" type="slidenum">
              <a:rPr lang="en-US" altLang="en-US" smtClean="0"/>
              <a:pPr fontAlgn="base">
                <a:spcBef>
                  <a:spcPct val="0"/>
                </a:spcBef>
                <a:spcAft>
                  <a:spcPct val="0"/>
                </a:spcAft>
              </a:pPr>
              <a:t>27</a:t>
            </a:fld>
            <a:endParaRPr lang="en-US" altLang="en-US" dirty="0"/>
          </a:p>
        </p:txBody>
      </p:sp>
    </p:spTree>
    <p:extLst>
      <p:ext uri="{BB962C8B-B14F-4D97-AF65-F5344CB8AC3E}">
        <p14:creationId xmlns:p14="http://schemas.microsoft.com/office/powerpoint/2010/main" val="1942257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3EDA29B5-8FED-4BC8-85CA-65CB939A63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BA814168-6C8C-44C8-9A76-B47E0FF10A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Helpful hint – if you use medicare.gov to compare costs, all health care costs are </a:t>
            </a:r>
            <a:r>
              <a:rPr lang="en-US" altLang="en-US" b="1" dirty="0"/>
              <a:t>estimates</a:t>
            </a:r>
            <a:r>
              <a:rPr lang="en-US" altLang="en-US" dirty="0"/>
              <a:t> and not personalized. </a:t>
            </a:r>
          </a:p>
          <a:p>
            <a:pPr eaLnBrk="1" hangingPunct="1">
              <a:spcBef>
                <a:spcPct val="0"/>
              </a:spcBef>
            </a:pPr>
            <a:r>
              <a:rPr lang="en-US" altLang="en-US" dirty="0"/>
              <a:t>The drug cost estimates are based on your current list of medications if you entered them. </a:t>
            </a:r>
          </a:p>
          <a:p>
            <a:pPr eaLnBrk="1" hangingPunct="1">
              <a:spcBef>
                <a:spcPct val="0"/>
              </a:spcBef>
            </a:pPr>
            <a:r>
              <a:rPr lang="en-US" altLang="en-US" b="1" dirty="0"/>
              <a:t>IMPORTANT NOTE: </a:t>
            </a:r>
          </a:p>
          <a:p>
            <a:pPr eaLnBrk="1" hangingPunct="1">
              <a:spcBef>
                <a:spcPct val="0"/>
              </a:spcBef>
            </a:pPr>
            <a:r>
              <a:rPr lang="en-US" altLang="en-US" b="0" dirty="0"/>
              <a:t>Part B medications are medications received at a facility or provider’s office, such as infusions, injections, chemotherapy, certain aspects of dialysis, etc. </a:t>
            </a:r>
          </a:p>
          <a:p>
            <a:pPr eaLnBrk="1" hangingPunct="1">
              <a:spcBef>
                <a:spcPct val="0"/>
              </a:spcBef>
            </a:pPr>
            <a:r>
              <a:rPr lang="en-US" altLang="en-US" b="0" dirty="0"/>
              <a:t>Be sure to check on cost for Part B medications prior to enrolling in a Medicare Advantage plan.</a:t>
            </a:r>
          </a:p>
          <a:p>
            <a:pPr eaLnBrk="1" hangingPunct="1">
              <a:spcBef>
                <a:spcPct val="0"/>
              </a:spcBef>
            </a:pPr>
            <a:endParaRPr lang="en-US" altLang="en-US" dirty="0"/>
          </a:p>
          <a:p>
            <a:endParaRPr lang="en-US" altLang="en-US" dirty="0"/>
          </a:p>
        </p:txBody>
      </p:sp>
      <p:sp>
        <p:nvSpPr>
          <p:cNvPr id="79876" name="Slide Number Placeholder 3">
            <a:extLst>
              <a:ext uri="{FF2B5EF4-FFF2-40B4-BE49-F238E27FC236}">
                <a16:creationId xmlns:a16="http://schemas.microsoft.com/office/drawing/2014/main" id="{26F32E90-19E7-43E2-88BB-29F18F7AA3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28" indent="-283087">
              <a:defRPr>
                <a:solidFill>
                  <a:schemeClr val="tx1"/>
                </a:solidFill>
                <a:latin typeface="Calibri" panose="020F0502020204030204" pitchFamily="34" charset="0"/>
              </a:defRPr>
            </a:lvl2pPr>
            <a:lvl3pPr marL="1132353" indent="-226470">
              <a:defRPr>
                <a:solidFill>
                  <a:schemeClr val="tx1"/>
                </a:solidFill>
                <a:latin typeface="Calibri" panose="020F0502020204030204" pitchFamily="34" charset="0"/>
              </a:defRPr>
            </a:lvl3pPr>
            <a:lvl4pPr marL="1585291" indent="-226470">
              <a:defRPr>
                <a:solidFill>
                  <a:schemeClr val="tx1"/>
                </a:solidFill>
                <a:latin typeface="Calibri" panose="020F0502020204030204" pitchFamily="34" charset="0"/>
              </a:defRPr>
            </a:lvl4pPr>
            <a:lvl5pPr marL="2038234" indent="-226470">
              <a:defRPr>
                <a:solidFill>
                  <a:schemeClr val="tx1"/>
                </a:solidFill>
                <a:latin typeface="Calibri" panose="020F0502020204030204" pitchFamily="34" charset="0"/>
              </a:defRPr>
            </a:lvl5pPr>
            <a:lvl6pPr marL="2491174" indent="-226470" fontAlgn="base">
              <a:spcBef>
                <a:spcPct val="0"/>
              </a:spcBef>
              <a:spcAft>
                <a:spcPct val="0"/>
              </a:spcAft>
              <a:defRPr>
                <a:solidFill>
                  <a:schemeClr val="tx1"/>
                </a:solidFill>
                <a:latin typeface="Calibri" panose="020F0502020204030204" pitchFamily="34" charset="0"/>
              </a:defRPr>
            </a:lvl6pPr>
            <a:lvl7pPr marL="2944115" indent="-226470" fontAlgn="base">
              <a:spcBef>
                <a:spcPct val="0"/>
              </a:spcBef>
              <a:spcAft>
                <a:spcPct val="0"/>
              </a:spcAft>
              <a:defRPr>
                <a:solidFill>
                  <a:schemeClr val="tx1"/>
                </a:solidFill>
                <a:latin typeface="Calibri" panose="020F0502020204030204" pitchFamily="34" charset="0"/>
              </a:defRPr>
            </a:lvl7pPr>
            <a:lvl8pPr marL="3397056" indent="-226470" fontAlgn="base">
              <a:spcBef>
                <a:spcPct val="0"/>
              </a:spcBef>
              <a:spcAft>
                <a:spcPct val="0"/>
              </a:spcAft>
              <a:defRPr>
                <a:solidFill>
                  <a:schemeClr val="tx1"/>
                </a:solidFill>
                <a:latin typeface="Calibri" panose="020F0502020204030204" pitchFamily="34" charset="0"/>
              </a:defRPr>
            </a:lvl8pPr>
            <a:lvl9pPr marL="3849997" indent="-22647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769B2AE-DE1F-4004-A486-E3163C1F2E1C}" type="slidenum">
              <a:rPr lang="en-US" altLang="en-US" smtClean="0"/>
              <a:pPr fontAlgn="base">
                <a:spcBef>
                  <a:spcPct val="0"/>
                </a:spcBef>
                <a:spcAft>
                  <a:spcPct val="0"/>
                </a:spcAft>
              </a:pPr>
              <a:t>28</a:t>
            </a:fld>
            <a:endParaRPr lang="en-US" altLang="en-US" dirty="0"/>
          </a:p>
        </p:txBody>
      </p:sp>
    </p:spTree>
    <p:extLst>
      <p:ext uri="{BB962C8B-B14F-4D97-AF65-F5344CB8AC3E}">
        <p14:creationId xmlns:p14="http://schemas.microsoft.com/office/powerpoint/2010/main" val="3368541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A30AA016-26B2-482D-B50D-2BE094B308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D6703DB4-3A2E-4167-A8D2-39C2ABE91B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eaLnBrk="1" hangingPunct="1">
              <a:spcBef>
                <a:spcPct val="0"/>
              </a:spcBef>
            </a:pPr>
            <a:r>
              <a:rPr lang="en-US" altLang="en-US" dirty="0"/>
              <a:t>Supplement  = Medigap </a:t>
            </a:r>
          </a:p>
          <a:p>
            <a:pPr eaLnBrk="1" hangingPunct="1">
              <a:spcBef>
                <a:spcPct val="0"/>
              </a:spcBef>
            </a:pPr>
            <a:r>
              <a:rPr lang="en-US" altLang="en-US" dirty="0"/>
              <a:t>Here are some helpful tips with deciding which type of Medicare is best for you.</a:t>
            </a:r>
          </a:p>
          <a:p>
            <a:pPr eaLnBrk="1" hangingPunct="1">
              <a:spcBef>
                <a:spcPct val="0"/>
              </a:spcBef>
            </a:pPr>
            <a:endParaRPr lang="en-US" altLang="en-US" b="1" dirty="0"/>
          </a:p>
          <a:p>
            <a:pPr eaLnBrk="1" hangingPunct="1">
              <a:spcBef>
                <a:spcPct val="0"/>
              </a:spcBef>
            </a:pPr>
            <a:r>
              <a:rPr lang="en-US" altLang="en-US" b="1" u="sng" dirty="0"/>
              <a:t>Original Medicare and a Medigap </a:t>
            </a:r>
            <a:r>
              <a:rPr lang="en-US" altLang="en-US" dirty="0"/>
              <a:t>are often selected by people with ongoing medical conditions or in need of medical services, such as infusion therapy, chemo, etc. Also, people who want flexibility, no referrals and/or predictability in costs, like to travel and can afford the premiums. Original Medicare provides the freedom to see any provider nation-wide who accepts Medicare. </a:t>
            </a:r>
          </a:p>
          <a:p>
            <a:pPr eaLnBrk="1" hangingPunct="1">
              <a:spcBef>
                <a:spcPct val="0"/>
              </a:spcBef>
            </a:pPr>
            <a:r>
              <a:rPr lang="en-US" altLang="en-US" dirty="0"/>
              <a:t>Some</a:t>
            </a:r>
            <a:r>
              <a:rPr lang="en-US" altLang="en-US" baseline="0" dirty="0"/>
              <a:t> Skilled Nursing Facility stays may not be covered if you are under “Observation Status” at the hospital. Ask for “Inpatient Status” if this situation arises.</a:t>
            </a:r>
            <a:endParaRPr lang="en-US" altLang="en-US" dirty="0"/>
          </a:p>
          <a:p>
            <a:pPr eaLnBrk="1" hangingPunct="1">
              <a:spcBef>
                <a:spcPct val="0"/>
              </a:spcBef>
            </a:pPr>
            <a:endParaRPr lang="en-US" altLang="en-US" b="1" dirty="0"/>
          </a:p>
          <a:p>
            <a:pPr eaLnBrk="1" hangingPunct="1">
              <a:spcBef>
                <a:spcPct val="0"/>
              </a:spcBef>
            </a:pPr>
            <a:r>
              <a:rPr lang="en-US" altLang="en-US" b="1" dirty="0"/>
              <a:t>Note</a:t>
            </a:r>
            <a:r>
              <a:rPr lang="en-US" altLang="en-US" dirty="0"/>
              <a:t>: Coverage is more extensive with a Medigap 1A or Medigap 1, than a Medigap Core.</a:t>
            </a:r>
          </a:p>
          <a:p>
            <a:pPr eaLnBrk="1" hangingPunct="1">
              <a:spcBef>
                <a:spcPct val="0"/>
              </a:spcBef>
            </a:pPr>
            <a:r>
              <a:rPr lang="en-US" altLang="en-US" dirty="0"/>
              <a:t>Refer to </a:t>
            </a:r>
            <a:r>
              <a:rPr lang="en-US" altLang="en-US" b="1" dirty="0"/>
              <a:t>“2025 Medicare Part A Benefits and Gaps/Medicare Part B Benefits and Gaps” </a:t>
            </a:r>
            <a:r>
              <a:rPr lang="en-US" altLang="en-US" dirty="0"/>
              <a:t>for more information.</a:t>
            </a:r>
            <a:r>
              <a:rPr lang="en-US" altLang="en-US" baseline="0" dirty="0"/>
              <a:t> </a:t>
            </a:r>
          </a:p>
          <a:p>
            <a:pPr eaLnBrk="1" hangingPunct="1">
              <a:spcBef>
                <a:spcPct val="0"/>
              </a:spcBef>
            </a:pPr>
            <a:r>
              <a:rPr lang="en-US" altLang="en-US" baseline="0" dirty="0"/>
              <a:t>Also r</a:t>
            </a:r>
            <a:r>
              <a:rPr lang="en-US" altLang="en-US" dirty="0"/>
              <a:t>efer to list of benefits on the back of the </a:t>
            </a:r>
            <a:r>
              <a:rPr lang="en-US" altLang="en-US" b="1" dirty="0"/>
              <a:t>“2025 Medigap Plans”  </a:t>
            </a:r>
          </a:p>
          <a:p>
            <a:pPr eaLnBrk="1" hangingPunct="1">
              <a:spcBef>
                <a:spcPct val="0"/>
              </a:spcBef>
            </a:pPr>
            <a:r>
              <a:rPr lang="en-US" altLang="en-US" b="0" dirty="0"/>
              <a:t>Also</a:t>
            </a:r>
            <a:r>
              <a:rPr lang="en-US" altLang="en-US" b="0" baseline="0" dirty="0"/>
              <a:t> see </a:t>
            </a:r>
            <a:r>
              <a:rPr lang="en-US" altLang="en-US" b="1" baseline="0" dirty="0"/>
              <a:t>“2025 Massachusetts </a:t>
            </a:r>
            <a:r>
              <a:rPr lang="en-US" altLang="en-US" b="1" dirty="0" err="1"/>
              <a:t>Medigap</a:t>
            </a:r>
            <a:r>
              <a:rPr lang="en-US" altLang="en-US" b="1" baseline="0" dirty="0"/>
              <a:t> Plans – Additional Benefits and Discounts”</a:t>
            </a:r>
            <a:r>
              <a:rPr lang="en-US" altLang="en-US" b="0" baseline="0" dirty="0"/>
              <a:t> and “</a:t>
            </a:r>
            <a:r>
              <a:rPr lang="en-US" altLang="en-US" b="1" baseline="0" dirty="0"/>
              <a:t>Dental Coverage Options in Massachusetts” </a:t>
            </a:r>
            <a:endParaRPr lang="en-US" altLang="en-US" dirty="0"/>
          </a:p>
          <a:p>
            <a:pPr eaLnBrk="1" hangingPunct="1">
              <a:spcBef>
                <a:spcPct val="0"/>
              </a:spcBef>
            </a:pPr>
            <a:endParaRPr lang="en-US" altLang="en-US" dirty="0"/>
          </a:p>
          <a:p>
            <a:pPr eaLnBrk="1" hangingPunct="1">
              <a:spcBef>
                <a:spcPct val="0"/>
              </a:spcBef>
            </a:pPr>
            <a:r>
              <a:rPr lang="en-US" altLang="en-US" b="1" u="sng" dirty="0"/>
              <a:t>Medicare Advantage Plans </a:t>
            </a:r>
            <a:r>
              <a:rPr lang="en-US" altLang="en-US" dirty="0"/>
              <a:t>are often selected by people who don’t utilize health care services often, want a plan with low or no monthly premiums, want additional benefits such as vision, hearing, dental and are comfortable with networks of providers and co-pays for services. </a:t>
            </a:r>
            <a:endParaRPr lang="en-US" altLang="en-US" b="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dirty="0"/>
              <a:t>Reminder: </a:t>
            </a:r>
            <a:r>
              <a:rPr lang="en-US" altLang="en-US" b="0" dirty="0"/>
              <a:t>Always review costs for Part B medications; they may differ between Original Medicare and Medicare Advantage Plans</a:t>
            </a:r>
            <a:endParaRPr lang="en-US" altLang="en-US" b="1" dirty="0"/>
          </a:p>
          <a:p>
            <a:pPr eaLnBrk="1" hangingPunct="1">
              <a:spcBef>
                <a:spcPct val="0"/>
              </a:spcBef>
            </a:pPr>
            <a:endParaRPr lang="en-US" altLang="en-US" dirty="0"/>
          </a:p>
          <a:p>
            <a:endParaRPr lang="en-US" altLang="en-US" dirty="0"/>
          </a:p>
        </p:txBody>
      </p:sp>
      <p:sp>
        <p:nvSpPr>
          <p:cNvPr id="83972" name="Slide Number Placeholder 3">
            <a:extLst>
              <a:ext uri="{FF2B5EF4-FFF2-40B4-BE49-F238E27FC236}">
                <a16:creationId xmlns:a16="http://schemas.microsoft.com/office/drawing/2014/main" id="{B5E9E185-14F2-4D1D-9DC4-962A77F40B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28" indent="-283087">
              <a:defRPr>
                <a:solidFill>
                  <a:schemeClr val="tx1"/>
                </a:solidFill>
                <a:latin typeface="Calibri" panose="020F0502020204030204" pitchFamily="34" charset="0"/>
              </a:defRPr>
            </a:lvl2pPr>
            <a:lvl3pPr marL="1132353" indent="-226470">
              <a:defRPr>
                <a:solidFill>
                  <a:schemeClr val="tx1"/>
                </a:solidFill>
                <a:latin typeface="Calibri" panose="020F0502020204030204" pitchFamily="34" charset="0"/>
              </a:defRPr>
            </a:lvl3pPr>
            <a:lvl4pPr marL="1585291" indent="-226470">
              <a:defRPr>
                <a:solidFill>
                  <a:schemeClr val="tx1"/>
                </a:solidFill>
                <a:latin typeface="Calibri" panose="020F0502020204030204" pitchFamily="34" charset="0"/>
              </a:defRPr>
            </a:lvl4pPr>
            <a:lvl5pPr marL="2038234" indent="-226470">
              <a:defRPr>
                <a:solidFill>
                  <a:schemeClr val="tx1"/>
                </a:solidFill>
                <a:latin typeface="Calibri" panose="020F0502020204030204" pitchFamily="34" charset="0"/>
              </a:defRPr>
            </a:lvl5pPr>
            <a:lvl6pPr marL="2491174" indent="-226470" fontAlgn="base">
              <a:spcBef>
                <a:spcPct val="0"/>
              </a:spcBef>
              <a:spcAft>
                <a:spcPct val="0"/>
              </a:spcAft>
              <a:defRPr>
                <a:solidFill>
                  <a:schemeClr val="tx1"/>
                </a:solidFill>
                <a:latin typeface="Calibri" panose="020F0502020204030204" pitchFamily="34" charset="0"/>
              </a:defRPr>
            </a:lvl6pPr>
            <a:lvl7pPr marL="2944115" indent="-226470" fontAlgn="base">
              <a:spcBef>
                <a:spcPct val="0"/>
              </a:spcBef>
              <a:spcAft>
                <a:spcPct val="0"/>
              </a:spcAft>
              <a:defRPr>
                <a:solidFill>
                  <a:schemeClr val="tx1"/>
                </a:solidFill>
                <a:latin typeface="Calibri" panose="020F0502020204030204" pitchFamily="34" charset="0"/>
              </a:defRPr>
            </a:lvl7pPr>
            <a:lvl8pPr marL="3397056" indent="-226470" fontAlgn="base">
              <a:spcBef>
                <a:spcPct val="0"/>
              </a:spcBef>
              <a:spcAft>
                <a:spcPct val="0"/>
              </a:spcAft>
              <a:defRPr>
                <a:solidFill>
                  <a:schemeClr val="tx1"/>
                </a:solidFill>
                <a:latin typeface="Calibri" panose="020F0502020204030204" pitchFamily="34" charset="0"/>
              </a:defRPr>
            </a:lvl8pPr>
            <a:lvl9pPr marL="3849997" indent="-22647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34198CF-A5FF-403C-B76B-110754ACE8BB}" type="slidenum">
              <a:rPr lang="en-US" altLang="en-US" smtClean="0"/>
              <a:pPr fontAlgn="base">
                <a:spcBef>
                  <a:spcPct val="0"/>
                </a:spcBef>
                <a:spcAft>
                  <a:spcPct val="0"/>
                </a:spcAft>
              </a:pPr>
              <a:t>29</a:t>
            </a:fld>
            <a:endParaRPr lang="en-US" altLang="en-US" dirty="0"/>
          </a:p>
        </p:txBody>
      </p:sp>
    </p:spTree>
    <p:extLst>
      <p:ext uri="{BB962C8B-B14F-4D97-AF65-F5344CB8AC3E}">
        <p14:creationId xmlns:p14="http://schemas.microsoft.com/office/powerpoint/2010/main" val="3114171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3</a:t>
            </a:fld>
            <a:endParaRPr lang="en-US" dirty="0"/>
          </a:p>
        </p:txBody>
      </p:sp>
    </p:spTree>
    <p:extLst>
      <p:ext uri="{BB962C8B-B14F-4D97-AF65-F5344CB8AC3E}">
        <p14:creationId xmlns:p14="http://schemas.microsoft.com/office/powerpoint/2010/main" val="2429014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EA3B4763-A60C-4B5B-B415-7701C46F84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C3106F22-B0F7-47E6-BFEC-7B23F0A22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Be sure to ask yourself the questions listed above prior to deciding which Medicare option is best for you and mark your calendar to review your plans and options: October 15 – December 7.</a:t>
            </a:r>
          </a:p>
          <a:p>
            <a:pPr eaLnBrk="1" hangingPunct="1">
              <a:spcBef>
                <a:spcPct val="0"/>
              </a:spcBef>
            </a:pPr>
            <a:endParaRPr lang="en-US" altLang="en-US" dirty="0"/>
          </a:p>
          <a:p>
            <a:pPr eaLnBrk="1" hangingPunct="1">
              <a:spcBef>
                <a:spcPct val="0"/>
              </a:spcBef>
            </a:pPr>
            <a:r>
              <a:rPr lang="en-US" altLang="en-US" b="0" dirty="0"/>
              <a:t>Remember: </a:t>
            </a:r>
            <a:r>
              <a:rPr lang="en-US" altLang="en-US" dirty="0"/>
              <a:t>Medicare is an individualized program. </a:t>
            </a:r>
          </a:p>
          <a:p>
            <a:pPr eaLnBrk="1" hangingPunct="1">
              <a:spcBef>
                <a:spcPct val="0"/>
              </a:spcBef>
            </a:pPr>
            <a:r>
              <a:rPr lang="en-US" altLang="en-US" dirty="0"/>
              <a:t>Your plan may be very different than your spouse, family member or neighbor as your Medicare choice should reflect </a:t>
            </a:r>
            <a:r>
              <a:rPr lang="en-US" altLang="en-US" b="0" u="sng" dirty="0"/>
              <a:t>your</a:t>
            </a:r>
            <a:r>
              <a:rPr lang="en-US" altLang="en-US" b="0" u="none" dirty="0"/>
              <a:t> individual</a:t>
            </a:r>
            <a:r>
              <a:rPr lang="en-US" altLang="en-US" b="1" dirty="0"/>
              <a:t> </a:t>
            </a:r>
            <a:r>
              <a:rPr lang="en-US" altLang="en-US" dirty="0"/>
              <a:t>needs.</a:t>
            </a:r>
          </a:p>
          <a:p>
            <a:endParaRPr lang="en-US" altLang="en-US" dirty="0"/>
          </a:p>
        </p:txBody>
      </p:sp>
      <p:sp>
        <p:nvSpPr>
          <p:cNvPr id="98308" name="Slide Number Placeholder 3">
            <a:extLst>
              <a:ext uri="{FF2B5EF4-FFF2-40B4-BE49-F238E27FC236}">
                <a16:creationId xmlns:a16="http://schemas.microsoft.com/office/drawing/2014/main" id="{A10A03A3-226D-41F9-B53C-5A663A55C9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C13E392-C37A-484D-A6BC-8F71E5D10811}" type="slidenum">
              <a:rPr lang="en-US" altLang="en-US" smtClean="0"/>
              <a:pPr fontAlgn="base">
                <a:spcBef>
                  <a:spcPct val="0"/>
                </a:spcBef>
                <a:spcAft>
                  <a:spcPct val="0"/>
                </a:spcAft>
              </a:pPr>
              <a:t>30</a:t>
            </a:fld>
            <a:endParaRPr lang="en-US" altLang="en-US" dirty="0"/>
          </a:p>
        </p:txBody>
      </p:sp>
    </p:spTree>
    <p:extLst>
      <p:ext uri="{BB962C8B-B14F-4D97-AF65-F5344CB8AC3E}">
        <p14:creationId xmlns:p14="http://schemas.microsoft.com/office/powerpoint/2010/main" val="3484231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4C05D72F-4850-477F-83EB-FB8EB1F9B2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86C39EC8-D33A-4603-990D-84D80DCC90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 encourage you to compare your costs!</a:t>
            </a:r>
          </a:p>
          <a:p>
            <a:pPr eaLnBrk="1" hangingPunct="1">
              <a:spcBef>
                <a:spcPct val="0"/>
              </a:spcBef>
            </a:pPr>
            <a:r>
              <a:rPr lang="en-US" altLang="en-US" dirty="0"/>
              <a:t>You can run a Part D or Medicare Advantage plan comparison on your own, on www.medicare.gov</a:t>
            </a:r>
          </a:p>
          <a:p>
            <a:pPr eaLnBrk="1" hangingPunct="1">
              <a:spcBef>
                <a:spcPct val="0"/>
              </a:spcBef>
            </a:pPr>
            <a:r>
              <a:rPr lang="en-US" altLang="en-US" dirty="0"/>
              <a:t>See instructions on slide above or refer to: </a:t>
            </a:r>
          </a:p>
          <a:p>
            <a:pPr eaLnBrk="1" hangingPunct="1">
              <a:spcBef>
                <a:spcPct val="0"/>
              </a:spcBef>
            </a:pPr>
            <a:r>
              <a:rPr lang="en-US" altLang="en-US" sz="1200" b="1" dirty="0"/>
              <a:t>“Tips For Effective Use of the Medicare Plan Finder”</a:t>
            </a:r>
            <a:r>
              <a:rPr lang="en-US" altLang="en-US" sz="1200" dirty="0"/>
              <a:t>. </a:t>
            </a:r>
          </a:p>
          <a:p>
            <a:pPr eaLnBrk="1" hangingPunct="1">
              <a:spcBef>
                <a:spcPct val="0"/>
              </a:spcBef>
            </a:pPr>
            <a:endParaRPr lang="en-US" altLang="en-US" dirty="0"/>
          </a:p>
          <a:p>
            <a:pPr eaLnBrk="1" hangingPunct="1">
              <a:spcBef>
                <a:spcPct val="0"/>
              </a:spcBef>
            </a:pPr>
            <a:r>
              <a:rPr lang="en-US" altLang="en-US" dirty="0"/>
              <a:t>For a ‘Personalized Search’, you will need to create a personalized www.medicare.gov account or use your www.mymedicare.gov account log-in. </a:t>
            </a:r>
          </a:p>
          <a:p>
            <a:pPr eaLnBrk="1" hangingPunct="1">
              <a:spcBef>
                <a:spcPct val="0"/>
              </a:spcBef>
            </a:pPr>
            <a:r>
              <a:rPr lang="en-US" altLang="en-US" dirty="0"/>
              <a:t>To create an account, you need your Medicare number found on your card, Part A start date, your date of birth and current zip code listed with Medicare, or for a generalized search, follow prompts for search if you are not yet enrolled in Medicare. </a:t>
            </a:r>
          </a:p>
          <a:p>
            <a:pPr eaLnBrk="1" hangingPunct="1">
              <a:spcBef>
                <a:spcPct val="0"/>
              </a:spcBef>
            </a:pPr>
            <a:r>
              <a:rPr lang="en-US" altLang="en-US" dirty="0"/>
              <a:t>Creating an account will save your drug list.</a:t>
            </a:r>
          </a:p>
          <a:p>
            <a:pPr eaLnBrk="1" hangingPunct="1">
              <a:spcBef>
                <a:spcPct val="0"/>
              </a:spcBef>
            </a:pPr>
            <a:endParaRPr lang="en-US" altLang="en-US" dirty="0"/>
          </a:p>
          <a:p>
            <a:pPr eaLnBrk="1" hangingPunct="1">
              <a:spcBef>
                <a:spcPct val="0"/>
              </a:spcBef>
            </a:pPr>
            <a:r>
              <a:rPr lang="en-US" altLang="en-US" dirty="0"/>
              <a:t>If you would like assistance with comparing plans, complete the </a:t>
            </a:r>
            <a:r>
              <a:rPr lang="en-US" altLang="en-US" sz="1200" b="1" dirty="0"/>
              <a:t>“Your Medicare Plan Comparison”</a:t>
            </a:r>
            <a:r>
              <a:rPr lang="en-US" altLang="en-US" sz="1200" dirty="0"/>
              <a:t> </a:t>
            </a:r>
            <a:r>
              <a:rPr lang="en-US" altLang="en-US" dirty="0"/>
              <a:t>form and mail to the address on the back. A SHINE counselor will run comparisons and return to you for your review.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b="1" dirty="0"/>
          </a:p>
          <a:p>
            <a:pPr eaLnBrk="1" hangingPunct="1">
              <a:spcBef>
                <a:spcPct val="0"/>
              </a:spcBef>
            </a:pPr>
            <a:endParaRPr lang="en-US" altLang="en-US" dirty="0"/>
          </a:p>
          <a:p>
            <a:endParaRPr lang="en-US" altLang="en-US" dirty="0"/>
          </a:p>
        </p:txBody>
      </p:sp>
      <p:sp>
        <p:nvSpPr>
          <p:cNvPr id="86020" name="Slide Number Placeholder 3">
            <a:extLst>
              <a:ext uri="{FF2B5EF4-FFF2-40B4-BE49-F238E27FC236}">
                <a16:creationId xmlns:a16="http://schemas.microsoft.com/office/drawing/2014/main" id="{E68F569D-EDE3-402F-99C1-1B7BF6D825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2B7B042-CE90-4772-B53A-A3E9C4BAA458}" type="slidenum">
              <a:rPr lang="en-US" altLang="en-US" smtClean="0"/>
              <a:pPr fontAlgn="base">
                <a:spcBef>
                  <a:spcPct val="0"/>
                </a:spcBef>
                <a:spcAft>
                  <a:spcPct val="0"/>
                </a:spcAft>
              </a:pPr>
              <a:t>31</a:t>
            </a:fld>
            <a:endParaRPr lang="en-US" altLang="en-US" dirty="0"/>
          </a:p>
        </p:txBody>
      </p:sp>
    </p:spTree>
    <p:extLst>
      <p:ext uri="{BB962C8B-B14F-4D97-AF65-F5344CB8AC3E}">
        <p14:creationId xmlns:p14="http://schemas.microsoft.com/office/powerpoint/2010/main" val="559270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778032B0-BAC4-4DE9-AC09-7F89E915A4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AF53DC1-F61F-4996-8F72-89B442291424}"/>
              </a:ext>
            </a:extLst>
          </p:cNvPr>
          <p:cNvSpPr>
            <a:spLocks noGrp="1"/>
          </p:cNvSpPr>
          <p:nvPr>
            <p:ph type="body" idx="1"/>
          </p:nvPr>
        </p:nvSpPr>
        <p:spPr/>
        <p:txBody>
          <a:bodyPr/>
          <a:lstStyle/>
          <a:p>
            <a:pPr defTabSz="883684" eaLnBrk="1" fontAlgn="auto" hangingPunct="1">
              <a:spcBef>
                <a:spcPct val="20000"/>
              </a:spcBef>
              <a:spcAft>
                <a:spcPts val="0"/>
              </a:spcAft>
              <a:defRPr/>
            </a:pPr>
            <a:r>
              <a:rPr lang="en-US" altLang="en-US" sz="1000" dirty="0"/>
              <a:t>Original Medicare does not offer dental benefits. However, </a:t>
            </a:r>
          </a:p>
          <a:p>
            <a:pPr marL="331381" indent="-331381" defTabSz="883684" eaLnBrk="1" fontAlgn="auto" hangingPunct="1">
              <a:spcBef>
                <a:spcPct val="20000"/>
              </a:spcBef>
              <a:spcAft>
                <a:spcPts val="0"/>
              </a:spcAft>
              <a:buFont typeface="Arial" panose="020B0604020202020204" pitchFamily="34" charset="0"/>
              <a:buChar char="•"/>
              <a:defRPr/>
            </a:pPr>
            <a:r>
              <a:rPr lang="en-US" altLang="en-US" sz="1000" dirty="0"/>
              <a:t>Some companies offering Medigap plans also offer dental plans</a:t>
            </a:r>
          </a:p>
          <a:p>
            <a:pPr marL="331381" indent="-331381" defTabSz="883684" eaLnBrk="1" fontAlgn="auto" hangingPunct="1">
              <a:spcBef>
                <a:spcPct val="20000"/>
              </a:spcBef>
              <a:spcAft>
                <a:spcPts val="0"/>
              </a:spcAft>
              <a:buFont typeface="Arial" panose="020B0604020202020204" pitchFamily="34" charset="0"/>
              <a:buChar char="•"/>
              <a:defRPr/>
            </a:pPr>
            <a:r>
              <a:rPr lang="en-US" altLang="en-US" sz="1000" dirty="0"/>
              <a:t>Some Medicare Advantage Plans offer dental benefits, or </a:t>
            </a:r>
          </a:p>
          <a:p>
            <a:pPr defTabSz="883684" eaLnBrk="1" fontAlgn="auto" hangingPunct="1">
              <a:spcBef>
                <a:spcPct val="20000"/>
              </a:spcBef>
              <a:spcAft>
                <a:spcPts val="0"/>
              </a:spcAft>
              <a:defRPr/>
            </a:pPr>
            <a:r>
              <a:rPr lang="en-US" altLang="en-US" sz="1000" dirty="0"/>
              <a:t>You can:</a:t>
            </a:r>
          </a:p>
          <a:p>
            <a:pPr defTabSz="883684" eaLnBrk="1" fontAlgn="auto" hangingPunct="1">
              <a:spcBef>
                <a:spcPct val="20000"/>
              </a:spcBef>
              <a:spcAft>
                <a:spcPts val="0"/>
              </a:spcAft>
              <a:defRPr/>
            </a:pPr>
            <a:r>
              <a:rPr lang="en-US" altLang="en-US" sz="1000" dirty="0"/>
              <a:t>Purchase plans outside of Medicare as shown in the packet: </a:t>
            </a:r>
          </a:p>
          <a:p>
            <a:pPr defTabSz="883684" eaLnBrk="1" fontAlgn="auto" hangingPunct="1">
              <a:spcBef>
                <a:spcPct val="20000"/>
              </a:spcBef>
              <a:spcAft>
                <a:spcPts val="0"/>
              </a:spcAft>
              <a:defRPr/>
            </a:pPr>
            <a:r>
              <a:rPr lang="en-US" altLang="en-US" sz="1000" b="1" dirty="0"/>
              <a:t>“Dental Coverage Options in Massachusetts”.</a:t>
            </a:r>
          </a:p>
          <a:p>
            <a:pPr defTabSz="883684" eaLnBrk="1" fontAlgn="auto" hangingPunct="1">
              <a:spcBef>
                <a:spcPct val="20000"/>
              </a:spcBef>
              <a:spcAft>
                <a:spcPts val="0"/>
              </a:spcAft>
              <a:defRPr/>
            </a:pPr>
            <a:r>
              <a:rPr lang="en-US" altLang="en-US" sz="1000" b="0" dirty="0"/>
              <a:t>Or review: “</a:t>
            </a:r>
            <a:r>
              <a:rPr lang="en-US" altLang="en-US" sz="1000" b="1" dirty="0"/>
              <a:t>Massachusetts Medigap Plans – Additional Benefits and Discounts”.</a:t>
            </a:r>
          </a:p>
          <a:p>
            <a:pPr marL="0" lvl="1" eaLnBrk="1" fontAlgn="auto" hangingPunct="1">
              <a:spcBef>
                <a:spcPts val="0"/>
              </a:spcBef>
              <a:spcAft>
                <a:spcPts val="0"/>
              </a:spcAft>
              <a:defRPr/>
            </a:pPr>
            <a:endParaRPr lang="en-US" altLang="en-US" sz="1000" b="1" dirty="0"/>
          </a:p>
          <a:p>
            <a:pPr>
              <a:defRPr/>
            </a:pPr>
            <a:endParaRPr lang="en-US" dirty="0"/>
          </a:p>
        </p:txBody>
      </p:sp>
      <p:sp>
        <p:nvSpPr>
          <p:cNvPr id="88068" name="Slide Number Placeholder 3">
            <a:extLst>
              <a:ext uri="{FF2B5EF4-FFF2-40B4-BE49-F238E27FC236}">
                <a16:creationId xmlns:a16="http://schemas.microsoft.com/office/drawing/2014/main" id="{033A8271-2A99-4A78-935B-1F4F6701DD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D0A8C4A-16B0-4310-BF82-CCCF5525317C}" type="slidenum">
              <a:rPr lang="en-US" altLang="en-US" smtClean="0"/>
              <a:pPr fontAlgn="base">
                <a:spcBef>
                  <a:spcPct val="0"/>
                </a:spcBef>
                <a:spcAft>
                  <a:spcPct val="0"/>
                </a:spcAft>
              </a:pPr>
              <a:t>32</a:t>
            </a:fld>
            <a:endParaRPr lang="en-US" altLang="en-US" dirty="0"/>
          </a:p>
        </p:txBody>
      </p:sp>
    </p:spTree>
    <p:extLst>
      <p:ext uri="{BB962C8B-B14F-4D97-AF65-F5344CB8AC3E}">
        <p14:creationId xmlns:p14="http://schemas.microsoft.com/office/powerpoint/2010/main" val="4108170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OneCare is a managed care program for people who are:</a:t>
            </a:r>
          </a:p>
          <a:p>
            <a:pPr marL="169907" indent="-169907">
              <a:buFont typeface="Arial" panose="020B0604020202020204" pitchFamily="34" charset="0"/>
              <a:buChar char="•"/>
            </a:pPr>
            <a:r>
              <a:rPr lang="en-US" dirty="0"/>
              <a:t>Dual eligible = MassHealth and Medicare with Part A and Part B</a:t>
            </a:r>
          </a:p>
          <a:p>
            <a:pPr marL="169907" indent="-169907">
              <a:buFont typeface="Arial" panose="020B0604020202020204" pitchFamily="34" charset="0"/>
              <a:buChar char="•"/>
            </a:pPr>
            <a:r>
              <a:rPr lang="en-US" dirty="0"/>
              <a:t>Age 21-64</a:t>
            </a:r>
          </a:p>
          <a:p>
            <a:r>
              <a:rPr lang="en-US" dirty="0"/>
              <a:t>Ask SHINE for more information </a:t>
            </a:r>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33</a:t>
            </a:fld>
            <a:endParaRPr lang="en-US" dirty="0"/>
          </a:p>
        </p:txBody>
      </p:sp>
    </p:spTree>
    <p:extLst>
      <p:ext uri="{BB962C8B-B14F-4D97-AF65-F5344CB8AC3E}">
        <p14:creationId xmlns:p14="http://schemas.microsoft.com/office/powerpoint/2010/main" val="2871407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FC4F95B4-3316-4336-84BA-5D07DFD1A8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7EBAE50A-9B42-4B20-96E3-9CD214F3B2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877616" eaLnBrk="1" hangingPunct="1">
              <a:spcBef>
                <a:spcPct val="0"/>
              </a:spcBef>
            </a:pPr>
            <a:r>
              <a:rPr lang="en-US" altLang="en-US" b="1" dirty="0"/>
              <a:t>Note: MassHealth = Medicaid in Massachusetts</a:t>
            </a:r>
          </a:p>
          <a:p>
            <a:pPr marL="0" lvl="1" defTabSz="877616" eaLnBrk="1" hangingPunct="1">
              <a:spcBef>
                <a:spcPct val="0"/>
              </a:spcBef>
            </a:pPr>
            <a:r>
              <a:rPr lang="en-US" altLang="en-US" dirty="0"/>
              <a:t>See </a:t>
            </a:r>
            <a:r>
              <a:rPr lang="en-US" altLang="en-US" b="1" dirty="0"/>
              <a:t>“Concerned About Medicare Costs?”</a:t>
            </a:r>
          </a:p>
          <a:p>
            <a:pPr marL="0" lvl="1" defTabSz="877616" eaLnBrk="1" hangingPunct="1">
              <a:spcBef>
                <a:spcPct val="0"/>
              </a:spcBef>
            </a:pPr>
            <a:r>
              <a:rPr lang="en-US" altLang="en-US" dirty="0"/>
              <a:t>Program eligibility is based on income and/or assets.</a:t>
            </a:r>
          </a:p>
          <a:p>
            <a:pPr marL="0" lvl="1" defTabSz="877616" eaLnBrk="1" hangingPunct="1">
              <a:spcBef>
                <a:spcPct val="0"/>
              </a:spcBef>
            </a:pPr>
            <a:r>
              <a:rPr lang="en-US" altLang="en-US" dirty="0"/>
              <a:t>Review the sheet based on your income and assets. </a:t>
            </a:r>
          </a:p>
          <a:p>
            <a:pPr marL="0" lvl="1" defTabSz="877616" eaLnBrk="1" hangingPunct="1">
              <a:spcBef>
                <a:spcPct val="0"/>
              </a:spcBef>
            </a:pPr>
            <a:r>
              <a:rPr lang="en-US" altLang="en-US" dirty="0"/>
              <a:t>If it looks as though you may qualify for any programs, contact SHINE and we will assist with next steps.</a:t>
            </a:r>
            <a:r>
              <a:rPr lang="en-US" altLang="en-US" b="1" dirty="0"/>
              <a:t> </a:t>
            </a:r>
          </a:p>
          <a:p>
            <a:pPr defTabSz="877616" eaLnBrk="1" hangingPunct="1">
              <a:spcBef>
                <a:spcPct val="0"/>
              </a:spcBef>
            </a:pPr>
            <a:r>
              <a:rPr lang="en-US" altLang="en-US" dirty="0"/>
              <a:t>A SHINE Counselor can help you determine which programs you may qualify for and assist you with application resources.</a:t>
            </a:r>
          </a:p>
          <a:p>
            <a:pPr defTabSz="877616" eaLnBrk="1" hangingPunct="1">
              <a:spcBef>
                <a:spcPct val="0"/>
              </a:spcBef>
            </a:pPr>
            <a:endParaRPr lang="en-US" altLang="en-US" dirty="0"/>
          </a:p>
          <a:p>
            <a:pPr defTabSz="877616"/>
            <a:endParaRPr lang="en-US" altLang="en-US" dirty="0"/>
          </a:p>
        </p:txBody>
      </p:sp>
      <p:sp>
        <p:nvSpPr>
          <p:cNvPr id="90116" name="Slide Number Placeholder 3">
            <a:extLst>
              <a:ext uri="{FF2B5EF4-FFF2-40B4-BE49-F238E27FC236}">
                <a16:creationId xmlns:a16="http://schemas.microsoft.com/office/drawing/2014/main" id="{9F5AAAAB-3C21-47A0-9593-4B48611002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084632B-4700-4054-B506-50988B7B9C58}" type="slidenum">
              <a:rPr lang="en-US" altLang="en-US" smtClean="0"/>
              <a:pPr fontAlgn="base">
                <a:spcBef>
                  <a:spcPct val="0"/>
                </a:spcBef>
                <a:spcAft>
                  <a:spcPct val="0"/>
                </a:spcAft>
              </a:pPr>
              <a:t>34</a:t>
            </a:fld>
            <a:endParaRPr lang="en-US" altLang="en-US" dirty="0"/>
          </a:p>
        </p:txBody>
      </p:sp>
    </p:spTree>
    <p:extLst>
      <p:ext uri="{BB962C8B-B14F-4D97-AF65-F5344CB8AC3E}">
        <p14:creationId xmlns:p14="http://schemas.microsoft.com/office/powerpoint/2010/main" val="33375562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B236EF74-9AA5-4352-9EDB-59BA8D6243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91C79BD7-3E6E-4F87-9056-122370F128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5999" eaLnBrk="1" hangingPunct="1">
              <a:spcBef>
                <a:spcPct val="20000"/>
              </a:spcBef>
            </a:pPr>
            <a:r>
              <a:rPr lang="en-US" altLang="en-US" dirty="0"/>
              <a:t>Your personalized Medicare Summary Notice (MSN) is mailed to you quarterly and lists all services Medicare is billed for under your Medicare number. </a:t>
            </a:r>
          </a:p>
          <a:p>
            <a:pPr defTabSz="875999" eaLnBrk="1" hangingPunct="1">
              <a:spcBef>
                <a:spcPct val="20000"/>
              </a:spcBef>
            </a:pPr>
            <a:r>
              <a:rPr lang="en-US" altLang="en-US" dirty="0"/>
              <a:t>Or, you can review monthly by accessing your MSN on your www.medicare.gov account, or www.socialsecurity.gov/myaccount</a:t>
            </a:r>
          </a:p>
          <a:p>
            <a:pPr defTabSz="875999" eaLnBrk="1" hangingPunct="1">
              <a:spcBef>
                <a:spcPct val="20000"/>
              </a:spcBef>
            </a:pPr>
            <a:r>
              <a:rPr lang="en-US" altLang="en-US" dirty="0"/>
              <a:t>Review carefully to ensure accurate billing for all services.</a:t>
            </a:r>
          </a:p>
          <a:p>
            <a:pPr defTabSz="875999" eaLnBrk="1" hangingPunct="1">
              <a:spcBef>
                <a:spcPct val="20000"/>
              </a:spcBef>
            </a:pPr>
            <a:r>
              <a:rPr lang="en-US" altLang="en-US" dirty="0"/>
              <a:t>If you see a charge on your account that you did not incur, report the charge to Medicare: 1-800-MEDICARE, and/or SMP</a:t>
            </a:r>
          </a:p>
          <a:p>
            <a:pPr defTabSz="875999" eaLnBrk="1" hangingPunct="1">
              <a:spcBef>
                <a:spcPct val="20000"/>
              </a:spcBef>
            </a:pPr>
            <a:r>
              <a:rPr lang="en-US" altLang="en-US" dirty="0"/>
              <a:t>Help reduce Medicare Error, Fraud &amp; Abuse that cost billions each year in the United States</a:t>
            </a:r>
          </a:p>
          <a:p>
            <a:pPr defTabSz="875999" eaLnBrk="1" hangingPunct="1">
              <a:spcBef>
                <a:spcPct val="20000"/>
              </a:spcBef>
            </a:pPr>
            <a:r>
              <a:rPr lang="en-US" altLang="en-US" dirty="0"/>
              <a:t>Call Senior Medicare Patrol (SMP) if you suspect error, fraud and/or abuse: </a:t>
            </a:r>
          </a:p>
          <a:p>
            <a:pPr defTabSz="875999" eaLnBrk="1" hangingPunct="1">
              <a:spcBef>
                <a:spcPct val="20000"/>
              </a:spcBef>
            </a:pPr>
            <a:r>
              <a:rPr lang="en-US" altLang="en-US" dirty="0"/>
              <a:t>1-800-892-0890</a:t>
            </a:r>
          </a:p>
          <a:p>
            <a:pPr defTabSz="875999" eaLnBrk="1" hangingPunct="1">
              <a:spcBef>
                <a:spcPct val="20000"/>
              </a:spcBef>
            </a:pPr>
            <a:r>
              <a:rPr lang="en-US" altLang="en-US" dirty="0"/>
              <a:t>*More on Senior Medicare Patrol on next slide.</a:t>
            </a:r>
          </a:p>
          <a:p>
            <a:pPr marL="0" lvl="1" defTabSz="875999" eaLnBrk="1" hangingPunct="1">
              <a:spcBef>
                <a:spcPct val="0"/>
              </a:spcBef>
            </a:pPr>
            <a:endParaRPr lang="en-US" altLang="en-US" sz="1000" dirty="0"/>
          </a:p>
          <a:p>
            <a:pPr marL="0" lvl="1" defTabSz="876042" eaLnBrk="1" hangingPunct="1">
              <a:spcBef>
                <a:spcPct val="0"/>
              </a:spcBef>
            </a:pPr>
            <a:endParaRPr lang="en-US" altLang="en-US" sz="1000" dirty="0"/>
          </a:p>
          <a:p>
            <a:pPr defTabSz="876042"/>
            <a:endParaRPr lang="en-US" altLang="en-US" dirty="0"/>
          </a:p>
        </p:txBody>
      </p:sp>
      <p:sp>
        <p:nvSpPr>
          <p:cNvPr id="94212" name="Slide Number Placeholder 3">
            <a:extLst>
              <a:ext uri="{FF2B5EF4-FFF2-40B4-BE49-F238E27FC236}">
                <a16:creationId xmlns:a16="http://schemas.microsoft.com/office/drawing/2014/main" id="{C40F41EA-7D91-4A79-B836-9208D9940B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0CF87AD-12E8-4CDC-A476-440C3C813300}" type="slidenum">
              <a:rPr lang="en-US" altLang="en-US" smtClean="0"/>
              <a:pPr fontAlgn="base">
                <a:spcBef>
                  <a:spcPct val="0"/>
                </a:spcBef>
                <a:spcAft>
                  <a:spcPct val="0"/>
                </a:spcAft>
              </a:pPr>
              <a:t>35</a:t>
            </a:fld>
            <a:endParaRPr lang="en-US" altLang="en-US" dirty="0"/>
          </a:p>
        </p:txBody>
      </p:sp>
    </p:spTree>
    <p:extLst>
      <p:ext uri="{BB962C8B-B14F-4D97-AF65-F5344CB8AC3E}">
        <p14:creationId xmlns:p14="http://schemas.microsoft.com/office/powerpoint/2010/main" val="3954169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72B83EC2-B8B8-434C-B0FD-D41E0D9D5C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BA884EB-D682-4114-A3CE-F87B14C922FE}"/>
              </a:ext>
            </a:extLst>
          </p:cNvPr>
          <p:cNvSpPr>
            <a:spLocks noGrp="1"/>
          </p:cNvSpPr>
          <p:nvPr>
            <p:ph type="body" idx="1"/>
          </p:nvPr>
        </p:nvSpPr>
        <p:spPr/>
        <p:txBody>
          <a:bodyPr/>
          <a:lstStyle/>
          <a:p>
            <a:pPr indent="-308301" defTabSz="880858" eaLnBrk="1" fontAlgn="auto" hangingPunct="1">
              <a:spcBef>
                <a:spcPts val="0"/>
              </a:spcBef>
              <a:spcAft>
                <a:spcPts val="0"/>
              </a:spcAft>
              <a:defRPr/>
            </a:pPr>
            <a:r>
              <a:rPr lang="en-US" b="1" dirty="0"/>
              <a:t>Personal Protection Recommendations</a:t>
            </a:r>
          </a:p>
          <a:p>
            <a:pPr indent="-308301" defTabSz="880858" eaLnBrk="1" fontAlgn="auto" hangingPunct="1">
              <a:spcBef>
                <a:spcPts val="0"/>
              </a:spcBef>
              <a:spcAft>
                <a:spcPts val="0"/>
              </a:spcAft>
              <a:defRPr/>
            </a:pPr>
            <a:r>
              <a:rPr lang="en-US" dirty="0"/>
              <a:t>Ask for your free Personal Health Care Journal by calling </a:t>
            </a:r>
            <a:r>
              <a:rPr lang="en-US" altLang="en-US" dirty="0"/>
              <a:t>Senior Medicare Patrol (SMP)</a:t>
            </a:r>
            <a:r>
              <a:rPr lang="en-US" dirty="0"/>
              <a:t>: 1-800-892-0890.</a:t>
            </a:r>
          </a:p>
          <a:p>
            <a:pPr indent="-308301" defTabSz="880858"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This journal will help you:</a:t>
            </a:r>
          </a:p>
          <a:p>
            <a:pPr marL="169861" indent="-169861" eaLnBrk="1" fontAlgn="auto" hangingPunct="1">
              <a:spcBef>
                <a:spcPts val="0"/>
              </a:spcBef>
              <a:spcAft>
                <a:spcPts val="0"/>
              </a:spcAft>
              <a:buFont typeface="Arial" panose="020B0604020202020204" pitchFamily="34" charset="0"/>
              <a:buChar char="•"/>
              <a:defRPr/>
            </a:pPr>
            <a:r>
              <a:rPr lang="en-US" dirty="0"/>
              <a:t>Keep track of updated list of medications</a:t>
            </a:r>
          </a:p>
          <a:p>
            <a:pPr marL="169861" indent="-169861" eaLnBrk="1" fontAlgn="auto" hangingPunct="1">
              <a:spcBef>
                <a:spcPts val="0"/>
              </a:spcBef>
              <a:spcAft>
                <a:spcPts val="0"/>
              </a:spcAft>
              <a:buFont typeface="Arial" panose="020B0604020202020204" pitchFamily="34" charset="0"/>
              <a:buChar char="•"/>
              <a:defRPr/>
            </a:pPr>
            <a:r>
              <a:rPr lang="en-US" dirty="0"/>
              <a:t>Prepare for medical appointments</a:t>
            </a:r>
          </a:p>
          <a:p>
            <a:pPr marL="169861" indent="-169861" eaLnBrk="1" fontAlgn="auto" hangingPunct="1">
              <a:spcBef>
                <a:spcPts val="0"/>
              </a:spcBef>
              <a:spcAft>
                <a:spcPts val="0"/>
              </a:spcAft>
              <a:buFont typeface="Arial" panose="020B0604020202020204" pitchFamily="34" charset="0"/>
              <a:buChar char="•"/>
              <a:defRPr/>
            </a:pPr>
            <a:r>
              <a:rPr lang="en-US" dirty="0"/>
              <a:t>It will be helpful to carry SMP Healthcare Journals when traveling</a:t>
            </a:r>
          </a:p>
          <a:p>
            <a:pPr marL="169861" indent="-169861" eaLnBrk="1" fontAlgn="auto" hangingPunct="1">
              <a:spcBef>
                <a:spcPts val="0"/>
              </a:spcBef>
              <a:spcAft>
                <a:spcPts val="0"/>
              </a:spcAft>
              <a:buFont typeface="Arial" panose="020B0604020202020204" pitchFamily="34" charset="0"/>
              <a:buChar char="•"/>
              <a:defRPr/>
            </a:pPr>
            <a:r>
              <a:rPr lang="en-US" dirty="0"/>
              <a:t>ALWAYS compare SMP Personal Healthcare Journal entries to Explanation of Benefits from your plan, Medicare Summary Notice, and other bills/statements.        </a:t>
            </a:r>
          </a:p>
          <a:p>
            <a:pPr marL="169861" indent="-169861" eaLnBrk="1" fontAlgn="auto" hangingPunct="1">
              <a:spcBef>
                <a:spcPct val="0"/>
              </a:spcBef>
              <a:spcAft>
                <a:spcPts val="0"/>
              </a:spcAft>
              <a:buFont typeface="Arial" panose="020B0604020202020204" pitchFamily="34" charset="0"/>
              <a:buChar char="•"/>
              <a:defRPr/>
            </a:pPr>
            <a:endParaRPr lang="en-US" dirty="0"/>
          </a:p>
          <a:p>
            <a:pPr>
              <a:defRPr/>
            </a:pPr>
            <a:endParaRPr lang="en-US" dirty="0"/>
          </a:p>
        </p:txBody>
      </p:sp>
      <p:sp>
        <p:nvSpPr>
          <p:cNvPr id="96260" name="Slide Number Placeholder 3">
            <a:extLst>
              <a:ext uri="{FF2B5EF4-FFF2-40B4-BE49-F238E27FC236}">
                <a16:creationId xmlns:a16="http://schemas.microsoft.com/office/drawing/2014/main" id="{F81C7E76-B88B-459D-8C1D-D74730D319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2D6B40-A8DD-41B6-9605-7AAFF4AF1EA5}" type="slidenum">
              <a:rPr lang="en-US" altLang="en-US" smtClean="0"/>
              <a:pPr fontAlgn="base">
                <a:spcBef>
                  <a:spcPct val="0"/>
                </a:spcBef>
                <a:spcAft>
                  <a:spcPct val="0"/>
                </a:spcAft>
              </a:pPr>
              <a:t>36</a:t>
            </a:fld>
            <a:endParaRPr lang="en-US" altLang="en-US" dirty="0"/>
          </a:p>
        </p:txBody>
      </p:sp>
    </p:spTree>
    <p:extLst>
      <p:ext uri="{BB962C8B-B14F-4D97-AF65-F5344CB8AC3E}">
        <p14:creationId xmlns:p14="http://schemas.microsoft.com/office/powerpoint/2010/main" val="7276295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07756AF2-8450-43D8-86D4-532D4210F1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D2E5E84-DDBE-45BF-B1A9-E560F983D640}"/>
              </a:ext>
            </a:extLst>
          </p:cNvPr>
          <p:cNvSpPr>
            <a:spLocks noGrp="1"/>
          </p:cNvSpPr>
          <p:nvPr>
            <p:ph type="body" idx="1"/>
          </p:nvPr>
        </p:nvSpPr>
        <p:spPr/>
        <p:txBody>
          <a:bodyPr>
            <a:normAutofit fontScale="92500"/>
          </a:bodyPr>
          <a:lstStyle/>
          <a:p>
            <a:pPr eaLnBrk="1" hangingPunct="1">
              <a:spcBef>
                <a:spcPct val="0"/>
              </a:spcBef>
              <a:defRPr/>
            </a:pPr>
            <a:r>
              <a:rPr lang="en-US" altLang="en-US" dirty="0"/>
              <a:t>You can also access most of these resources online:</a:t>
            </a:r>
          </a:p>
          <a:p>
            <a:pPr eaLnBrk="1" hangingPunct="1">
              <a:spcBef>
                <a:spcPct val="0"/>
              </a:spcBef>
              <a:defRPr/>
            </a:pPr>
            <a:r>
              <a:rPr lang="en-US" altLang="en-US" b="1" dirty="0"/>
              <a:t>SHINE: </a:t>
            </a:r>
            <a:r>
              <a:rPr lang="en-US" altLang="en-US" dirty="0"/>
              <a:t>1-800-243-4636 or local: 978-946-1374</a:t>
            </a:r>
          </a:p>
          <a:p>
            <a:pPr eaLnBrk="1" hangingPunct="1">
              <a:spcBef>
                <a:spcPct val="0"/>
              </a:spcBef>
              <a:defRPr/>
            </a:pPr>
            <a:r>
              <a:rPr lang="en-US" altLang="en-US" dirty="0"/>
              <a:t>http://www.mass.gov/elders/healthcare/shine/serving-the-health-information-needs-of-elders.html</a:t>
            </a:r>
          </a:p>
          <a:p>
            <a:pPr eaLnBrk="1" hangingPunct="1">
              <a:spcBef>
                <a:spcPct val="0"/>
              </a:spcBef>
              <a:defRPr/>
            </a:pPr>
            <a:r>
              <a:rPr lang="en-US" altLang="en-US" dirty="0"/>
              <a:t>SHINE can help with all Medicare-related concerns</a:t>
            </a:r>
          </a:p>
          <a:p>
            <a:pPr eaLnBrk="1" hangingPunct="1">
              <a:spcBef>
                <a:spcPct val="0"/>
              </a:spcBef>
              <a:defRPr/>
            </a:pPr>
            <a:r>
              <a:rPr lang="en-US" altLang="en-US" dirty="0"/>
              <a:t>Another helpful website:</a:t>
            </a:r>
          </a:p>
          <a:p>
            <a:pPr eaLnBrk="1" hangingPunct="1">
              <a:spcBef>
                <a:spcPct val="0"/>
              </a:spcBef>
              <a:defRPr/>
            </a:pPr>
            <a:r>
              <a:rPr lang="en-US" altLang="en-US" b="1" dirty="0"/>
              <a:t>www.shinema.org</a:t>
            </a:r>
          </a:p>
          <a:p>
            <a:pPr eaLnBrk="1" hangingPunct="1">
              <a:spcBef>
                <a:spcPct val="0"/>
              </a:spcBef>
              <a:defRPr/>
            </a:pPr>
            <a:r>
              <a:rPr lang="en-US" altLang="en-US" b="1" dirty="0"/>
              <a:t>Medicare: </a:t>
            </a:r>
            <a:r>
              <a:rPr lang="en-US" altLang="en-US" dirty="0"/>
              <a:t>1-800-MEDICARE (1-800-633-4227)</a:t>
            </a:r>
          </a:p>
          <a:p>
            <a:pPr eaLnBrk="1" hangingPunct="1">
              <a:spcBef>
                <a:spcPct val="0"/>
              </a:spcBef>
              <a:defRPr/>
            </a:pPr>
            <a:r>
              <a:rPr lang="en-US" altLang="en-US" dirty="0"/>
              <a:t>www.medicare.gov (always be sure you are on a </a:t>
            </a:r>
            <a:r>
              <a:rPr lang="en-US" altLang="en-US" b="1" dirty="0"/>
              <a:t>.</a:t>
            </a:r>
            <a:r>
              <a:rPr lang="en-US" altLang="en-US" b="1" dirty="0" err="1"/>
              <a:t>gov</a:t>
            </a:r>
            <a:r>
              <a:rPr lang="en-US" altLang="en-US" b="1" dirty="0"/>
              <a:t> </a:t>
            </a:r>
            <a:r>
              <a:rPr lang="en-US" altLang="en-US" dirty="0"/>
              <a:t>site)</a:t>
            </a:r>
          </a:p>
          <a:p>
            <a:pPr eaLnBrk="1" hangingPunct="1">
              <a:spcBef>
                <a:spcPct val="0"/>
              </a:spcBef>
              <a:defRPr/>
            </a:pPr>
            <a:r>
              <a:rPr lang="en-US" altLang="en-US" b="1" dirty="0"/>
              <a:t>Social Security: </a:t>
            </a:r>
            <a:r>
              <a:rPr lang="en-US" altLang="en-US" dirty="0"/>
              <a:t>1-800-772-1213</a:t>
            </a:r>
          </a:p>
          <a:p>
            <a:pPr eaLnBrk="1" hangingPunct="1">
              <a:spcBef>
                <a:spcPct val="0"/>
              </a:spcBef>
              <a:defRPr/>
            </a:pPr>
            <a:r>
              <a:rPr lang="en-US" altLang="en-US" dirty="0"/>
              <a:t>www.socialsecurity.gov or call your local office</a:t>
            </a:r>
          </a:p>
          <a:p>
            <a:pPr eaLnBrk="1" hangingPunct="1">
              <a:spcBef>
                <a:spcPct val="0"/>
              </a:spcBef>
              <a:defRPr/>
            </a:pPr>
            <a:r>
              <a:rPr lang="en-US" altLang="en-US" b="1" dirty="0"/>
              <a:t>Massachusetts College of Pharmacy (MCPHS) Pharmacy Outreach Program: </a:t>
            </a:r>
            <a:r>
              <a:rPr lang="en-US" altLang="en-US" dirty="0"/>
              <a:t>1-800-633-1617</a:t>
            </a:r>
          </a:p>
          <a:p>
            <a:pPr eaLnBrk="1" hangingPunct="1">
              <a:spcBef>
                <a:spcPct val="0"/>
              </a:spcBef>
              <a:defRPr/>
            </a:pPr>
            <a:r>
              <a:rPr lang="en-US" altLang="en-US" dirty="0"/>
              <a:t>http://www.mcphs.edu/</a:t>
            </a:r>
          </a:p>
          <a:p>
            <a:pPr eaLnBrk="1" hangingPunct="1">
              <a:spcBef>
                <a:spcPct val="0"/>
              </a:spcBef>
              <a:defRPr/>
            </a:pPr>
            <a:r>
              <a:rPr lang="en-US" altLang="en-US" dirty="0"/>
              <a:t>MCPHS can help find available cost savings for medications and review your med list for duplicates</a:t>
            </a:r>
          </a:p>
          <a:p>
            <a:pPr eaLnBrk="1" hangingPunct="1">
              <a:spcBef>
                <a:spcPct val="0"/>
              </a:spcBef>
              <a:defRPr/>
            </a:pPr>
            <a:r>
              <a:rPr lang="en-US" altLang="en-US" b="1" dirty="0"/>
              <a:t>Prescription Advantage: </a:t>
            </a:r>
            <a:r>
              <a:rPr lang="en-US" altLang="en-US" dirty="0"/>
              <a:t>1-800-243-4636</a:t>
            </a:r>
          </a:p>
          <a:p>
            <a:pPr eaLnBrk="1" hangingPunct="1">
              <a:spcBef>
                <a:spcPct val="0"/>
              </a:spcBef>
              <a:defRPr/>
            </a:pPr>
            <a:r>
              <a:rPr lang="en-US" altLang="en-US" dirty="0"/>
              <a:t>https://www.prescriptionadvantagema.org/</a:t>
            </a:r>
          </a:p>
          <a:p>
            <a:pPr eaLnBrk="1" hangingPunct="1">
              <a:spcBef>
                <a:spcPct val="0"/>
              </a:spcBef>
              <a:defRPr/>
            </a:pPr>
            <a:r>
              <a:rPr lang="en-US" altLang="en-US" b="1" dirty="0"/>
              <a:t>Senior Medicare Patrol (SMP): </a:t>
            </a:r>
            <a:r>
              <a:rPr lang="en-US" altLang="en-US" dirty="0"/>
              <a:t>1-800-892-0890</a:t>
            </a:r>
          </a:p>
          <a:p>
            <a:pPr eaLnBrk="1" hangingPunct="1">
              <a:spcBef>
                <a:spcPct val="0"/>
              </a:spcBef>
              <a:defRPr/>
            </a:pPr>
            <a:r>
              <a:rPr lang="en-US" altLang="en-US" dirty="0"/>
              <a:t>http://masmp.org/</a:t>
            </a:r>
          </a:p>
          <a:p>
            <a:pPr eaLnBrk="1" hangingPunct="1">
              <a:spcBef>
                <a:spcPct val="0"/>
              </a:spcBef>
              <a:defRPr/>
            </a:pPr>
            <a:r>
              <a:rPr lang="en-US" altLang="en-US" dirty="0"/>
              <a:t>SMP can help resolve Medicare Error, Fraud and Abuse situations</a:t>
            </a:r>
          </a:p>
          <a:p>
            <a:pPr eaLnBrk="1" hangingPunct="1">
              <a:spcBef>
                <a:spcPct val="0"/>
              </a:spcBef>
              <a:defRPr/>
            </a:pPr>
            <a:r>
              <a:rPr lang="en-US" altLang="en-US" b="1" dirty="0"/>
              <a:t>Medicare Advocacy Project (MAP): </a:t>
            </a:r>
            <a:r>
              <a:rPr lang="en-US" altLang="en-US" dirty="0"/>
              <a:t>1-866-778-0939</a:t>
            </a:r>
          </a:p>
          <a:p>
            <a:pPr eaLnBrk="1" hangingPunct="1">
              <a:spcBef>
                <a:spcPct val="0"/>
              </a:spcBef>
              <a:defRPr/>
            </a:pPr>
            <a:r>
              <a:rPr lang="en-US" altLang="en-US" dirty="0"/>
              <a:t>MAP is based at Greater Boston Legal Services</a:t>
            </a:r>
          </a:p>
          <a:p>
            <a:pPr eaLnBrk="1" hangingPunct="1">
              <a:spcBef>
                <a:spcPct val="0"/>
              </a:spcBef>
              <a:defRPr/>
            </a:pPr>
            <a:r>
              <a:rPr lang="en-US" altLang="en-US" b="1" dirty="0" err="1"/>
              <a:t>MassHealth</a:t>
            </a:r>
            <a:r>
              <a:rPr lang="en-US" altLang="en-US" b="1" dirty="0"/>
              <a:t> (Medicaid): </a:t>
            </a:r>
            <a:r>
              <a:rPr lang="en-US" altLang="en-US" dirty="0"/>
              <a:t>1-800-841-2900</a:t>
            </a:r>
          </a:p>
          <a:p>
            <a:pPr eaLnBrk="1" hangingPunct="1">
              <a:spcBef>
                <a:spcPct val="0"/>
              </a:spcBef>
              <a:defRPr/>
            </a:pPr>
            <a:r>
              <a:rPr lang="en-US" altLang="en-US" dirty="0"/>
              <a:t>https://www.mass.gov/topics/masshealth</a:t>
            </a:r>
          </a:p>
          <a:p>
            <a:pPr eaLnBrk="1" hangingPunct="1">
              <a:spcBef>
                <a:spcPct val="0"/>
              </a:spcBef>
              <a:defRPr/>
            </a:pPr>
            <a:endParaRPr lang="en-US" altLang="en-US" dirty="0"/>
          </a:p>
          <a:p>
            <a:pPr>
              <a:defRPr/>
            </a:pPr>
            <a:endParaRPr lang="en-US" dirty="0"/>
          </a:p>
        </p:txBody>
      </p:sp>
      <p:sp>
        <p:nvSpPr>
          <p:cNvPr id="100356" name="Slide Number Placeholder 3">
            <a:extLst>
              <a:ext uri="{FF2B5EF4-FFF2-40B4-BE49-F238E27FC236}">
                <a16:creationId xmlns:a16="http://schemas.microsoft.com/office/drawing/2014/main" id="{24A1A63B-92F1-4E51-8CA1-6A280879CE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136A75E-1E10-4DB3-B69F-10DED5BE4578}" type="slidenum">
              <a:rPr lang="en-US" altLang="en-US" smtClean="0"/>
              <a:pPr fontAlgn="base">
                <a:spcBef>
                  <a:spcPct val="0"/>
                </a:spcBef>
                <a:spcAft>
                  <a:spcPct val="0"/>
                </a:spcAft>
              </a:pPr>
              <a:t>37</a:t>
            </a:fld>
            <a:endParaRPr lang="en-US" altLang="en-US" dirty="0"/>
          </a:p>
        </p:txBody>
      </p:sp>
    </p:spTree>
    <p:extLst>
      <p:ext uri="{BB962C8B-B14F-4D97-AF65-F5344CB8AC3E}">
        <p14:creationId xmlns:p14="http://schemas.microsoft.com/office/powerpoint/2010/main" val="12165567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551E6BD2-D17A-445B-A2E7-CD90A79A1C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3C400EC0-B6A7-464F-BC6E-75EDBCA427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Thank you for your time and interest in the SHINE Program.</a:t>
            </a:r>
          </a:p>
          <a:p>
            <a:pPr eaLnBrk="1" hangingPunct="1">
              <a:spcBef>
                <a:spcPct val="0"/>
              </a:spcBef>
            </a:pPr>
            <a:r>
              <a:rPr lang="en-US" altLang="en-US" dirty="0"/>
              <a:t>We encourage you to share this free and unbiased resource with your friends and family!</a:t>
            </a:r>
          </a:p>
          <a:p>
            <a:pPr eaLnBrk="1" hangingPunct="1">
              <a:spcBef>
                <a:spcPct val="0"/>
              </a:spcBef>
            </a:pPr>
            <a:r>
              <a:rPr lang="en-US" altLang="en-US" dirty="0"/>
              <a:t>Call your local SHINE program to make an appointment with a SHINE counselor</a:t>
            </a:r>
            <a:r>
              <a:rPr lang="en-US" altLang="en-US" b="1" dirty="0"/>
              <a:t> “SHINE Locations and </a:t>
            </a:r>
            <a:r>
              <a:rPr lang="en-US" altLang="en-US" b="1"/>
              <a:t>Contact Information” </a:t>
            </a:r>
            <a:r>
              <a:rPr lang="en-US" altLang="en-US" dirty="0"/>
              <a:t>or if the SHINE counselor there is temporarily unavailable, call SHINE: 978-946-1374</a:t>
            </a:r>
          </a:p>
          <a:p>
            <a:endParaRPr lang="en-US" altLang="en-US" dirty="0"/>
          </a:p>
        </p:txBody>
      </p:sp>
      <p:sp>
        <p:nvSpPr>
          <p:cNvPr id="102404" name="Slide Number Placeholder 3">
            <a:extLst>
              <a:ext uri="{FF2B5EF4-FFF2-40B4-BE49-F238E27FC236}">
                <a16:creationId xmlns:a16="http://schemas.microsoft.com/office/drawing/2014/main" id="{AB7E21AD-482B-4D79-8D4E-E9C9B38EC4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28" indent="-283087">
              <a:defRPr>
                <a:solidFill>
                  <a:schemeClr val="tx1"/>
                </a:solidFill>
                <a:latin typeface="Calibri" panose="020F0502020204030204" pitchFamily="34" charset="0"/>
              </a:defRPr>
            </a:lvl2pPr>
            <a:lvl3pPr marL="1132353" indent="-226470">
              <a:defRPr>
                <a:solidFill>
                  <a:schemeClr val="tx1"/>
                </a:solidFill>
                <a:latin typeface="Calibri" panose="020F0502020204030204" pitchFamily="34" charset="0"/>
              </a:defRPr>
            </a:lvl3pPr>
            <a:lvl4pPr marL="1585291" indent="-226470">
              <a:defRPr>
                <a:solidFill>
                  <a:schemeClr val="tx1"/>
                </a:solidFill>
                <a:latin typeface="Calibri" panose="020F0502020204030204" pitchFamily="34" charset="0"/>
              </a:defRPr>
            </a:lvl4pPr>
            <a:lvl5pPr marL="2038234" indent="-226470">
              <a:defRPr>
                <a:solidFill>
                  <a:schemeClr val="tx1"/>
                </a:solidFill>
                <a:latin typeface="Calibri" panose="020F0502020204030204" pitchFamily="34" charset="0"/>
              </a:defRPr>
            </a:lvl5pPr>
            <a:lvl6pPr marL="2491174" indent="-226470" fontAlgn="base">
              <a:spcBef>
                <a:spcPct val="0"/>
              </a:spcBef>
              <a:spcAft>
                <a:spcPct val="0"/>
              </a:spcAft>
              <a:defRPr>
                <a:solidFill>
                  <a:schemeClr val="tx1"/>
                </a:solidFill>
                <a:latin typeface="Calibri" panose="020F0502020204030204" pitchFamily="34" charset="0"/>
              </a:defRPr>
            </a:lvl6pPr>
            <a:lvl7pPr marL="2944115" indent="-226470" fontAlgn="base">
              <a:spcBef>
                <a:spcPct val="0"/>
              </a:spcBef>
              <a:spcAft>
                <a:spcPct val="0"/>
              </a:spcAft>
              <a:defRPr>
                <a:solidFill>
                  <a:schemeClr val="tx1"/>
                </a:solidFill>
                <a:latin typeface="Calibri" panose="020F0502020204030204" pitchFamily="34" charset="0"/>
              </a:defRPr>
            </a:lvl7pPr>
            <a:lvl8pPr marL="3397056" indent="-226470" fontAlgn="base">
              <a:spcBef>
                <a:spcPct val="0"/>
              </a:spcBef>
              <a:spcAft>
                <a:spcPct val="0"/>
              </a:spcAft>
              <a:defRPr>
                <a:solidFill>
                  <a:schemeClr val="tx1"/>
                </a:solidFill>
                <a:latin typeface="Calibri" panose="020F0502020204030204" pitchFamily="34" charset="0"/>
              </a:defRPr>
            </a:lvl8pPr>
            <a:lvl9pPr marL="3849997" indent="-22647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48ECCD2-E12E-485F-9002-A3E465CEC799}" type="slidenum">
              <a:rPr lang="en-US" altLang="en-US" smtClean="0"/>
              <a:pPr fontAlgn="base">
                <a:spcBef>
                  <a:spcPct val="0"/>
                </a:spcBef>
                <a:spcAft>
                  <a:spcPct val="0"/>
                </a:spcAft>
              </a:pPr>
              <a:t>38</a:t>
            </a:fld>
            <a:endParaRPr lang="en-US" altLang="en-US" dirty="0"/>
          </a:p>
        </p:txBody>
      </p:sp>
    </p:spTree>
    <p:extLst>
      <p:ext uri="{BB962C8B-B14F-4D97-AF65-F5344CB8AC3E}">
        <p14:creationId xmlns:p14="http://schemas.microsoft.com/office/powerpoint/2010/main" val="1848963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4</a:t>
            </a:fld>
            <a:endParaRPr lang="en-US" dirty="0"/>
          </a:p>
        </p:txBody>
      </p:sp>
    </p:spTree>
    <p:extLst>
      <p:ext uri="{BB962C8B-B14F-4D97-AF65-F5344CB8AC3E}">
        <p14:creationId xmlns:p14="http://schemas.microsoft.com/office/powerpoint/2010/main" val="389122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6BF794C-DE01-46B4-90B2-2079430415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76194D4-713B-4ECB-A67D-D55F04FDB80D}"/>
              </a:ext>
            </a:extLst>
          </p:cNvPr>
          <p:cNvSpPr>
            <a:spLocks noGrp="1"/>
          </p:cNvSpPr>
          <p:nvPr>
            <p:ph type="body" idx="1"/>
          </p:nvPr>
        </p:nvSpPr>
        <p:spPr/>
        <p:txBody>
          <a:bodyPr>
            <a:normAutofit fontScale="92500" lnSpcReduction="20000"/>
          </a:bodyPr>
          <a:lstStyle/>
          <a:p>
            <a:pPr defTabSz="883641" eaLnBrk="1" fontAlgn="auto" hangingPunct="1">
              <a:spcBef>
                <a:spcPts val="0"/>
              </a:spcBef>
              <a:spcAft>
                <a:spcPts val="0"/>
              </a:spcAft>
              <a:defRPr/>
            </a:pPr>
            <a:r>
              <a:rPr lang="en-US" dirty="0"/>
              <a:t>When to enroll in Medicare varies depending on your age and current health care coverage status.</a:t>
            </a:r>
          </a:p>
          <a:p>
            <a:pPr defTabSz="883641" eaLnBrk="1" fontAlgn="auto" hangingPunct="1">
              <a:spcBef>
                <a:spcPts val="0"/>
              </a:spcBef>
              <a:spcAft>
                <a:spcPts val="0"/>
              </a:spcAft>
              <a:defRPr/>
            </a:pPr>
            <a:r>
              <a:rPr lang="en-US" dirty="0">
                <a:solidFill>
                  <a:schemeClr val="dk1"/>
                </a:solidFill>
              </a:rPr>
              <a:t>This chart shows your Medicare start date if you enroll during your “Initial Enrollment Period” (IEP); the 7 months surrounding your 65</a:t>
            </a:r>
            <a:r>
              <a:rPr lang="en-US" baseline="30000" dirty="0">
                <a:solidFill>
                  <a:schemeClr val="dk1"/>
                </a:solidFill>
              </a:rPr>
              <a:t>th</a:t>
            </a:r>
            <a:r>
              <a:rPr lang="en-US" dirty="0">
                <a:solidFill>
                  <a:schemeClr val="dk1"/>
                </a:solidFill>
              </a:rPr>
              <a:t> birthday.  </a:t>
            </a:r>
          </a:p>
          <a:p>
            <a:pPr defTabSz="883641" eaLnBrk="1" fontAlgn="auto" hangingPunct="1">
              <a:spcBef>
                <a:spcPts val="0"/>
              </a:spcBef>
              <a:spcAft>
                <a:spcPts val="0"/>
              </a:spcAft>
              <a:defRPr/>
            </a:pPr>
            <a:endParaRPr lang="en-US" dirty="0">
              <a:solidFill>
                <a:schemeClr val="dk1"/>
              </a:solidFill>
            </a:endParaRPr>
          </a:p>
          <a:p>
            <a:pPr marL="0" marR="0" lvl="0" indent="0" algn="l" defTabSz="883641" rtl="0" eaLnBrk="1" fontAlgn="auto" latinLnBrk="0" hangingPunct="1">
              <a:lnSpc>
                <a:spcPct val="100000"/>
              </a:lnSpc>
              <a:spcBef>
                <a:spcPts val="0"/>
              </a:spcBef>
              <a:spcAft>
                <a:spcPts val="0"/>
              </a:spcAft>
              <a:buClrTx/>
              <a:buSzTx/>
              <a:buFontTx/>
              <a:buNone/>
              <a:tabLst/>
              <a:defRPr/>
            </a:pPr>
            <a:r>
              <a:rPr lang="en-US" dirty="0"/>
              <a:t>IEP 7-months = 3 months prior to 65</a:t>
            </a:r>
            <a:r>
              <a:rPr lang="en-US" baseline="30000" dirty="0"/>
              <a:t>th</a:t>
            </a:r>
            <a:r>
              <a:rPr lang="en-US" dirty="0"/>
              <a:t> birthday month; Month of birthday*</a:t>
            </a:r>
            <a:r>
              <a:rPr lang="en-US" baseline="0" dirty="0"/>
              <a:t> or during the</a:t>
            </a:r>
            <a:r>
              <a:rPr lang="en-US" dirty="0"/>
              <a:t> 3 months after 65</a:t>
            </a:r>
            <a:r>
              <a:rPr lang="en-US" baseline="30000" dirty="0"/>
              <a:t>th</a:t>
            </a:r>
            <a:r>
              <a:rPr lang="en-US" dirty="0"/>
              <a:t> birthday month.</a:t>
            </a:r>
          </a:p>
          <a:p>
            <a:pPr defTabSz="883641" eaLnBrk="1" fontAlgn="auto" hangingPunct="1">
              <a:spcBef>
                <a:spcPts val="0"/>
              </a:spcBef>
              <a:spcAft>
                <a:spcPts val="0"/>
              </a:spcAft>
              <a:defRPr/>
            </a:pPr>
            <a:endParaRPr lang="en-US" dirty="0">
              <a:solidFill>
                <a:schemeClr val="dk1"/>
              </a:solidFill>
            </a:endParaRPr>
          </a:p>
          <a:p>
            <a:pPr defTabSz="883641" eaLnBrk="1" fontAlgn="auto" hangingPunct="1">
              <a:spcBef>
                <a:spcPts val="0"/>
              </a:spcBef>
              <a:spcAft>
                <a:spcPts val="0"/>
              </a:spcAft>
              <a:defRPr/>
            </a:pPr>
            <a:r>
              <a:rPr lang="en-US" b="1" dirty="0"/>
              <a:t>Note: </a:t>
            </a:r>
            <a:r>
              <a:rPr lang="en-US" b="0" dirty="0"/>
              <a:t>IEP timeline is different from Special Enrollment Period (SEP) such as over age 65 and leaving Employer Group Health Plan. If you plan to continue working over age 65, guidelines are different and will be referenced in upcoming slides.</a:t>
            </a:r>
            <a:endParaRPr lang="en-US" dirty="0">
              <a:solidFill>
                <a:schemeClr val="dk1"/>
              </a:solidFill>
            </a:endParaRPr>
          </a:p>
          <a:p>
            <a:pPr defTabSz="883641" eaLnBrk="1" fontAlgn="auto" hangingPunct="1">
              <a:spcBef>
                <a:spcPts val="0"/>
              </a:spcBef>
              <a:spcAft>
                <a:spcPts val="0"/>
              </a:spcAft>
              <a:defRPr/>
            </a:pPr>
            <a:endParaRPr lang="en-US" b="1" dirty="0">
              <a:solidFill>
                <a:schemeClr val="dk1"/>
              </a:solidFill>
            </a:endParaRPr>
          </a:p>
          <a:p>
            <a:pPr defTabSz="883641" eaLnBrk="1" fontAlgn="auto" hangingPunct="1">
              <a:spcBef>
                <a:spcPts val="0"/>
              </a:spcBef>
              <a:spcAft>
                <a:spcPts val="0"/>
              </a:spcAft>
              <a:defRPr/>
            </a:pPr>
            <a:r>
              <a:rPr lang="en-US" b="1" dirty="0">
                <a:solidFill>
                  <a:schemeClr val="dk1"/>
                </a:solidFill>
              </a:rPr>
              <a:t>Important Note:</a:t>
            </a:r>
            <a:r>
              <a:rPr lang="en-US" dirty="0">
                <a:solidFill>
                  <a:schemeClr val="dk1"/>
                </a:solidFill>
              </a:rPr>
              <a:t> if you enroll due to leaving an Employer Group Health Plan, and your 65</a:t>
            </a:r>
            <a:r>
              <a:rPr lang="en-US" baseline="30000" dirty="0">
                <a:solidFill>
                  <a:schemeClr val="dk1"/>
                </a:solidFill>
              </a:rPr>
              <a:t>th</a:t>
            </a:r>
            <a:r>
              <a:rPr lang="en-US" dirty="0">
                <a:solidFill>
                  <a:schemeClr val="dk1"/>
                </a:solidFill>
              </a:rPr>
              <a:t> birthday falls within this 7-month time period, IEP timelines apply. </a:t>
            </a:r>
          </a:p>
          <a:p>
            <a:pPr defTabSz="883641" eaLnBrk="1" fontAlgn="auto" hangingPunct="1">
              <a:spcBef>
                <a:spcPts val="0"/>
              </a:spcBef>
              <a:spcAft>
                <a:spcPts val="0"/>
              </a:spcAft>
              <a:defRPr/>
            </a:pPr>
            <a:r>
              <a:rPr lang="en-US" dirty="0">
                <a:solidFill>
                  <a:schemeClr val="dk1"/>
                </a:solidFill>
              </a:rPr>
              <a:t>A SHINE counselor can help you determine start date based on your circumstance if you have questions.</a:t>
            </a:r>
          </a:p>
          <a:p>
            <a:pPr defTabSz="883641" eaLnBrk="1" fontAlgn="auto" hangingPunct="1">
              <a:spcBef>
                <a:spcPts val="0"/>
              </a:spcBef>
              <a:spcAft>
                <a:spcPts val="0"/>
              </a:spcAft>
              <a:defRPr/>
            </a:pPr>
            <a:endParaRPr lang="en-US" dirty="0">
              <a:solidFill>
                <a:schemeClr val="dk1"/>
              </a:solidFill>
            </a:endParaRPr>
          </a:p>
          <a:p>
            <a:pPr eaLnBrk="1" fontAlgn="auto" hangingPunct="1">
              <a:spcBef>
                <a:spcPts val="0"/>
              </a:spcBef>
              <a:spcAft>
                <a:spcPts val="0"/>
              </a:spcAft>
              <a:defRPr/>
            </a:pPr>
            <a:r>
              <a:rPr lang="en-US" dirty="0"/>
              <a:t>You will </a:t>
            </a:r>
            <a:r>
              <a:rPr lang="en-US" b="1" u="sng" dirty="0"/>
              <a:t>NOT</a:t>
            </a:r>
            <a:r>
              <a:rPr lang="en-US" dirty="0"/>
              <a:t> automatically be notified to enroll in Medicare </a:t>
            </a:r>
            <a:r>
              <a:rPr lang="en-US" u="sng" dirty="0"/>
              <a:t>unless</a:t>
            </a:r>
            <a:r>
              <a:rPr lang="en-US" u="none" dirty="0"/>
              <a:t> you</a:t>
            </a:r>
            <a:r>
              <a:rPr lang="en-US" dirty="0"/>
              <a:t> are receiving Social Security benefits, and you </a:t>
            </a:r>
            <a:r>
              <a:rPr lang="en-US" b="1" u="sng" dirty="0"/>
              <a:t>MAY</a:t>
            </a:r>
            <a:r>
              <a:rPr lang="en-US" dirty="0"/>
              <a:t>  (</a:t>
            </a:r>
            <a:r>
              <a:rPr lang="en-US" b="1" dirty="0"/>
              <a:t>should</a:t>
            </a:r>
            <a:r>
              <a:rPr lang="en-US" dirty="0"/>
              <a:t>) get notified if you have a Health Connector Plan.</a:t>
            </a:r>
          </a:p>
          <a:p>
            <a:pPr defTabSz="883641" eaLnBrk="1" fontAlgn="auto" hangingPunct="1">
              <a:spcBef>
                <a:spcPts val="0"/>
              </a:spcBef>
              <a:spcAft>
                <a:spcPts val="0"/>
              </a:spcAft>
              <a:defRPr/>
            </a:pPr>
            <a:endParaRPr lang="en-US" dirty="0"/>
          </a:p>
          <a:p>
            <a:pPr defTabSz="883641" eaLnBrk="1" fontAlgn="auto" hangingPunct="1">
              <a:spcBef>
                <a:spcPts val="0"/>
              </a:spcBef>
              <a:spcAft>
                <a:spcPts val="0"/>
              </a:spcAft>
              <a:defRPr/>
            </a:pPr>
            <a:r>
              <a:rPr lang="en-US" dirty="0"/>
              <a:t>Your Medicare coverage will always begin on the 1</a:t>
            </a:r>
            <a:r>
              <a:rPr lang="en-US" baseline="30000" dirty="0"/>
              <a:t>st</a:t>
            </a:r>
            <a:r>
              <a:rPr lang="en-US" dirty="0"/>
              <a:t> of the month, regardless of the actual date of your birthday.</a:t>
            </a:r>
          </a:p>
          <a:p>
            <a:pPr defTabSz="883641" eaLnBrk="1" fontAlgn="auto" hangingPunct="1">
              <a:spcBef>
                <a:spcPts val="0"/>
              </a:spcBef>
              <a:spcAft>
                <a:spcPts val="0"/>
              </a:spcAft>
              <a:defRPr/>
            </a:pPr>
            <a:r>
              <a:rPr lang="en-US" b="1" dirty="0"/>
              <a:t>Exception: </a:t>
            </a:r>
          </a:p>
          <a:p>
            <a:pPr defTabSz="883641" eaLnBrk="1" fontAlgn="auto" hangingPunct="1">
              <a:spcBef>
                <a:spcPts val="0"/>
              </a:spcBef>
              <a:spcAft>
                <a:spcPts val="0"/>
              </a:spcAft>
              <a:defRPr/>
            </a:pPr>
            <a:r>
              <a:rPr lang="en-US" dirty="0"/>
              <a:t>If your birthday is on the 1</a:t>
            </a:r>
            <a:r>
              <a:rPr lang="en-US" baseline="30000" dirty="0"/>
              <a:t>st</a:t>
            </a:r>
            <a:r>
              <a:rPr lang="en-US" dirty="0"/>
              <a:t> of the month, your Medicare eligibility begins on the 1</a:t>
            </a:r>
            <a:r>
              <a:rPr lang="en-US" baseline="30000" dirty="0"/>
              <a:t>st</a:t>
            </a:r>
            <a:r>
              <a:rPr lang="en-US" dirty="0"/>
              <a:t> of the month </a:t>
            </a:r>
            <a:r>
              <a:rPr lang="en-US" b="1" dirty="0"/>
              <a:t>before</a:t>
            </a:r>
            <a:r>
              <a:rPr lang="en-US" dirty="0"/>
              <a:t> your birthday</a:t>
            </a:r>
            <a:r>
              <a:rPr lang="en-US" baseline="0" dirty="0"/>
              <a:t> month.</a:t>
            </a:r>
            <a:endParaRPr lang="en-US" dirty="0"/>
          </a:p>
          <a:p>
            <a:pPr defTabSz="883641" eaLnBrk="1" fontAlgn="auto" hangingPunct="1">
              <a:spcBef>
                <a:spcPts val="0"/>
              </a:spcBef>
              <a:spcAft>
                <a:spcPts val="0"/>
              </a:spcAft>
              <a:defRPr/>
            </a:pPr>
            <a:r>
              <a:rPr lang="en-US" b="0" dirty="0"/>
              <a:t>If you are under 65 and receiving  Social Security disability benefits for 2 consecutive years you will automatically be enrolled in Medicare on the 25</a:t>
            </a:r>
            <a:r>
              <a:rPr lang="en-US" b="0" baseline="30000" dirty="0"/>
              <a:t>th</a:t>
            </a:r>
            <a:r>
              <a:rPr lang="en-US" b="0" dirty="0"/>
              <a:t> month after benefit start date, regardless of your age.</a:t>
            </a:r>
            <a:endParaRPr lang="en-US" dirty="0"/>
          </a:p>
        </p:txBody>
      </p:sp>
      <p:sp>
        <p:nvSpPr>
          <p:cNvPr id="39940" name="Slide Number Placeholder 3">
            <a:extLst>
              <a:ext uri="{FF2B5EF4-FFF2-40B4-BE49-F238E27FC236}">
                <a16:creationId xmlns:a16="http://schemas.microsoft.com/office/drawing/2014/main" id="{13C4B3B4-37A1-413A-8AD9-A1924F6CBC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9131E18-F256-40E0-87E4-C4BF9D3B288F}" type="slidenum">
              <a:rPr lang="en-US" altLang="en-US" smtClean="0"/>
              <a:pPr fontAlgn="base">
                <a:spcBef>
                  <a:spcPct val="0"/>
                </a:spcBef>
                <a:spcAft>
                  <a:spcPct val="0"/>
                </a:spcAft>
              </a:pPr>
              <a:t>5</a:t>
            </a:fld>
            <a:endParaRPr lang="en-US" altLang="en-US" dirty="0"/>
          </a:p>
        </p:txBody>
      </p:sp>
    </p:spTree>
    <p:extLst>
      <p:ext uri="{BB962C8B-B14F-4D97-AF65-F5344CB8AC3E}">
        <p14:creationId xmlns:p14="http://schemas.microsoft.com/office/powerpoint/2010/main" val="3321007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71460B6-40DD-4C04-BE39-2F5ED16EEB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9BF7FACF-EF85-43D2-A15A-BA74631429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a:extLst>
              <a:ext uri="{FF2B5EF4-FFF2-40B4-BE49-F238E27FC236}">
                <a16:creationId xmlns:a16="http://schemas.microsoft.com/office/drawing/2014/main" id="{A01112F8-567D-40F5-A112-E731159E04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692026" indent="-264228">
              <a:defRPr>
                <a:solidFill>
                  <a:schemeClr val="tx1"/>
                </a:solidFill>
                <a:latin typeface="Calibri" panose="020F0502020204030204" pitchFamily="34" charset="0"/>
              </a:defRPr>
            </a:lvl2pPr>
            <a:lvl3pPr marL="1066351" indent="-210753">
              <a:defRPr>
                <a:solidFill>
                  <a:schemeClr val="tx1"/>
                </a:solidFill>
                <a:latin typeface="Calibri" panose="020F0502020204030204" pitchFamily="34" charset="0"/>
              </a:defRPr>
            </a:lvl3pPr>
            <a:lvl4pPr marL="1491002" indent="-210753">
              <a:defRPr>
                <a:solidFill>
                  <a:schemeClr val="tx1"/>
                </a:solidFill>
                <a:latin typeface="Calibri" panose="020F0502020204030204" pitchFamily="34" charset="0"/>
              </a:defRPr>
            </a:lvl4pPr>
            <a:lvl5pPr marL="1921945" indent="-210753">
              <a:defRPr>
                <a:solidFill>
                  <a:schemeClr val="tx1"/>
                </a:solidFill>
                <a:latin typeface="Calibri" panose="020F0502020204030204" pitchFamily="34" charset="0"/>
              </a:defRPr>
            </a:lvl5pPr>
            <a:lvl6pPr marL="2374909" indent="-210753" fontAlgn="base">
              <a:spcBef>
                <a:spcPct val="0"/>
              </a:spcBef>
              <a:spcAft>
                <a:spcPct val="0"/>
              </a:spcAft>
              <a:defRPr>
                <a:solidFill>
                  <a:schemeClr val="tx1"/>
                </a:solidFill>
                <a:latin typeface="Calibri" panose="020F0502020204030204" pitchFamily="34" charset="0"/>
              </a:defRPr>
            </a:lvl6pPr>
            <a:lvl7pPr marL="2827871" indent="-210753" fontAlgn="base">
              <a:spcBef>
                <a:spcPct val="0"/>
              </a:spcBef>
              <a:spcAft>
                <a:spcPct val="0"/>
              </a:spcAft>
              <a:defRPr>
                <a:solidFill>
                  <a:schemeClr val="tx1"/>
                </a:solidFill>
                <a:latin typeface="Calibri" panose="020F0502020204030204" pitchFamily="34" charset="0"/>
              </a:defRPr>
            </a:lvl7pPr>
            <a:lvl8pPr marL="3280833" indent="-210753" fontAlgn="base">
              <a:spcBef>
                <a:spcPct val="0"/>
              </a:spcBef>
              <a:spcAft>
                <a:spcPct val="0"/>
              </a:spcAft>
              <a:defRPr>
                <a:solidFill>
                  <a:schemeClr val="tx1"/>
                </a:solidFill>
                <a:latin typeface="Calibri" panose="020F0502020204030204" pitchFamily="34" charset="0"/>
              </a:defRPr>
            </a:lvl8pPr>
            <a:lvl9pPr marL="3733796" indent="-2107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161BF8-08C2-4B85-BF2C-0E8E6BDE308A}" type="slidenum">
              <a:rPr lang="en-US" altLang="en-US" smtClean="0"/>
              <a:pPr fontAlgn="base">
                <a:spcBef>
                  <a:spcPct val="0"/>
                </a:spcBef>
                <a:spcAft>
                  <a:spcPct val="0"/>
                </a:spcAft>
              </a:pPr>
              <a:t>6</a:t>
            </a:fld>
            <a:endParaRPr lang="en-US" altLang="en-US" dirty="0"/>
          </a:p>
        </p:txBody>
      </p:sp>
    </p:spTree>
    <p:extLst>
      <p:ext uri="{BB962C8B-B14F-4D97-AF65-F5344CB8AC3E}">
        <p14:creationId xmlns:p14="http://schemas.microsoft.com/office/powerpoint/2010/main" val="1600435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EEC824A-292B-4357-92D8-57EE7819C9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DED3BAB4-8B24-4346-89FD-19EF1F42FB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See </a:t>
            </a:r>
            <a:r>
              <a:rPr lang="en-US" altLang="en-US" b="1" dirty="0"/>
              <a:t>“2025 Medicare Premiums”</a:t>
            </a:r>
            <a:endParaRPr lang="en-US" altLang="en-US" dirty="0"/>
          </a:p>
        </p:txBody>
      </p:sp>
      <p:sp>
        <p:nvSpPr>
          <p:cNvPr id="46084" name="Slide Number Placeholder 3">
            <a:extLst>
              <a:ext uri="{FF2B5EF4-FFF2-40B4-BE49-F238E27FC236}">
                <a16:creationId xmlns:a16="http://schemas.microsoft.com/office/drawing/2014/main" id="{5EB65B97-6848-4844-95D5-0FE56E077A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28" indent="-283087">
              <a:defRPr>
                <a:solidFill>
                  <a:schemeClr val="tx1"/>
                </a:solidFill>
                <a:latin typeface="Calibri" panose="020F0502020204030204" pitchFamily="34" charset="0"/>
              </a:defRPr>
            </a:lvl2pPr>
            <a:lvl3pPr marL="1132353" indent="-226470">
              <a:defRPr>
                <a:solidFill>
                  <a:schemeClr val="tx1"/>
                </a:solidFill>
                <a:latin typeface="Calibri" panose="020F0502020204030204" pitchFamily="34" charset="0"/>
              </a:defRPr>
            </a:lvl3pPr>
            <a:lvl4pPr marL="1585291" indent="-226470">
              <a:defRPr>
                <a:solidFill>
                  <a:schemeClr val="tx1"/>
                </a:solidFill>
                <a:latin typeface="Calibri" panose="020F0502020204030204" pitchFamily="34" charset="0"/>
              </a:defRPr>
            </a:lvl4pPr>
            <a:lvl5pPr marL="2038234" indent="-226470">
              <a:defRPr>
                <a:solidFill>
                  <a:schemeClr val="tx1"/>
                </a:solidFill>
                <a:latin typeface="Calibri" panose="020F0502020204030204" pitchFamily="34" charset="0"/>
              </a:defRPr>
            </a:lvl5pPr>
            <a:lvl6pPr marL="2491174" indent="-226470" fontAlgn="base">
              <a:spcBef>
                <a:spcPct val="0"/>
              </a:spcBef>
              <a:spcAft>
                <a:spcPct val="0"/>
              </a:spcAft>
              <a:defRPr>
                <a:solidFill>
                  <a:schemeClr val="tx1"/>
                </a:solidFill>
                <a:latin typeface="Calibri" panose="020F0502020204030204" pitchFamily="34" charset="0"/>
              </a:defRPr>
            </a:lvl6pPr>
            <a:lvl7pPr marL="2944115" indent="-226470" fontAlgn="base">
              <a:spcBef>
                <a:spcPct val="0"/>
              </a:spcBef>
              <a:spcAft>
                <a:spcPct val="0"/>
              </a:spcAft>
              <a:defRPr>
                <a:solidFill>
                  <a:schemeClr val="tx1"/>
                </a:solidFill>
                <a:latin typeface="Calibri" panose="020F0502020204030204" pitchFamily="34" charset="0"/>
              </a:defRPr>
            </a:lvl7pPr>
            <a:lvl8pPr marL="3397056" indent="-226470" fontAlgn="base">
              <a:spcBef>
                <a:spcPct val="0"/>
              </a:spcBef>
              <a:spcAft>
                <a:spcPct val="0"/>
              </a:spcAft>
              <a:defRPr>
                <a:solidFill>
                  <a:schemeClr val="tx1"/>
                </a:solidFill>
                <a:latin typeface="Calibri" panose="020F0502020204030204" pitchFamily="34" charset="0"/>
              </a:defRPr>
            </a:lvl8pPr>
            <a:lvl9pPr marL="3849997" indent="-22647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F98A25D-E18B-49B4-B599-C1A5055DD76D}" type="slidenum">
              <a:rPr lang="en-US" altLang="en-US" smtClean="0"/>
              <a:pPr fontAlgn="base">
                <a:spcBef>
                  <a:spcPct val="0"/>
                </a:spcBef>
                <a:spcAft>
                  <a:spcPct val="0"/>
                </a:spcAft>
              </a:pPr>
              <a:t>7</a:t>
            </a:fld>
            <a:endParaRPr lang="en-US" altLang="en-US" dirty="0"/>
          </a:p>
        </p:txBody>
      </p:sp>
    </p:spTree>
    <p:extLst>
      <p:ext uri="{BB962C8B-B14F-4D97-AF65-F5344CB8AC3E}">
        <p14:creationId xmlns:p14="http://schemas.microsoft.com/office/powerpoint/2010/main" val="3821874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9AD7BDFD-32F4-4BC7-BBA2-9A1B919B7F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9840C845-E524-4897-8A78-2D36B735CC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7573"/>
            <a:endParaRPr lang="en-US" altLang="en-US" dirty="0"/>
          </a:p>
        </p:txBody>
      </p:sp>
      <p:sp>
        <p:nvSpPr>
          <p:cNvPr id="48132" name="Slide Number Placeholder 3">
            <a:extLst>
              <a:ext uri="{FF2B5EF4-FFF2-40B4-BE49-F238E27FC236}">
                <a16:creationId xmlns:a16="http://schemas.microsoft.com/office/drawing/2014/main" id="{B302EACA-2A01-4F8C-AE64-F3CD6D69C3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28" indent="-283087">
              <a:defRPr>
                <a:solidFill>
                  <a:schemeClr val="tx1"/>
                </a:solidFill>
                <a:latin typeface="Calibri" panose="020F0502020204030204" pitchFamily="34" charset="0"/>
              </a:defRPr>
            </a:lvl2pPr>
            <a:lvl3pPr marL="1132353" indent="-226470">
              <a:defRPr>
                <a:solidFill>
                  <a:schemeClr val="tx1"/>
                </a:solidFill>
                <a:latin typeface="Calibri" panose="020F0502020204030204" pitchFamily="34" charset="0"/>
              </a:defRPr>
            </a:lvl3pPr>
            <a:lvl4pPr marL="1585291" indent="-226470">
              <a:defRPr>
                <a:solidFill>
                  <a:schemeClr val="tx1"/>
                </a:solidFill>
                <a:latin typeface="Calibri" panose="020F0502020204030204" pitchFamily="34" charset="0"/>
              </a:defRPr>
            </a:lvl4pPr>
            <a:lvl5pPr marL="2038234" indent="-226470">
              <a:defRPr>
                <a:solidFill>
                  <a:schemeClr val="tx1"/>
                </a:solidFill>
                <a:latin typeface="Calibri" panose="020F0502020204030204" pitchFamily="34" charset="0"/>
              </a:defRPr>
            </a:lvl5pPr>
            <a:lvl6pPr marL="2491174" indent="-226470" fontAlgn="base">
              <a:spcBef>
                <a:spcPct val="0"/>
              </a:spcBef>
              <a:spcAft>
                <a:spcPct val="0"/>
              </a:spcAft>
              <a:defRPr>
                <a:solidFill>
                  <a:schemeClr val="tx1"/>
                </a:solidFill>
                <a:latin typeface="Calibri" panose="020F0502020204030204" pitchFamily="34" charset="0"/>
              </a:defRPr>
            </a:lvl6pPr>
            <a:lvl7pPr marL="2944115" indent="-226470" fontAlgn="base">
              <a:spcBef>
                <a:spcPct val="0"/>
              </a:spcBef>
              <a:spcAft>
                <a:spcPct val="0"/>
              </a:spcAft>
              <a:defRPr>
                <a:solidFill>
                  <a:schemeClr val="tx1"/>
                </a:solidFill>
                <a:latin typeface="Calibri" panose="020F0502020204030204" pitchFamily="34" charset="0"/>
              </a:defRPr>
            </a:lvl7pPr>
            <a:lvl8pPr marL="3397056" indent="-226470" fontAlgn="base">
              <a:spcBef>
                <a:spcPct val="0"/>
              </a:spcBef>
              <a:spcAft>
                <a:spcPct val="0"/>
              </a:spcAft>
              <a:defRPr>
                <a:solidFill>
                  <a:schemeClr val="tx1"/>
                </a:solidFill>
                <a:latin typeface="Calibri" panose="020F0502020204030204" pitchFamily="34" charset="0"/>
              </a:defRPr>
            </a:lvl8pPr>
            <a:lvl9pPr marL="3849997" indent="-22647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538CCA7-75FC-4731-8E26-BAF73E9191F0}" type="slidenum">
              <a:rPr lang="en-US" altLang="en-US" smtClean="0"/>
              <a:pPr fontAlgn="base">
                <a:spcBef>
                  <a:spcPct val="0"/>
                </a:spcBef>
                <a:spcAft>
                  <a:spcPct val="0"/>
                </a:spcAft>
              </a:pPr>
              <a:t>8</a:t>
            </a:fld>
            <a:endParaRPr lang="en-US" altLang="en-US" dirty="0"/>
          </a:p>
        </p:txBody>
      </p:sp>
    </p:spTree>
    <p:extLst>
      <p:ext uri="{BB962C8B-B14F-4D97-AF65-F5344CB8AC3E}">
        <p14:creationId xmlns:p14="http://schemas.microsoft.com/office/powerpoint/2010/main" val="3617505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EEC824A-292B-4357-92D8-57EE7819C9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DED3BAB4-8B24-4346-89FD-19EF1F42FB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defTabSz="875999" eaLnBrk="1" hangingPunct="1">
              <a:spcBef>
                <a:spcPct val="0"/>
              </a:spcBef>
            </a:pPr>
            <a:r>
              <a:rPr lang="en-US" altLang="en-US" b="0" dirty="0"/>
              <a:t>To reiterate:</a:t>
            </a:r>
          </a:p>
          <a:p>
            <a:pPr defTabSz="875999" eaLnBrk="1" hangingPunct="1">
              <a:spcBef>
                <a:spcPct val="0"/>
              </a:spcBef>
            </a:pPr>
            <a:r>
              <a:rPr lang="en-US" altLang="en-US" b="0" dirty="0"/>
              <a:t>If you are still working and not ready to retire, and depending on whether the employer offers ‘creditable coverage’, you may/may not be required to enroll in Medicare. </a:t>
            </a:r>
          </a:p>
          <a:p>
            <a:pPr defTabSz="875999" eaLnBrk="1" hangingPunct="1">
              <a:spcBef>
                <a:spcPct val="0"/>
              </a:spcBef>
            </a:pPr>
            <a:r>
              <a:rPr lang="en-US" altLang="en-US" dirty="0"/>
              <a:t>It’s important that you understand the guidelines and timelines of enrollment.</a:t>
            </a:r>
          </a:p>
          <a:p>
            <a:pPr defTabSz="875999" eaLnBrk="1" hangingPunct="1">
              <a:spcBef>
                <a:spcPct val="0"/>
              </a:spcBef>
            </a:pPr>
            <a:r>
              <a:rPr lang="en-US" altLang="en-US" dirty="0"/>
              <a:t>If you are entitled to </a:t>
            </a:r>
            <a:r>
              <a:rPr lang="en-US" altLang="en-US" u="sng" dirty="0"/>
              <a:t>Premium Free Part A</a:t>
            </a:r>
            <a:r>
              <a:rPr lang="en-US" altLang="en-US" u="none" dirty="0"/>
              <a:t> y</a:t>
            </a:r>
            <a:r>
              <a:rPr lang="en-US" altLang="en-US" dirty="0"/>
              <a:t>ou can enroll in that any time. There are no penalties associated with it. (Don’t enroll if you are contributing to a HSA)</a:t>
            </a:r>
          </a:p>
          <a:p>
            <a:pPr defTabSz="875999" eaLnBrk="1" hangingPunct="1">
              <a:spcBef>
                <a:spcPct val="0"/>
              </a:spcBef>
            </a:pPr>
            <a:r>
              <a:rPr lang="en-US" altLang="en-US" b="1" dirty="0"/>
              <a:t>Creditable coverage:</a:t>
            </a:r>
          </a:p>
          <a:p>
            <a:pPr defTabSz="875999" eaLnBrk="1" hangingPunct="1">
              <a:spcBef>
                <a:spcPct val="0"/>
              </a:spcBef>
            </a:pPr>
            <a:r>
              <a:rPr lang="en-US" altLang="en-US" dirty="0"/>
              <a:t>If you have insurance coverage through </a:t>
            </a:r>
            <a:r>
              <a:rPr lang="en-US" altLang="en-US" u="sng" dirty="0"/>
              <a:t>current/active employment </a:t>
            </a:r>
            <a:r>
              <a:rPr lang="en-US" altLang="en-US" dirty="0"/>
              <a:t>of yourself or a spouse, you </a:t>
            </a:r>
            <a:r>
              <a:rPr lang="en-US" altLang="en-US" b="1" dirty="0"/>
              <a:t>may</a:t>
            </a:r>
            <a:r>
              <a:rPr lang="en-US" altLang="en-US" dirty="0"/>
              <a:t> be able to wait to enroll in Part B until that employer coverage ends.</a:t>
            </a:r>
          </a:p>
          <a:p>
            <a:pPr defTabSz="875999" eaLnBrk="1" hangingPunct="1">
              <a:spcBef>
                <a:spcPct val="0"/>
              </a:spcBef>
            </a:pPr>
            <a:endParaRPr lang="en-US" altLang="en-US" dirty="0"/>
          </a:p>
          <a:p>
            <a:pPr defTabSz="875999" eaLnBrk="1" hangingPunct="1">
              <a:spcBef>
                <a:spcPct val="0"/>
              </a:spcBef>
            </a:pPr>
            <a:r>
              <a:rPr lang="en-US" altLang="en-US" dirty="0"/>
              <a:t>You may delay enrollment if you are currently/actively employed and the company has 20+ employees (100+ if you have a documented disability).</a:t>
            </a:r>
          </a:p>
          <a:p>
            <a:pPr defTabSz="875999" eaLnBrk="1" hangingPunct="1">
              <a:spcBef>
                <a:spcPct val="0"/>
              </a:spcBef>
            </a:pPr>
            <a:endParaRPr lang="en-US" altLang="en-US" dirty="0"/>
          </a:p>
          <a:p>
            <a:pPr defTabSz="875999" eaLnBrk="1" hangingPunct="1">
              <a:spcBef>
                <a:spcPct val="0"/>
              </a:spcBef>
            </a:pPr>
            <a:r>
              <a:rPr lang="en-US" altLang="en-US" dirty="0"/>
              <a:t>Enroll in Part B within 8 months of leaving that coverage (even if employer is paying for the health plan).</a:t>
            </a:r>
          </a:p>
          <a:p>
            <a:pPr defTabSz="875999" eaLnBrk="1" hangingPunct="1">
              <a:spcBef>
                <a:spcPct val="0"/>
              </a:spcBef>
            </a:pPr>
            <a:r>
              <a:rPr lang="en-US" altLang="en-US" dirty="0"/>
              <a:t>If you miss the 8-month enrollment period, you can only enroll during the General Enrollment Period: Jan 1-Mar 31, coverage will begin the first of the month following enrollment. </a:t>
            </a:r>
          </a:p>
          <a:p>
            <a:pPr defTabSz="875999" eaLnBrk="1" hangingPunct="1">
              <a:spcBef>
                <a:spcPct val="0"/>
              </a:spcBef>
            </a:pPr>
            <a:r>
              <a:rPr lang="en-US" altLang="en-US" b="1" dirty="0"/>
              <a:t>You may incur a lifetime financial penalty if you do not enroll in Part B when eligible.</a:t>
            </a:r>
          </a:p>
          <a:p>
            <a:pPr defTabSz="875999" eaLnBrk="1" hangingPunct="1">
              <a:spcBef>
                <a:spcPct val="0"/>
              </a:spcBef>
            </a:pPr>
            <a:r>
              <a:rPr lang="en-US" altLang="en-US" dirty="0"/>
              <a:t>Penalty: 10% of the current Part B premium for each 12 months of delayed enrollment.</a:t>
            </a:r>
          </a:p>
          <a:p>
            <a:pPr defTabSz="875999" eaLnBrk="1" hangingPunct="1">
              <a:spcBef>
                <a:spcPct val="0"/>
              </a:spcBef>
              <a:defRPr/>
            </a:pPr>
            <a:r>
              <a:rPr lang="en-US" altLang="en-US" b="1" dirty="0"/>
              <a:t>Note: COBRA does not prevent the Part B penalty. </a:t>
            </a:r>
          </a:p>
          <a:p>
            <a:pPr defTabSz="875999" eaLnBrk="1" hangingPunct="1">
              <a:spcBef>
                <a:spcPct val="0"/>
              </a:spcBef>
            </a:pPr>
            <a:r>
              <a:rPr lang="en-US" altLang="en-US" dirty="0"/>
              <a:t>If you are unsure about enrolling in Part B, check with your employer, a SHINE Counselor, or call 1-800-medicare to determine when you should enroll. </a:t>
            </a:r>
          </a:p>
          <a:p>
            <a:pPr defTabSz="875999" eaLnBrk="1" hangingPunct="1">
              <a:spcBef>
                <a:spcPct val="0"/>
              </a:spcBef>
            </a:pPr>
            <a:r>
              <a:rPr lang="en-US" altLang="en-US" dirty="0"/>
              <a:t>**Always document date, time and who you spoke with for all Medicare inquiry calls you make.</a:t>
            </a:r>
          </a:p>
        </p:txBody>
      </p:sp>
      <p:sp>
        <p:nvSpPr>
          <p:cNvPr id="46084" name="Slide Number Placeholder 3">
            <a:extLst>
              <a:ext uri="{FF2B5EF4-FFF2-40B4-BE49-F238E27FC236}">
                <a16:creationId xmlns:a16="http://schemas.microsoft.com/office/drawing/2014/main" id="{5EB65B97-6848-4844-95D5-0FE56E077A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F98A25D-E18B-49B4-B599-C1A5055DD76D}" type="slidenum">
              <a:rPr lang="en-US" altLang="en-US" smtClean="0"/>
              <a:pPr fontAlgn="base">
                <a:spcBef>
                  <a:spcPct val="0"/>
                </a:spcBef>
                <a:spcAft>
                  <a:spcPct val="0"/>
                </a:spcAft>
              </a:pPr>
              <a:t>9</a:t>
            </a:fld>
            <a:endParaRPr lang="en-US" altLang="en-US" dirty="0"/>
          </a:p>
        </p:txBody>
      </p:sp>
    </p:spTree>
    <p:extLst>
      <p:ext uri="{BB962C8B-B14F-4D97-AF65-F5344CB8AC3E}">
        <p14:creationId xmlns:p14="http://schemas.microsoft.com/office/powerpoint/2010/main" val="3804953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FFA39EDD-0823-4B6D-8FB8-3E5167B8E60D}" type="slidenum">
              <a:rPr lang="en-US" smtClean="0"/>
              <a:pPr>
                <a:defRPr/>
              </a:pPr>
              <a:t>‹#›</a:t>
            </a:fld>
            <a:endParaRPr lang="en-US" dirty="0"/>
          </a:p>
        </p:txBody>
      </p:sp>
      <p:sp>
        <p:nvSpPr>
          <p:cNvPr id="3" name="Oval 2">
            <a:extLst>
              <a:ext uri="{FF2B5EF4-FFF2-40B4-BE49-F238E27FC236}">
                <a16:creationId xmlns:a16="http://schemas.microsoft.com/office/drawing/2014/main" id="{9D64F800-A350-EF45-BF76-4C5F27D041FC}"/>
              </a:ext>
            </a:extLst>
          </p:cNvPr>
          <p:cNvSpPr/>
          <p:nvPr/>
        </p:nvSpPr>
        <p:spPr>
          <a:xfrm>
            <a:off x="1073335" y="2057426"/>
            <a:ext cx="964039" cy="96403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533B09-274B-8340-B735-5BF3F3BD30A4}"/>
              </a:ext>
            </a:extLst>
          </p:cNvPr>
          <p:cNvSpPr txBox="1"/>
          <p:nvPr/>
        </p:nvSpPr>
        <p:spPr>
          <a:xfrm>
            <a:off x="2065416" y="2061012"/>
            <a:ext cx="1886674" cy="892552"/>
          </a:xfrm>
          <a:prstGeom prst="rect">
            <a:avLst/>
          </a:prstGeom>
          <a:noFill/>
        </p:spPr>
        <p:txBody>
          <a:bodyPr wrap="square" rtlCol="0">
            <a:spAutoFit/>
          </a:bodyPr>
          <a:lstStyle/>
          <a:p>
            <a:r>
              <a:rPr lang="en-US" sz="1300" b="1" kern="1200" dirty="0">
                <a:solidFill>
                  <a:schemeClr val="accent6"/>
                </a:solidFill>
                <a:effectLst/>
                <a:latin typeface="Arial" panose="020B0604020202020204" pitchFamily="34" charset="0"/>
                <a:ea typeface="+mn-ea"/>
                <a:cs typeface="Arial" panose="020B0604020202020204" pitchFamily="34" charset="0"/>
              </a:rPr>
              <a:t>Blue</a:t>
            </a:r>
            <a:endParaRPr lang="en-US" sz="1300" kern="1200" dirty="0">
              <a:solidFill>
                <a:schemeClr val="accent6"/>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100/35/0/20</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0/112/173</a:t>
            </a:r>
          </a:p>
          <a:p>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#0070ad</a:t>
            </a:r>
            <a:endParaRPr lang="en-US" sz="1300"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FFB19A07-AC54-FB44-84DD-BDAC71385327}"/>
              </a:ext>
            </a:extLst>
          </p:cNvPr>
          <p:cNvSpPr/>
          <p:nvPr/>
        </p:nvSpPr>
        <p:spPr>
          <a:xfrm>
            <a:off x="4325821" y="2057426"/>
            <a:ext cx="964039" cy="9640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CAA85DC-15C3-4A45-8717-82A9937C81FB}"/>
              </a:ext>
            </a:extLst>
          </p:cNvPr>
          <p:cNvSpPr txBox="1"/>
          <p:nvPr/>
        </p:nvSpPr>
        <p:spPr>
          <a:xfrm>
            <a:off x="5317902" y="2061012"/>
            <a:ext cx="1886673" cy="892552"/>
          </a:xfrm>
          <a:prstGeom prst="rect">
            <a:avLst/>
          </a:prstGeom>
          <a:noFill/>
        </p:spPr>
        <p:txBody>
          <a:bodyPr wrap="square" rtlCol="0">
            <a:spAutoFit/>
          </a:bodyPr>
          <a:lstStyle/>
          <a:p>
            <a:r>
              <a:rPr lang="en-US" sz="1300" b="1" kern="1200" dirty="0">
                <a:solidFill>
                  <a:schemeClr val="tx2"/>
                </a:solidFill>
                <a:effectLst/>
                <a:latin typeface="Arial" panose="020B0604020202020204" pitchFamily="34" charset="0"/>
                <a:ea typeface="+mn-ea"/>
                <a:cs typeface="Arial" panose="020B0604020202020204" pitchFamily="34" charset="0"/>
              </a:rPr>
              <a:t>Green</a:t>
            </a:r>
            <a:endParaRPr lang="en-US" sz="1300" kern="1200" dirty="0">
              <a:solidFill>
                <a:schemeClr val="tx2"/>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58/0/100/0</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119/192/67</a:t>
            </a:r>
          </a:p>
          <a:p>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#77c043</a:t>
            </a:r>
          </a:p>
        </p:txBody>
      </p:sp>
      <p:sp>
        <p:nvSpPr>
          <p:cNvPr id="15" name="Oval 14">
            <a:extLst>
              <a:ext uri="{FF2B5EF4-FFF2-40B4-BE49-F238E27FC236}">
                <a16:creationId xmlns:a16="http://schemas.microsoft.com/office/drawing/2014/main" id="{FBB18E16-AAF2-8245-BD7B-451551698564}"/>
              </a:ext>
            </a:extLst>
          </p:cNvPr>
          <p:cNvSpPr/>
          <p:nvPr/>
        </p:nvSpPr>
        <p:spPr>
          <a:xfrm>
            <a:off x="7589882" y="2057426"/>
            <a:ext cx="964039" cy="964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A3B8B10-5BEA-4F45-874D-6A9C88FC81D1}"/>
              </a:ext>
            </a:extLst>
          </p:cNvPr>
          <p:cNvSpPr txBox="1"/>
          <p:nvPr/>
        </p:nvSpPr>
        <p:spPr>
          <a:xfrm>
            <a:off x="8581965" y="2061012"/>
            <a:ext cx="1886672" cy="892552"/>
          </a:xfrm>
          <a:prstGeom prst="rect">
            <a:avLst/>
          </a:prstGeom>
          <a:noFill/>
        </p:spPr>
        <p:txBody>
          <a:bodyPr wrap="square" rtlCol="0">
            <a:spAutoFit/>
          </a:bodyPr>
          <a:lstStyle/>
          <a:p>
            <a:r>
              <a:rPr lang="en-US" sz="1300" b="1" kern="1200" dirty="0">
                <a:solidFill>
                  <a:schemeClr val="accent1"/>
                </a:solidFill>
                <a:effectLst/>
                <a:latin typeface="Arial" panose="020B0604020202020204" pitchFamily="34" charset="0"/>
                <a:ea typeface="+mn-ea"/>
                <a:cs typeface="Arial" panose="020B0604020202020204" pitchFamily="34" charset="0"/>
              </a:rPr>
              <a:t>Light Blue</a:t>
            </a:r>
            <a:endParaRPr lang="en-US" sz="1300" kern="1200" dirty="0">
              <a:solidFill>
                <a:schemeClr val="accent1"/>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100/6/2/10</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1/159 /211</a:t>
            </a:r>
          </a:p>
          <a:p>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#019fd3</a:t>
            </a:r>
          </a:p>
        </p:txBody>
      </p:sp>
      <p:sp>
        <p:nvSpPr>
          <p:cNvPr id="17" name="Oval 16">
            <a:extLst>
              <a:ext uri="{FF2B5EF4-FFF2-40B4-BE49-F238E27FC236}">
                <a16:creationId xmlns:a16="http://schemas.microsoft.com/office/drawing/2014/main" id="{C9D41E4F-4789-4C4F-8772-3954C16966C3}"/>
              </a:ext>
            </a:extLst>
          </p:cNvPr>
          <p:cNvSpPr/>
          <p:nvPr/>
        </p:nvSpPr>
        <p:spPr>
          <a:xfrm>
            <a:off x="1073335" y="4056470"/>
            <a:ext cx="742381" cy="7423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2AA1CE1-0B01-1547-A0FD-3FF9C696CB78}"/>
              </a:ext>
            </a:extLst>
          </p:cNvPr>
          <p:cNvSpPr txBox="1"/>
          <p:nvPr/>
        </p:nvSpPr>
        <p:spPr>
          <a:xfrm>
            <a:off x="1857071" y="3922937"/>
            <a:ext cx="1738004" cy="892552"/>
          </a:xfrm>
          <a:prstGeom prst="rect">
            <a:avLst/>
          </a:prstGeom>
          <a:noFill/>
        </p:spPr>
        <p:txBody>
          <a:bodyPr wrap="square" rtlCol="0">
            <a:spAutoFit/>
          </a:bodyPr>
          <a:lstStyle/>
          <a:p>
            <a:r>
              <a:rPr lang="en-US" sz="1300" b="1" kern="1200" dirty="0">
                <a:solidFill>
                  <a:schemeClr val="accent2"/>
                </a:solidFill>
                <a:effectLst/>
                <a:latin typeface="Arial" panose="020B0604020202020204" pitchFamily="34" charset="0"/>
                <a:ea typeface="+mn-ea"/>
                <a:cs typeface="Arial" panose="020B0604020202020204" pitchFamily="34" charset="0"/>
              </a:rPr>
              <a:t>Dark Blue</a:t>
            </a:r>
            <a:endParaRPr lang="en-US" sz="1300" kern="1200" dirty="0">
              <a:solidFill>
                <a:schemeClr val="accent2"/>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100/48/0/48</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5/77/125</a:t>
            </a:r>
          </a:p>
          <a:p>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#054d7d</a:t>
            </a:r>
          </a:p>
        </p:txBody>
      </p:sp>
      <p:sp>
        <p:nvSpPr>
          <p:cNvPr id="19" name="Oval 18">
            <a:extLst>
              <a:ext uri="{FF2B5EF4-FFF2-40B4-BE49-F238E27FC236}">
                <a16:creationId xmlns:a16="http://schemas.microsoft.com/office/drawing/2014/main" id="{031C50E3-0509-0141-A767-DA962A865E65}"/>
              </a:ext>
            </a:extLst>
          </p:cNvPr>
          <p:cNvSpPr>
            <a:spLocks noChangeAspect="1"/>
          </p:cNvSpPr>
          <p:nvPr/>
        </p:nvSpPr>
        <p:spPr>
          <a:xfrm>
            <a:off x="3686036" y="4056470"/>
            <a:ext cx="740664" cy="7406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42D231D-CF11-F64C-B378-27CDB11B4834}"/>
              </a:ext>
            </a:extLst>
          </p:cNvPr>
          <p:cNvSpPr txBox="1"/>
          <p:nvPr/>
        </p:nvSpPr>
        <p:spPr>
          <a:xfrm>
            <a:off x="4489469" y="3922936"/>
            <a:ext cx="1580789" cy="892552"/>
          </a:xfrm>
          <a:prstGeom prst="rect">
            <a:avLst/>
          </a:prstGeom>
          <a:noFill/>
        </p:spPr>
        <p:txBody>
          <a:bodyPr wrap="square" rtlCol="0">
            <a:spAutoFit/>
          </a:bodyPr>
          <a:lstStyle/>
          <a:p>
            <a:r>
              <a:rPr lang="en-US" sz="1300" b="1" kern="1200" dirty="0">
                <a:solidFill>
                  <a:schemeClr val="accent3"/>
                </a:solidFill>
                <a:effectLst/>
                <a:latin typeface="Arial" panose="020B0604020202020204" pitchFamily="34" charset="0"/>
                <a:ea typeface="+mn-ea"/>
                <a:cs typeface="Arial" panose="020B0604020202020204" pitchFamily="34" charset="0"/>
              </a:rPr>
              <a:t>Purple </a:t>
            </a:r>
            <a:endParaRPr lang="en-US" sz="1300" kern="1200" dirty="0">
              <a:solidFill>
                <a:schemeClr val="accent3"/>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83/78/0/8</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68/75/152</a:t>
            </a:r>
            <a:br>
              <a:rPr lang="en-US" sz="1300" kern="1200" dirty="0">
                <a:solidFill>
                  <a:schemeClr val="tx1"/>
                </a:solidFill>
                <a:effectLst/>
                <a:latin typeface="Arial" panose="020B0604020202020204" pitchFamily="34" charset="0"/>
                <a:ea typeface="+mn-ea"/>
                <a:cs typeface="Arial" panose="020B0604020202020204" pitchFamily="34" charset="0"/>
              </a:rPr>
            </a:br>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#444b98</a:t>
            </a:r>
          </a:p>
        </p:txBody>
      </p:sp>
      <p:sp>
        <p:nvSpPr>
          <p:cNvPr id="22" name="TextBox 21">
            <a:extLst>
              <a:ext uri="{FF2B5EF4-FFF2-40B4-BE49-F238E27FC236}">
                <a16:creationId xmlns:a16="http://schemas.microsoft.com/office/drawing/2014/main" id="{0DB9F505-34B7-0D47-9312-F21984082F3D}"/>
              </a:ext>
            </a:extLst>
          </p:cNvPr>
          <p:cNvSpPr txBox="1"/>
          <p:nvPr/>
        </p:nvSpPr>
        <p:spPr>
          <a:xfrm>
            <a:off x="7073091" y="3922935"/>
            <a:ext cx="1738004" cy="892552"/>
          </a:xfrm>
          <a:prstGeom prst="rect">
            <a:avLst/>
          </a:prstGeom>
          <a:noFill/>
        </p:spPr>
        <p:txBody>
          <a:bodyPr wrap="square" rtlCol="0">
            <a:spAutoFit/>
          </a:bodyPr>
          <a:lstStyle/>
          <a:p>
            <a:r>
              <a:rPr lang="en-US" sz="1300" b="1" kern="1200" dirty="0">
                <a:solidFill>
                  <a:schemeClr val="accent4"/>
                </a:solidFill>
                <a:effectLst/>
                <a:latin typeface="Arial" panose="020B0604020202020204" pitchFamily="34" charset="0"/>
                <a:ea typeface="+mn-ea"/>
                <a:cs typeface="Arial" panose="020B0604020202020204" pitchFamily="34" charset="0"/>
              </a:rPr>
              <a:t>Burgundy</a:t>
            </a:r>
            <a:endParaRPr lang="en-US" sz="1300" kern="1200" dirty="0">
              <a:solidFill>
                <a:schemeClr val="accent4"/>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13/100/0/34</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152/0/101</a:t>
            </a:r>
          </a:p>
          <a:p>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#980065</a:t>
            </a:r>
          </a:p>
        </p:txBody>
      </p:sp>
      <p:sp>
        <p:nvSpPr>
          <p:cNvPr id="23" name="Oval 22">
            <a:extLst>
              <a:ext uri="{FF2B5EF4-FFF2-40B4-BE49-F238E27FC236}">
                <a16:creationId xmlns:a16="http://schemas.microsoft.com/office/drawing/2014/main" id="{A1DCBFF7-EC8D-3A46-9396-5A9B30D04663}"/>
              </a:ext>
            </a:extLst>
          </p:cNvPr>
          <p:cNvSpPr>
            <a:spLocks noChangeAspect="1"/>
          </p:cNvSpPr>
          <p:nvPr/>
        </p:nvSpPr>
        <p:spPr>
          <a:xfrm>
            <a:off x="6286127" y="4056470"/>
            <a:ext cx="740664" cy="7406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5C9463A-3D93-804A-9F3F-744C85858E82}"/>
              </a:ext>
            </a:extLst>
          </p:cNvPr>
          <p:cNvSpPr txBox="1"/>
          <p:nvPr/>
        </p:nvSpPr>
        <p:spPr>
          <a:xfrm>
            <a:off x="9644359" y="3922935"/>
            <a:ext cx="1886672" cy="892552"/>
          </a:xfrm>
          <a:prstGeom prst="rect">
            <a:avLst/>
          </a:prstGeom>
          <a:noFill/>
        </p:spPr>
        <p:txBody>
          <a:bodyPr wrap="square" rtlCol="0">
            <a:spAutoFit/>
          </a:bodyPr>
          <a:lstStyle/>
          <a:p>
            <a:r>
              <a:rPr lang="en-US" sz="1300" b="1" kern="1200" dirty="0">
                <a:solidFill>
                  <a:schemeClr val="accent5"/>
                </a:solidFill>
                <a:effectLst/>
                <a:latin typeface="Arial" panose="020B0604020202020204" pitchFamily="34" charset="0"/>
                <a:ea typeface="+mn-ea"/>
                <a:cs typeface="Arial" panose="020B0604020202020204" pitchFamily="34" charset="0"/>
              </a:rPr>
              <a:t>Yellow</a:t>
            </a:r>
            <a:endParaRPr lang="en-US" sz="1300" kern="1200" dirty="0">
              <a:solidFill>
                <a:schemeClr val="accent5"/>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0/35/100/0</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251/173/24</a:t>
            </a:r>
          </a:p>
          <a:p>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#fbad18</a:t>
            </a:r>
          </a:p>
        </p:txBody>
      </p:sp>
      <p:sp>
        <p:nvSpPr>
          <p:cNvPr id="25" name="Oval 24">
            <a:extLst>
              <a:ext uri="{FF2B5EF4-FFF2-40B4-BE49-F238E27FC236}">
                <a16:creationId xmlns:a16="http://schemas.microsoft.com/office/drawing/2014/main" id="{009EF1FE-B734-014D-9F4C-CE02B223D62C}"/>
              </a:ext>
            </a:extLst>
          </p:cNvPr>
          <p:cNvSpPr>
            <a:spLocks noChangeAspect="1"/>
          </p:cNvSpPr>
          <p:nvPr/>
        </p:nvSpPr>
        <p:spPr>
          <a:xfrm>
            <a:off x="8857395" y="4056470"/>
            <a:ext cx="740664" cy="7406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94C46D4-1F61-C746-871D-7E6ABA454074}"/>
              </a:ext>
            </a:extLst>
          </p:cNvPr>
          <p:cNvSpPr/>
          <p:nvPr/>
        </p:nvSpPr>
        <p:spPr>
          <a:xfrm>
            <a:off x="1073335" y="5179214"/>
            <a:ext cx="742381" cy="7423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2693840-B8B9-D241-9D61-0C7016284625}"/>
              </a:ext>
            </a:extLst>
          </p:cNvPr>
          <p:cNvSpPr txBox="1"/>
          <p:nvPr/>
        </p:nvSpPr>
        <p:spPr>
          <a:xfrm>
            <a:off x="1857071" y="5045681"/>
            <a:ext cx="1738004" cy="892552"/>
          </a:xfrm>
          <a:prstGeom prst="rect">
            <a:avLst/>
          </a:prstGeom>
          <a:noFill/>
        </p:spPr>
        <p:txBody>
          <a:bodyPr wrap="square" rtlCol="0">
            <a:spAutoFit/>
          </a:bodyPr>
          <a:lstStyle/>
          <a:p>
            <a:r>
              <a:rPr lang="en-US" sz="1300" b="1" kern="1200" dirty="0">
                <a:solidFill>
                  <a:schemeClr val="tx1"/>
                </a:solidFill>
                <a:effectLst/>
                <a:latin typeface="Arial" panose="020B0604020202020204" pitchFamily="34" charset="0"/>
                <a:ea typeface="+mn-ea"/>
                <a:cs typeface="Arial" panose="020B0604020202020204" pitchFamily="34" charset="0"/>
              </a:rPr>
              <a:t>Dark Grey</a:t>
            </a:r>
            <a:endParaRPr lang="en-US" sz="1300" kern="1200" dirty="0">
              <a:solidFill>
                <a:schemeClr val="tx1"/>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35/10/0/75</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60/79/95</a:t>
            </a:r>
          </a:p>
          <a:p>
            <a:r>
              <a:rPr lang="en-US" sz="1300" b="1" kern="1200" dirty="0">
                <a:solidFill>
                  <a:schemeClr val="tx1"/>
                </a:solidFill>
                <a:effectLst/>
                <a:latin typeface="Arial" panose="020B0604020202020204" pitchFamily="34" charset="0"/>
                <a:ea typeface="+mn-ea"/>
                <a:cs typeface="Arial" panose="020B0604020202020204" pitchFamily="34" charset="0"/>
              </a:rPr>
              <a:t>HEX</a:t>
            </a:r>
            <a:r>
              <a:rPr lang="en-US" sz="1300" kern="1200" dirty="0">
                <a:solidFill>
                  <a:schemeClr val="tx1"/>
                </a:solidFill>
                <a:effectLst/>
                <a:latin typeface="Arial" panose="020B0604020202020204" pitchFamily="34" charset="0"/>
                <a:ea typeface="+mn-ea"/>
                <a:cs typeface="Arial" panose="020B0604020202020204" pitchFamily="34" charset="0"/>
              </a:rPr>
              <a:t> #3c4f5f</a:t>
            </a:r>
          </a:p>
        </p:txBody>
      </p:sp>
      <p:sp>
        <p:nvSpPr>
          <p:cNvPr id="28" name="Oval 27">
            <a:extLst>
              <a:ext uri="{FF2B5EF4-FFF2-40B4-BE49-F238E27FC236}">
                <a16:creationId xmlns:a16="http://schemas.microsoft.com/office/drawing/2014/main" id="{3D0B1713-9D67-3544-9891-033E6EC854DF}"/>
              </a:ext>
            </a:extLst>
          </p:cNvPr>
          <p:cNvSpPr>
            <a:spLocks noChangeAspect="1"/>
          </p:cNvSpPr>
          <p:nvPr/>
        </p:nvSpPr>
        <p:spPr>
          <a:xfrm>
            <a:off x="3686036" y="5179214"/>
            <a:ext cx="740664" cy="740664"/>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72593D2-C1ED-C245-B190-88C8B858B524}"/>
              </a:ext>
            </a:extLst>
          </p:cNvPr>
          <p:cNvSpPr txBox="1"/>
          <p:nvPr/>
        </p:nvSpPr>
        <p:spPr>
          <a:xfrm>
            <a:off x="4489469" y="5045680"/>
            <a:ext cx="1580789" cy="892552"/>
          </a:xfrm>
          <a:prstGeom prst="rect">
            <a:avLst/>
          </a:prstGeom>
          <a:noFill/>
        </p:spPr>
        <p:txBody>
          <a:bodyPr wrap="square" rtlCol="0">
            <a:spAutoFit/>
          </a:bodyPr>
          <a:lstStyle/>
          <a:p>
            <a:r>
              <a:rPr lang="en-US" sz="1300" b="1" kern="1200" dirty="0">
                <a:solidFill>
                  <a:schemeClr val="tx1">
                    <a:lumMod val="40000"/>
                    <a:lumOff val="60000"/>
                  </a:schemeClr>
                </a:solidFill>
                <a:effectLst/>
                <a:latin typeface="Arial" panose="020B0604020202020204" pitchFamily="34" charset="0"/>
                <a:ea typeface="+mn-ea"/>
                <a:cs typeface="Arial" panose="020B0604020202020204" pitchFamily="34" charset="0"/>
              </a:rPr>
              <a:t>Medium Grey</a:t>
            </a:r>
            <a:endParaRPr lang="en-US" sz="1300" kern="1200" dirty="0">
              <a:solidFill>
                <a:schemeClr val="tx1">
                  <a:lumMod val="40000"/>
                  <a:lumOff val="60000"/>
                </a:schemeClr>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20/7/0/35</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141/176/173</a:t>
            </a:r>
          </a:p>
          <a:p>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#8d9cad</a:t>
            </a:r>
          </a:p>
        </p:txBody>
      </p:sp>
      <p:sp>
        <p:nvSpPr>
          <p:cNvPr id="30" name="TextBox 29">
            <a:extLst>
              <a:ext uri="{FF2B5EF4-FFF2-40B4-BE49-F238E27FC236}">
                <a16:creationId xmlns:a16="http://schemas.microsoft.com/office/drawing/2014/main" id="{3621062A-4848-1542-AE4D-6237053100E0}"/>
              </a:ext>
            </a:extLst>
          </p:cNvPr>
          <p:cNvSpPr txBox="1"/>
          <p:nvPr/>
        </p:nvSpPr>
        <p:spPr>
          <a:xfrm>
            <a:off x="7073091" y="5045679"/>
            <a:ext cx="1738004" cy="892552"/>
          </a:xfrm>
          <a:prstGeom prst="rect">
            <a:avLst/>
          </a:prstGeom>
          <a:noFill/>
        </p:spPr>
        <p:txBody>
          <a:bodyPr wrap="square" rtlCol="0">
            <a:spAutoFit/>
          </a:bodyPr>
          <a:lstStyle/>
          <a:p>
            <a:r>
              <a:rPr lang="en-US" sz="1300" b="1" kern="1200" dirty="0">
                <a:solidFill>
                  <a:schemeClr val="tx1">
                    <a:lumMod val="20000"/>
                    <a:lumOff val="80000"/>
                  </a:schemeClr>
                </a:solidFill>
                <a:effectLst/>
                <a:latin typeface="Arial" panose="020B0604020202020204" pitchFamily="34" charset="0"/>
                <a:ea typeface="+mn-ea"/>
                <a:cs typeface="Arial" panose="020B0604020202020204" pitchFamily="34" charset="0"/>
              </a:rPr>
              <a:t>Light Grey</a:t>
            </a:r>
            <a:endParaRPr lang="en-US" sz="1300" kern="1200" dirty="0">
              <a:solidFill>
                <a:schemeClr val="tx1">
                  <a:lumMod val="20000"/>
                  <a:lumOff val="80000"/>
                </a:schemeClr>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5/0/0/15</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206/216/221</a:t>
            </a:r>
          </a:p>
          <a:p>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#ced8dd</a:t>
            </a:r>
          </a:p>
        </p:txBody>
      </p:sp>
      <p:sp>
        <p:nvSpPr>
          <p:cNvPr id="31" name="Oval 30">
            <a:extLst>
              <a:ext uri="{FF2B5EF4-FFF2-40B4-BE49-F238E27FC236}">
                <a16:creationId xmlns:a16="http://schemas.microsoft.com/office/drawing/2014/main" id="{1C280F09-DFEF-F04D-AB84-8D2D19CCAD9C}"/>
              </a:ext>
            </a:extLst>
          </p:cNvPr>
          <p:cNvSpPr>
            <a:spLocks noChangeAspect="1"/>
          </p:cNvSpPr>
          <p:nvPr/>
        </p:nvSpPr>
        <p:spPr>
          <a:xfrm>
            <a:off x="6286127" y="5179214"/>
            <a:ext cx="740664" cy="740664"/>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1FE624E-FDDA-7345-BB47-C23B0928D649}"/>
              </a:ext>
            </a:extLst>
          </p:cNvPr>
          <p:cNvCxnSpPr/>
          <p:nvPr/>
        </p:nvCxnSpPr>
        <p:spPr>
          <a:xfrm>
            <a:off x="1018650" y="3301679"/>
            <a:ext cx="10103215"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459AAC2-1FFE-FF48-A27C-E70561ECAC01}"/>
              </a:ext>
            </a:extLst>
          </p:cNvPr>
          <p:cNvSpPr txBox="1"/>
          <p:nvPr/>
        </p:nvSpPr>
        <p:spPr>
          <a:xfrm>
            <a:off x="1018650" y="3513509"/>
            <a:ext cx="2667386" cy="338554"/>
          </a:xfrm>
          <a:prstGeom prst="rect">
            <a:avLst/>
          </a:prstGeom>
          <a:noFill/>
        </p:spPr>
        <p:txBody>
          <a:bodyPr wrap="square" rtlCol="0">
            <a:spAutoFit/>
          </a:bodyPr>
          <a:lstStyle/>
          <a:p>
            <a:r>
              <a:rPr lang="en-US" sz="1600" b="1" kern="1200" dirty="0">
                <a:solidFill>
                  <a:schemeClr val="tx1"/>
                </a:solidFill>
                <a:effectLst/>
                <a:latin typeface="Arial" panose="020B0604020202020204" pitchFamily="34" charset="0"/>
                <a:ea typeface="+mn-ea"/>
                <a:cs typeface="Arial" panose="020B0604020202020204" pitchFamily="34" charset="0"/>
              </a:rPr>
              <a:t>Secondary colors</a:t>
            </a:r>
            <a:endParaRPr lang="en-US" sz="1600" kern="1200" dirty="0">
              <a:solidFill>
                <a:schemeClr val="tx1"/>
              </a:solidFill>
              <a:effectLst/>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3A07067B-6CF9-7C48-8AED-A5DE31C7A9D2}"/>
              </a:ext>
            </a:extLst>
          </p:cNvPr>
          <p:cNvSpPr txBox="1"/>
          <p:nvPr/>
        </p:nvSpPr>
        <p:spPr>
          <a:xfrm>
            <a:off x="1018650" y="1603686"/>
            <a:ext cx="1738004" cy="338554"/>
          </a:xfrm>
          <a:prstGeom prst="rect">
            <a:avLst/>
          </a:prstGeom>
          <a:noFill/>
        </p:spPr>
        <p:txBody>
          <a:bodyPr wrap="square" rtlCol="0">
            <a:spAutoFit/>
          </a:bodyPr>
          <a:lstStyle/>
          <a:p>
            <a:r>
              <a:rPr lang="en-US" sz="1600" b="1" kern="1200" dirty="0">
                <a:solidFill>
                  <a:schemeClr val="tx1"/>
                </a:solidFill>
                <a:effectLst/>
                <a:latin typeface="Arial" panose="020B0604020202020204" pitchFamily="34" charset="0"/>
                <a:ea typeface="+mn-ea"/>
                <a:cs typeface="Arial" panose="020B0604020202020204" pitchFamily="34" charset="0"/>
              </a:rPr>
              <a:t>Primary colors</a:t>
            </a:r>
            <a:endParaRPr lang="en-US" sz="1600" kern="1200" dirty="0">
              <a:solidFill>
                <a:schemeClr val="tx1"/>
              </a:solidFill>
              <a:effectLst/>
              <a:latin typeface="Arial" panose="020B0604020202020204" pitchFamily="34" charset="0"/>
              <a:ea typeface="+mn-ea"/>
              <a:cs typeface="Arial" panose="020B0604020202020204" pitchFamily="34" charset="0"/>
            </a:endParaRPr>
          </a:p>
        </p:txBody>
      </p:sp>
      <p:sp>
        <p:nvSpPr>
          <p:cNvPr id="34" name="Title 1">
            <a:extLst>
              <a:ext uri="{FF2B5EF4-FFF2-40B4-BE49-F238E27FC236}">
                <a16:creationId xmlns:a16="http://schemas.microsoft.com/office/drawing/2014/main" id="{8BFA73ED-5A74-8049-A503-0359EC2BF5D3}"/>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Colors</a:t>
            </a:r>
          </a:p>
        </p:txBody>
      </p:sp>
      <p:pic>
        <p:nvPicPr>
          <p:cNvPr id="35" name="Picture 34">
            <a:extLst>
              <a:ext uri="{FF2B5EF4-FFF2-40B4-BE49-F238E27FC236}">
                <a16:creationId xmlns:a16="http://schemas.microsoft.com/office/drawing/2014/main" id="{7CC0ED01-8D00-D04E-A4DC-E7C44BBB66FF}"/>
              </a:ext>
            </a:extLst>
          </p:cNvPr>
          <p:cNvPicPr>
            <a:picLocks noChangeAspect="1"/>
          </p:cNvPicPr>
          <p:nvPr/>
        </p:nvPicPr>
        <p:blipFill>
          <a:blip r:embed="rId2"/>
          <a:stretch>
            <a:fillRect/>
          </a:stretch>
        </p:blipFill>
        <p:spPr>
          <a:xfrm>
            <a:off x="386904" y="771993"/>
            <a:ext cx="447872" cy="447872"/>
          </a:xfrm>
          <a:prstGeom prst="rect">
            <a:avLst/>
          </a:prstGeom>
        </p:spPr>
      </p:pic>
      <p:pic>
        <p:nvPicPr>
          <p:cNvPr id="36" name="Picture 35">
            <a:extLst>
              <a:ext uri="{FF2B5EF4-FFF2-40B4-BE49-F238E27FC236}">
                <a16:creationId xmlns:a16="http://schemas.microsoft.com/office/drawing/2014/main" id="{59EE61BB-23E4-A448-A943-54B8B921C990}"/>
              </a:ext>
            </a:extLst>
          </p:cNvPr>
          <p:cNvPicPr>
            <a:picLocks noChangeAspect="1"/>
          </p:cNvPicPr>
          <p:nvPr/>
        </p:nvPicPr>
        <p:blipFill>
          <a:blip r:embed="rId3"/>
          <a:stretch>
            <a:fillRect/>
          </a:stretch>
        </p:blipFill>
        <p:spPr>
          <a:xfrm>
            <a:off x="386904" y="6150566"/>
            <a:ext cx="1156012" cy="525128"/>
          </a:xfrm>
          <a:prstGeom prst="rect">
            <a:avLst/>
          </a:prstGeom>
        </p:spPr>
      </p:pic>
      <p:pic>
        <p:nvPicPr>
          <p:cNvPr id="2" name="Picture 35">
            <a:extLst>
              <a:ext uri="{FF2B5EF4-FFF2-40B4-BE49-F238E27FC236}">
                <a16:creationId xmlns:a16="http://schemas.microsoft.com/office/drawing/2014/main" id="{FD4D8B3E-1BFE-06C8-CDF8-1588566F7F7B}"/>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7350" y="6149975"/>
            <a:ext cx="11557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40161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1DC5E24-58F4-BE46-83DE-46C3F6CD8EC9}"/>
              </a:ext>
            </a:extLst>
          </p:cNvPr>
          <p:cNvPicPr>
            <a:picLocks noChangeAspect="1"/>
          </p:cNvPicPr>
          <p:nvPr/>
        </p:nvPicPr>
        <p:blipFill>
          <a:blip r:embed="rId2"/>
          <a:stretch>
            <a:fillRect/>
          </a:stretch>
        </p:blipFill>
        <p:spPr>
          <a:xfrm rot="14959672">
            <a:off x="5390038" y="156938"/>
            <a:ext cx="6319232" cy="5535581"/>
          </a:xfrm>
          <a:prstGeom prst="rect">
            <a:avLst/>
          </a:prstGeom>
        </p:spPr>
      </p:pic>
      <p:sp>
        <p:nvSpPr>
          <p:cNvPr id="2" name="Title 1">
            <a:extLst>
              <a:ext uri="{FF2B5EF4-FFF2-40B4-BE49-F238E27FC236}">
                <a16:creationId xmlns:a16="http://schemas.microsoft.com/office/drawing/2014/main" id="{213EB732-9318-6B47-B6AF-5854543B45D6}"/>
              </a:ext>
            </a:extLst>
          </p:cNvPr>
          <p:cNvSpPr>
            <a:spLocks noGrp="1"/>
          </p:cNvSpPr>
          <p:nvPr>
            <p:ph type="title" hasCustomPrompt="1"/>
          </p:nvPr>
        </p:nvSpPr>
        <p:spPr>
          <a:xfrm>
            <a:off x="833377" y="2822575"/>
            <a:ext cx="6045888" cy="711200"/>
          </a:xfrm>
        </p:spPr>
        <p:txBody>
          <a:bodyPr lIns="0" tIns="0" rIns="0" bIns="0" anchor="b" anchorCtr="0">
            <a:normAutofit/>
          </a:bodyPr>
          <a:lstStyle>
            <a:lvl1pPr>
              <a:defRPr sz="4200" b="1" i="0">
                <a:solidFill>
                  <a:schemeClr val="bg1"/>
                </a:solidFill>
                <a:latin typeface="Arial" panose="020B0604020202020204" pitchFamily="34" charset="0"/>
                <a:cs typeface="Arial" panose="020B0604020202020204" pitchFamily="34" charset="0"/>
              </a:defRPr>
            </a:lvl1pPr>
          </a:lstStyle>
          <a:p>
            <a:r>
              <a:rPr lang="en-US" dirty="0"/>
              <a:t>Insert section title</a:t>
            </a:r>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solidFill>
                  <a:schemeClr val="bg1"/>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solidFill>
                  <a:schemeClr val="bg1"/>
                </a:solidFill>
                <a:latin typeface="Arial" panose="020B0604020202020204" pitchFamily="34" charset="0"/>
                <a:cs typeface="Arial" panose="020B0604020202020204" pitchFamily="34" charset="0"/>
              </a:defRPr>
            </a:lvl1pPr>
          </a:lstStyle>
          <a:p>
            <a:pPr>
              <a:defRPr/>
            </a:pPr>
            <a:fld id="{A900C140-1396-4E97-901B-0F30B2A8B7C1}" type="slidenum">
              <a:rPr lang="en-US" smtClean="0"/>
              <a:pPr>
                <a:defRPr/>
              </a:pPr>
              <a:t>‹#›</a:t>
            </a:fld>
            <a:endParaRPr lang="en-US" dirty="0"/>
          </a:p>
        </p:txBody>
      </p:sp>
    </p:spTree>
    <p:extLst>
      <p:ext uri="{BB962C8B-B14F-4D97-AF65-F5344CB8AC3E}">
        <p14:creationId xmlns:p14="http://schemas.microsoft.com/office/powerpoint/2010/main" val="4443137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1"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3EB732-9318-6B47-B6AF-5854543B45D6}"/>
              </a:ext>
            </a:extLst>
          </p:cNvPr>
          <p:cNvSpPr>
            <a:spLocks noGrp="1"/>
          </p:cNvSpPr>
          <p:nvPr>
            <p:ph type="title" hasCustomPrompt="1"/>
          </p:nvPr>
        </p:nvSpPr>
        <p:spPr>
          <a:xfrm>
            <a:off x="833377" y="2822575"/>
            <a:ext cx="6045888" cy="711200"/>
          </a:xfrm>
        </p:spPr>
        <p:txBody>
          <a:bodyPr lIns="0" tIns="0" rIns="0" bIns="0" anchor="b" anchorCtr="0">
            <a:normAutofit/>
          </a:bodyPr>
          <a:lstStyle>
            <a:lvl1pPr>
              <a:defRPr sz="4200" b="1" i="0">
                <a:solidFill>
                  <a:schemeClr val="bg1"/>
                </a:solidFill>
                <a:latin typeface="Arial" panose="020B0604020202020204" pitchFamily="34" charset="0"/>
                <a:cs typeface="Arial" panose="020B0604020202020204" pitchFamily="34" charset="0"/>
              </a:defRPr>
            </a:lvl1pPr>
          </a:lstStyle>
          <a:p>
            <a:r>
              <a:rPr lang="en-US" dirty="0"/>
              <a:t>Insert section title</a:t>
            </a:r>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solidFill>
                  <a:schemeClr val="bg1"/>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solidFill>
                  <a:schemeClr val="bg1"/>
                </a:solidFill>
                <a:latin typeface="Arial" panose="020B0604020202020204" pitchFamily="34" charset="0"/>
                <a:cs typeface="Arial" panose="020B0604020202020204" pitchFamily="34" charset="0"/>
              </a:defRPr>
            </a:lvl1pPr>
          </a:lstStyle>
          <a:p>
            <a:pPr>
              <a:defRPr/>
            </a:pPr>
            <a:fld id="{370D1AC1-511A-4E46-BE3E-963D508B076B}" type="slidenum">
              <a:rPr lang="en-US" smtClean="0"/>
              <a:pPr>
                <a:defRPr/>
              </a:pPr>
              <a:t>‹#›</a:t>
            </a:fld>
            <a:endParaRPr lang="en-US" dirty="0"/>
          </a:p>
        </p:txBody>
      </p:sp>
      <p:pic>
        <p:nvPicPr>
          <p:cNvPr id="4" name="Picture 3">
            <a:extLst>
              <a:ext uri="{FF2B5EF4-FFF2-40B4-BE49-F238E27FC236}">
                <a16:creationId xmlns:a16="http://schemas.microsoft.com/office/drawing/2014/main" id="{17721834-1EE1-784A-95FE-27ECC3B0617D}"/>
              </a:ext>
            </a:extLst>
          </p:cNvPr>
          <p:cNvPicPr>
            <a:picLocks noChangeAspect="1"/>
          </p:cNvPicPr>
          <p:nvPr/>
        </p:nvPicPr>
        <p:blipFill rotWithShape="1">
          <a:blip r:embed="rId2"/>
          <a:srcRect l="-1" r="1212"/>
          <a:stretch/>
        </p:blipFill>
        <p:spPr>
          <a:xfrm rot="9877584">
            <a:off x="4945452" y="367021"/>
            <a:ext cx="6150787" cy="5454149"/>
          </a:xfrm>
          <a:prstGeom prst="rect">
            <a:avLst/>
          </a:prstGeom>
        </p:spPr>
      </p:pic>
    </p:spTree>
    <p:extLst>
      <p:ext uri="{BB962C8B-B14F-4D97-AF65-F5344CB8AC3E}">
        <p14:creationId xmlns:p14="http://schemas.microsoft.com/office/powerpoint/2010/main" val="355045964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EE4C1EB0-8CEB-A64B-A1F9-25AF3DFB93BD}"/>
              </a:ext>
            </a:extLst>
          </p:cNvPr>
          <p:cNvSpPr>
            <a:spLocks noGrp="1"/>
          </p:cNvSpPr>
          <p:nvPr>
            <p:ph type="pic" sz="quarter" idx="13" hasCustomPrompt="1"/>
          </p:nvPr>
        </p:nvSpPr>
        <p:spPr>
          <a:xfrm>
            <a:off x="0" y="13176"/>
            <a:ext cx="12192000" cy="6858000"/>
          </a:xfrm>
          <a:solidFill>
            <a:schemeClr val="bg1"/>
          </a:solidFill>
        </p:spPr>
        <p:txBody>
          <a:bodyPr>
            <a:noAutofit/>
          </a:bodyPr>
          <a:lstStyle>
            <a:lvl1pPr marL="0" indent="0" algn="l">
              <a:buNone/>
              <a:defRPr sz="2200">
                <a:solidFill>
                  <a:schemeClr val="tx1"/>
                </a:solidFill>
              </a:defRPr>
            </a:lvl1pPr>
          </a:lstStyle>
          <a:p>
            <a:r>
              <a:rPr lang="en-GB" dirty="0"/>
              <a:t>To add and an image: drag and drop an image on to this frame or click the icon in the centre of the page</a:t>
            </a:r>
          </a:p>
        </p:txBody>
      </p:sp>
      <p:sp>
        <p:nvSpPr>
          <p:cNvPr id="2" name="Title 1">
            <a:extLst>
              <a:ext uri="{FF2B5EF4-FFF2-40B4-BE49-F238E27FC236}">
                <a16:creationId xmlns:a16="http://schemas.microsoft.com/office/drawing/2014/main" id="{213EB732-9318-6B47-B6AF-5854543B45D6}"/>
              </a:ext>
            </a:extLst>
          </p:cNvPr>
          <p:cNvSpPr>
            <a:spLocks noGrp="1"/>
          </p:cNvSpPr>
          <p:nvPr>
            <p:ph type="title" hasCustomPrompt="1"/>
          </p:nvPr>
        </p:nvSpPr>
        <p:spPr>
          <a:xfrm>
            <a:off x="833377" y="2822575"/>
            <a:ext cx="6045888" cy="711200"/>
          </a:xfrm>
        </p:spPr>
        <p:txBody>
          <a:bodyPr lIns="0" tIns="0" rIns="0" bIns="0" anchor="b" anchorCtr="0">
            <a:normAutofit/>
          </a:bodyPr>
          <a:lstStyle>
            <a:lvl1pPr>
              <a:defRPr sz="4200" b="1" i="0">
                <a:solidFill>
                  <a:schemeClr val="tx1"/>
                </a:solidFill>
                <a:latin typeface="Arial" panose="020B0604020202020204" pitchFamily="34" charset="0"/>
                <a:cs typeface="Arial" panose="020B0604020202020204" pitchFamily="34" charset="0"/>
              </a:defRPr>
            </a:lvl1pPr>
          </a:lstStyle>
          <a:p>
            <a:r>
              <a:rPr lang="en-US" dirty="0"/>
              <a:t>Insert section title</a:t>
            </a:r>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solidFill>
                  <a:schemeClr val="bg1"/>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solidFill>
                  <a:schemeClr val="bg1"/>
                </a:solidFill>
                <a:latin typeface="Arial" panose="020B0604020202020204" pitchFamily="34" charset="0"/>
                <a:cs typeface="Arial" panose="020B0604020202020204" pitchFamily="34" charset="0"/>
              </a:defRPr>
            </a:lvl1pPr>
          </a:lstStyle>
          <a:p>
            <a:pPr>
              <a:defRPr/>
            </a:pPr>
            <a:fld id="{E7F27753-19D2-4820-811D-962AA7873115}" type="slidenum">
              <a:rPr lang="en-US" smtClean="0"/>
              <a:pPr>
                <a:defRPr/>
              </a:pPr>
              <a:t>‹#›</a:t>
            </a:fld>
            <a:endParaRPr lang="en-US" dirty="0"/>
          </a:p>
        </p:txBody>
      </p:sp>
    </p:spTree>
    <p:extLst>
      <p:ext uri="{BB962C8B-B14F-4D97-AF65-F5344CB8AC3E}">
        <p14:creationId xmlns:p14="http://schemas.microsoft.com/office/powerpoint/2010/main" val="186214653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F70552D3-76CA-4652-A3B5-23D0803397BB}" type="slidenum">
              <a:rPr lang="en-US" smtClean="0"/>
              <a:pPr>
                <a:defRPr/>
              </a:pPr>
              <a:t>‹#›</a:t>
            </a:fld>
            <a:endParaRPr lang="en-US" dirty="0"/>
          </a:p>
        </p:txBody>
      </p:sp>
      <p:sp>
        <p:nvSpPr>
          <p:cNvPr id="12" name="Content Placeholder 2">
            <a:extLst>
              <a:ext uri="{FF2B5EF4-FFF2-40B4-BE49-F238E27FC236}">
                <a16:creationId xmlns:a16="http://schemas.microsoft.com/office/drawing/2014/main" id="{8CF05804-4D56-3247-8CD9-213A087278DE}"/>
              </a:ext>
            </a:extLst>
          </p:cNvPr>
          <p:cNvSpPr>
            <a:spLocks noGrp="1"/>
          </p:cNvSpPr>
          <p:nvPr>
            <p:ph idx="1"/>
          </p:nvPr>
        </p:nvSpPr>
        <p:spPr>
          <a:xfrm>
            <a:off x="1109272" y="1825625"/>
            <a:ext cx="10490849" cy="4351338"/>
          </a:xfrm>
        </p:spPr>
        <p:txBody>
          <a:bodyPr lIns="0" tIns="0" rIns="0" bIns="0"/>
          <a:lstStyle>
            <a:lvl1pPr>
              <a:buClr>
                <a:schemeClr val="accent1"/>
              </a:buClr>
              <a:defRPr sz="2200" b="0" i="0">
                <a:latin typeface="Arial" panose="020B0604020202020204" pitchFamily="34" charset="0"/>
                <a:cs typeface="Arial" panose="020B0604020202020204" pitchFamily="34" charset="0"/>
              </a:defRPr>
            </a:lvl1pPr>
            <a:lvl2pPr>
              <a:buClr>
                <a:schemeClr val="accent1"/>
              </a:buClr>
              <a:defRPr sz="2000" b="0" i="0">
                <a:latin typeface="Arial" panose="020B0604020202020204" pitchFamily="34" charset="0"/>
                <a:cs typeface="Arial" panose="020B0604020202020204" pitchFamily="34" charset="0"/>
              </a:defRPr>
            </a:lvl2pPr>
            <a:lvl3pPr>
              <a:buClr>
                <a:schemeClr val="accent1"/>
              </a:buClr>
              <a:defRPr sz="1800" b="0" i="0">
                <a:latin typeface="Arial" panose="020B0604020202020204" pitchFamily="34" charset="0"/>
                <a:cs typeface="Arial" panose="020B0604020202020204" pitchFamily="34" charset="0"/>
              </a:defRPr>
            </a:lvl3pPr>
            <a:lvl4pPr>
              <a:buClr>
                <a:schemeClr val="accent1"/>
              </a:buClr>
              <a:defRPr sz="1600" b="0" i="0">
                <a:latin typeface="Arial" panose="020B0604020202020204" pitchFamily="34" charset="0"/>
                <a:cs typeface="Arial" panose="020B0604020202020204" pitchFamily="34" charset="0"/>
              </a:defRPr>
            </a:lvl4pPr>
            <a:lvl5pPr>
              <a:buClr>
                <a:schemeClr val="accent1"/>
              </a:buClr>
              <a:defRPr sz="14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92E89EDB-5DE2-CA42-BEF2-303001213ABD}"/>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10" name="Picture 9">
            <a:extLst>
              <a:ext uri="{FF2B5EF4-FFF2-40B4-BE49-F238E27FC236}">
                <a16:creationId xmlns:a16="http://schemas.microsoft.com/office/drawing/2014/main" id="{71093B24-5427-EB4F-957C-2C475B8D37CC}"/>
              </a:ext>
            </a:extLst>
          </p:cNvPr>
          <p:cNvPicPr>
            <a:picLocks noChangeAspect="1"/>
          </p:cNvPicPr>
          <p:nvPr/>
        </p:nvPicPr>
        <p:blipFill>
          <a:blip r:embed="rId2"/>
          <a:stretch>
            <a:fillRect/>
          </a:stretch>
        </p:blipFill>
        <p:spPr>
          <a:xfrm>
            <a:off x="386904" y="771993"/>
            <a:ext cx="447872" cy="447872"/>
          </a:xfrm>
          <a:prstGeom prst="rect">
            <a:avLst/>
          </a:prstGeom>
        </p:spPr>
      </p:pic>
      <p:pic>
        <p:nvPicPr>
          <p:cNvPr id="11" name="Picture 10">
            <a:extLst>
              <a:ext uri="{FF2B5EF4-FFF2-40B4-BE49-F238E27FC236}">
                <a16:creationId xmlns:a16="http://schemas.microsoft.com/office/drawing/2014/main" id="{088233F5-75DA-E64C-BA69-09D6205981C4}"/>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279007510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7C2F67AA-E1A0-4D37-AF76-6F8F377B14C9}" type="slidenum">
              <a:rPr lang="en-US" smtClean="0"/>
              <a:pPr>
                <a:defRPr/>
              </a:pPr>
              <a:t>‹#›</a:t>
            </a:fld>
            <a:endParaRPr lang="en-US" dirty="0"/>
          </a:p>
        </p:txBody>
      </p:sp>
      <p:sp>
        <p:nvSpPr>
          <p:cNvPr id="9" name="Text Placeholder 2">
            <a:extLst>
              <a:ext uri="{FF2B5EF4-FFF2-40B4-BE49-F238E27FC236}">
                <a16:creationId xmlns:a16="http://schemas.microsoft.com/office/drawing/2014/main" id="{09ACF9CC-1888-7A43-A62E-F5E721227B12}"/>
              </a:ext>
            </a:extLst>
          </p:cNvPr>
          <p:cNvSpPr>
            <a:spLocks noGrp="1"/>
          </p:cNvSpPr>
          <p:nvPr>
            <p:ph type="body" sz="quarter" idx="16" hasCustomPrompt="1"/>
          </p:nvPr>
        </p:nvSpPr>
        <p:spPr>
          <a:xfrm>
            <a:off x="1890543" y="1879681"/>
            <a:ext cx="2290175" cy="296025"/>
          </a:xfrm>
          <a:prstGeom prst="rect">
            <a:avLst/>
          </a:prstGeom>
        </p:spPr>
        <p:txBody>
          <a:bodyPr>
            <a:noAutofit/>
          </a:bodyPr>
          <a:lstStyle>
            <a:lvl1pPr marL="0" indent="0">
              <a:buClr>
                <a:schemeClr val="accent1"/>
              </a:buClr>
              <a:buNone/>
              <a:defRPr sz="16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10" name="Text Placeholder 13">
            <a:extLst>
              <a:ext uri="{FF2B5EF4-FFF2-40B4-BE49-F238E27FC236}">
                <a16:creationId xmlns:a16="http://schemas.microsoft.com/office/drawing/2014/main" id="{133E0A9D-622C-E84D-A64D-2D9FA49780EC}"/>
              </a:ext>
            </a:extLst>
          </p:cNvPr>
          <p:cNvSpPr>
            <a:spLocks noGrp="1"/>
          </p:cNvSpPr>
          <p:nvPr>
            <p:ph type="body" sz="quarter" idx="63" hasCustomPrompt="1"/>
          </p:nvPr>
        </p:nvSpPr>
        <p:spPr>
          <a:xfrm>
            <a:off x="1890543" y="2272520"/>
            <a:ext cx="2290175" cy="1064682"/>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11" name="Picture Placeholder 6">
            <a:extLst>
              <a:ext uri="{FF2B5EF4-FFF2-40B4-BE49-F238E27FC236}">
                <a16:creationId xmlns:a16="http://schemas.microsoft.com/office/drawing/2014/main" id="{4F04F043-683B-0D46-9F38-8D3FCB83F18C}"/>
              </a:ext>
            </a:extLst>
          </p:cNvPr>
          <p:cNvSpPr>
            <a:spLocks noGrp="1" noChangeAspect="1"/>
          </p:cNvSpPr>
          <p:nvPr>
            <p:ph type="pic" sz="quarter" idx="18" hasCustomPrompt="1"/>
          </p:nvPr>
        </p:nvSpPr>
        <p:spPr>
          <a:xfrm>
            <a:off x="1109272" y="1879681"/>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29" name="Text Placeholder 2">
            <a:extLst>
              <a:ext uri="{FF2B5EF4-FFF2-40B4-BE49-F238E27FC236}">
                <a16:creationId xmlns:a16="http://schemas.microsoft.com/office/drawing/2014/main" id="{ED17ADE7-E59B-E446-8FC4-A9A8377322C1}"/>
              </a:ext>
            </a:extLst>
          </p:cNvPr>
          <p:cNvSpPr>
            <a:spLocks noGrp="1"/>
          </p:cNvSpPr>
          <p:nvPr>
            <p:ph type="body" sz="quarter" idx="90" hasCustomPrompt="1"/>
          </p:nvPr>
        </p:nvSpPr>
        <p:spPr>
          <a:xfrm>
            <a:off x="1890543" y="3730966"/>
            <a:ext cx="2290175" cy="296025"/>
          </a:xfrm>
          <a:prstGeom prst="rect">
            <a:avLst/>
          </a:prstGeom>
        </p:spPr>
        <p:txBody>
          <a:bodyPr>
            <a:noAutofit/>
          </a:bodyPr>
          <a:lstStyle>
            <a:lvl1pPr marL="0" indent="0">
              <a:buClr>
                <a:schemeClr val="accent1"/>
              </a:buClr>
              <a:buNone/>
              <a:defRPr sz="16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30" name="Text Placeholder 13">
            <a:extLst>
              <a:ext uri="{FF2B5EF4-FFF2-40B4-BE49-F238E27FC236}">
                <a16:creationId xmlns:a16="http://schemas.microsoft.com/office/drawing/2014/main" id="{9EE8A81F-4364-D641-B6D6-A26BBA65B19F}"/>
              </a:ext>
            </a:extLst>
          </p:cNvPr>
          <p:cNvSpPr>
            <a:spLocks noGrp="1"/>
          </p:cNvSpPr>
          <p:nvPr>
            <p:ph type="body" sz="quarter" idx="91" hasCustomPrompt="1"/>
          </p:nvPr>
        </p:nvSpPr>
        <p:spPr>
          <a:xfrm>
            <a:off x="1890543" y="4123805"/>
            <a:ext cx="2290175" cy="1064682"/>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31" name="Picture Placeholder 6">
            <a:extLst>
              <a:ext uri="{FF2B5EF4-FFF2-40B4-BE49-F238E27FC236}">
                <a16:creationId xmlns:a16="http://schemas.microsoft.com/office/drawing/2014/main" id="{5BE884F0-2973-E248-B619-07501D3AD6E9}"/>
              </a:ext>
            </a:extLst>
          </p:cNvPr>
          <p:cNvSpPr>
            <a:spLocks noGrp="1" noChangeAspect="1"/>
          </p:cNvSpPr>
          <p:nvPr>
            <p:ph type="pic" sz="quarter" idx="92" hasCustomPrompt="1"/>
          </p:nvPr>
        </p:nvSpPr>
        <p:spPr>
          <a:xfrm>
            <a:off x="1109272" y="3730966"/>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62" name="Text Placeholder 2">
            <a:extLst>
              <a:ext uri="{FF2B5EF4-FFF2-40B4-BE49-F238E27FC236}">
                <a16:creationId xmlns:a16="http://schemas.microsoft.com/office/drawing/2014/main" id="{4D8D767E-AC82-FD41-9ED3-C44D18E4E426}"/>
              </a:ext>
            </a:extLst>
          </p:cNvPr>
          <p:cNvSpPr>
            <a:spLocks noGrp="1"/>
          </p:cNvSpPr>
          <p:nvPr>
            <p:ph type="body" sz="quarter" idx="93" hasCustomPrompt="1"/>
          </p:nvPr>
        </p:nvSpPr>
        <p:spPr>
          <a:xfrm>
            <a:off x="5397813" y="1879681"/>
            <a:ext cx="2290175" cy="296025"/>
          </a:xfrm>
          <a:prstGeom prst="rect">
            <a:avLst/>
          </a:prstGeom>
        </p:spPr>
        <p:txBody>
          <a:bodyPr>
            <a:noAutofit/>
          </a:bodyPr>
          <a:lstStyle>
            <a:lvl1pPr marL="0" indent="0">
              <a:buClr>
                <a:schemeClr val="accent1"/>
              </a:buClr>
              <a:buNone/>
              <a:defRPr sz="16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63" name="Text Placeholder 13">
            <a:extLst>
              <a:ext uri="{FF2B5EF4-FFF2-40B4-BE49-F238E27FC236}">
                <a16:creationId xmlns:a16="http://schemas.microsoft.com/office/drawing/2014/main" id="{2CCD9C5E-8F84-A447-8AAD-358793719EAF}"/>
              </a:ext>
            </a:extLst>
          </p:cNvPr>
          <p:cNvSpPr>
            <a:spLocks noGrp="1"/>
          </p:cNvSpPr>
          <p:nvPr>
            <p:ph type="body" sz="quarter" idx="94" hasCustomPrompt="1"/>
          </p:nvPr>
        </p:nvSpPr>
        <p:spPr>
          <a:xfrm>
            <a:off x="5397813" y="2272520"/>
            <a:ext cx="2290175" cy="1064682"/>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64" name="Picture Placeholder 6">
            <a:extLst>
              <a:ext uri="{FF2B5EF4-FFF2-40B4-BE49-F238E27FC236}">
                <a16:creationId xmlns:a16="http://schemas.microsoft.com/office/drawing/2014/main" id="{7C67EE04-B97C-B944-9C71-EE864F858957}"/>
              </a:ext>
            </a:extLst>
          </p:cNvPr>
          <p:cNvSpPr>
            <a:spLocks noGrp="1" noChangeAspect="1"/>
          </p:cNvSpPr>
          <p:nvPr>
            <p:ph type="pic" sz="quarter" idx="95" hasCustomPrompt="1"/>
          </p:nvPr>
        </p:nvSpPr>
        <p:spPr>
          <a:xfrm>
            <a:off x="4616542" y="1879681"/>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65" name="Text Placeholder 2">
            <a:extLst>
              <a:ext uri="{FF2B5EF4-FFF2-40B4-BE49-F238E27FC236}">
                <a16:creationId xmlns:a16="http://schemas.microsoft.com/office/drawing/2014/main" id="{12B5CAAB-44E2-8B48-9FEF-63D3FF80EAF7}"/>
              </a:ext>
            </a:extLst>
          </p:cNvPr>
          <p:cNvSpPr>
            <a:spLocks noGrp="1"/>
          </p:cNvSpPr>
          <p:nvPr>
            <p:ph type="body" sz="quarter" idx="96" hasCustomPrompt="1"/>
          </p:nvPr>
        </p:nvSpPr>
        <p:spPr>
          <a:xfrm>
            <a:off x="5397813" y="3730966"/>
            <a:ext cx="2290175" cy="296025"/>
          </a:xfrm>
          <a:prstGeom prst="rect">
            <a:avLst/>
          </a:prstGeom>
        </p:spPr>
        <p:txBody>
          <a:bodyPr>
            <a:noAutofit/>
          </a:bodyPr>
          <a:lstStyle>
            <a:lvl1pPr marL="0" indent="0">
              <a:buClr>
                <a:schemeClr val="accent1"/>
              </a:buClr>
              <a:buNone/>
              <a:defRPr sz="16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66" name="Text Placeholder 13">
            <a:extLst>
              <a:ext uri="{FF2B5EF4-FFF2-40B4-BE49-F238E27FC236}">
                <a16:creationId xmlns:a16="http://schemas.microsoft.com/office/drawing/2014/main" id="{C5FC91EC-EFF5-3B49-95C9-91C29D7E4A7B}"/>
              </a:ext>
            </a:extLst>
          </p:cNvPr>
          <p:cNvSpPr>
            <a:spLocks noGrp="1"/>
          </p:cNvSpPr>
          <p:nvPr>
            <p:ph type="body" sz="quarter" idx="97" hasCustomPrompt="1"/>
          </p:nvPr>
        </p:nvSpPr>
        <p:spPr>
          <a:xfrm>
            <a:off x="5397813" y="4123805"/>
            <a:ext cx="2290175" cy="1064682"/>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67" name="Picture Placeholder 6">
            <a:extLst>
              <a:ext uri="{FF2B5EF4-FFF2-40B4-BE49-F238E27FC236}">
                <a16:creationId xmlns:a16="http://schemas.microsoft.com/office/drawing/2014/main" id="{3628960A-1145-2342-810B-00D05453E044}"/>
              </a:ext>
            </a:extLst>
          </p:cNvPr>
          <p:cNvSpPr>
            <a:spLocks noGrp="1" noChangeAspect="1"/>
          </p:cNvSpPr>
          <p:nvPr>
            <p:ph type="pic" sz="quarter" idx="98" hasCustomPrompt="1"/>
          </p:nvPr>
        </p:nvSpPr>
        <p:spPr>
          <a:xfrm>
            <a:off x="4616542" y="3730966"/>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68" name="Text Placeholder 2">
            <a:extLst>
              <a:ext uri="{FF2B5EF4-FFF2-40B4-BE49-F238E27FC236}">
                <a16:creationId xmlns:a16="http://schemas.microsoft.com/office/drawing/2014/main" id="{C25BDFAA-82DA-0C48-AB24-552F977BBCAC}"/>
              </a:ext>
            </a:extLst>
          </p:cNvPr>
          <p:cNvSpPr>
            <a:spLocks noGrp="1"/>
          </p:cNvSpPr>
          <p:nvPr>
            <p:ph type="body" sz="quarter" idx="99" hasCustomPrompt="1"/>
          </p:nvPr>
        </p:nvSpPr>
        <p:spPr>
          <a:xfrm>
            <a:off x="8868464" y="1879681"/>
            <a:ext cx="2290175" cy="296025"/>
          </a:xfrm>
          <a:prstGeom prst="rect">
            <a:avLst/>
          </a:prstGeom>
        </p:spPr>
        <p:txBody>
          <a:bodyPr>
            <a:noAutofit/>
          </a:bodyPr>
          <a:lstStyle>
            <a:lvl1pPr marL="0" indent="0">
              <a:buClr>
                <a:schemeClr val="accent1"/>
              </a:buClr>
              <a:buNone/>
              <a:defRPr sz="16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69" name="Text Placeholder 13">
            <a:extLst>
              <a:ext uri="{FF2B5EF4-FFF2-40B4-BE49-F238E27FC236}">
                <a16:creationId xmlns:a16="http://schemas.microsoft.com/office/drawing/2014/main" id="{D96D711A-4677-F04B-B65B-36504FBBB212}"/>
              </a:ext>
            </a:extLst>
          </p:cNvPr>
          <p:cNvSpPr>
            <a:spLocks noGrp="1"/>
          </p:cNvSpPr>
          <p:nvPr>
            <p:ph type="body" sz="quarter" idx="100" hasCustomPrompt="1"/>
          </p:nvPr>
        </p:nvSpPr>
        <p:spPr>
          <a:xfrm>
            <a:off x="8868464" y="2272520"/>
            <a:ext cx="2290175" cy="1064682"/>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70" name="Picture Placeholder 6">
            <a:extLst>
              <a:ext uri="{FF2B5EF4-FFF2-40B4-BE49-F238E27FC236}">
                <a16:creationId xmlns:a16="http://schemas.microsoft.com/office/drawing/2014/main" id="{3BA35038-3FC1-B945-9388-A39FCF8AF98A}"/>
              </a:ext>
            </a:extLst>
          </p:cNvPr>
          <p:cNvSpPr>
            <a:spLocks noGrp="1" noChangeAspect="1"/>
          </p:cNvSpPr>
          <p:nvPr>
            <p:ph type="pic" sz="quarter" idx="101" hasCustomPrompt="1"/>
          </p:nvPr>
        </p:nvSpPr>
        <p:spPr>
          <a:xfrm>
            <a:off x="8087193" y="1879681"/>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71" name="Text Placeholder 2">
            <a:extLst>
              <a:ext uri="{FF2B5EF4-FFF2-40B4-BE49-F238E27FC236}">
                <a16:creationId xmlns:a16="http://schemas.microsoft.com/office/drawing/2014/main" id="{99B59BC1-57B1-5C45-A75F-1AAED2C746F7}"/>
              </a:ext>
            </a:extLst>
          </p:cNvPr>
          <p:cNvSpPr>
            <a:spLocks noGrp="1"/>
          </p:cNvSpPr>
          <p:nvPr>
            <p:ph type="body" sz="quarter" idx="102" hasCustomPrompt="1"/>
          </p:nvPr>
        </p:nvSpPr>
        <p:spPr>
          <a:xfrm>
            <a:off x="8868464" y="3730966"/>
            <a:ext cx="2290175" cy="296025"/>
          </a:xfrm>
          <a:prstGeom prst="rect">
            <a:avLst/>
          </a:prstGeom>
        </p:spPr>
        <p:txBody>
          <a:bodyPr>
            <a:noAutofit/>
          </a:bodyPr>
          <a:lstStyle>
            <a:lvl1pPr marL="0" indent="0">
              <a:buClr>
                <a:schemeClr val="accent1"/>
              </a:buClr>
              <a:buNone/>
              <a:defRPr sz="16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72" name="Text Placeholder 13">
            <a:extLst>
              <a:ext uri="{FF2B5EF4-FFF2-40B4-BE49-F238E27FC236}">
                <a16:creationId xmlns:a16="http://schemas.microsoft.com/office/drawing/2014/main" id="{CF294275-CBFE-7C45-914A-780863F390C9}"/>
              </a:ext>
            </a:extLst>
          </p:cNvPr>
          <p:cNvSpPr>
            <a:spLocks noGrp="1"/>
          </p:cNvSpPr>
          <p:nvPr>
            <p:ph type="body" sz="quarter" idx="103" hasCustomPrompt="1"/>
          </p:nvPr>
        </p:nvSpPr>
        <p:spPr>
          <a:xfrm>
            <a:off x="8868464" y="4123805"/>
            <a:ext cx="2290175" cy="1064682"/>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73" name="Picture Placeholder 6">
            <a:extLst>
              <a:ext uri="{FF2B5EF4-FFF2-40B4-BE49-F238E27FC236}">
                <a16:creationId xmlns:a16="http://schemas.microsoft.com/office/drawing/2014/main" id="{7D7FD44D-C2C3-604B-8BFF-523907AA76BA}"/>
              </a:ext>
            </a:extLst>
          </p:cNvPr>
          <p:cNvSpPr>
            <a:spLocks noGrp="1" noChangeAspect="1"/>
          </p:cNvSpPr>
          <p:nvPr>
            <p:ph type="pic" sz="quarter" idx="104" hasCustomPrompt="1"/>
          </p:nvPr>
        </p:nvSpPr>
        <p:spPr>
          <a:xfrm>
            <a:off x="8087193" y="3730966"/>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25" name="Title 1">
            <a:extLst>
              <a:ext uri="{FF2B5EF4-FFF2-40B4-BE49-F238E27FC236}">
                <a16:creationId xmlns:a16="http://schemas.microsoft.com/office/drawing/2014/main" id="{E71C2E22-5879-3649-A0D4-A707C3C4E02B}"/>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26" name="Picture 25">
            <a:extLst>
              <a:ext uri="{FF2B5EF4-FFF2-40B4-BE49-F238E27FC236}">
                <a16:creationId xmlns:a16="http://schemas.microsoft.com/office/drawing/2014/main" id="{D006B1DD-24ED-7740-AE2D-5940CBFA65E3}"/>
              </a:ext>
            </a:extLst>
          </p:cNvPr>
          <p:cNvPicPr>
            <a:picLocks noChangeAspect="1"/>
          </p:cNvPicPr>
          <p:nvPr/>
        </p:nvPicPr>
        <p:blipFill>
          <a:blip r:embed="rId2"/>
          <a:stretch>
            <a:fillRect/>
          </a:stretch>
        </p:blipFill>
        <p:spPr>
          <a:xfrm>
            <a:off x="386904" y="771993"/>
            <a:ext cx="447872" cy="447872"/>
          </a:xfrm>
          <a:prstGeom prst="rect">
            <a:avLst/>
          </a:prstGeom>
        </p:spPr>
      </p:pic>
      <p:pic>
        <p:nvPicPr>
          <p:cNvPr id="27" name="Picture 26">
            <a:extLst>
              <a:ext uri="{FF2B5EF4-FFF2-40B4-BE49-F238E27FC236}">
                <a16:creationId xmlns:a16="http://schemas.microsoft.com/office/drawing/2014/main" id="{FDCDFF2E-B2D5-C54F-A9C3-37A894BD7A67}"/>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190455683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6E1723CA-60FE-4D6B-A6CB-2BF631AB492D}" type="slidenum">
              <a:rPr lang="en-US" smtClean="0"/>
              <a:pPr>
                <a:defRPr/>
              </a:pPr>
              <a:t>‹#›</a:t>
            </a:fld>
            <a:endParaRPr lang="en-US" dirty="0"/>
          </a:p>
        </p:txBody>
      </p:sp>
      <p:sp>
        <p:nvSpPr>
          <p:cNvPr id="9" name="Text Placeholder 2">
            <a:extLst>
              <a:ext uri="{FF2B5EF4-FFF2-40B4-BE49-F238E27FC236}">
                <a16:creationId xmlns:a16="http://schemas.microsoft.com/office/drawing/2014/main" id="{09ACF9CC-1888-7A43-A62E-F5E721227B12}"/>
              </a:ext>
            </a:extLst>
          </p:cNvPr>
          <p:cNvSpPr>
            <a:spLocks noGrp="1"/>
          </p:cNvSpPr>
          <p:nvPr>
            <p:ph type="body" sz="quarter" idx="16" hasCustomPrompt="1"/>
          </p:nvPr>
        </p:nvSpPr>
        <p:spPr>
          <a:xfrm>
            <a:off x="1109272" y="2660495"/>
            <a:ext cx="2290175" cy="296025"/>
          </a:xfrm>
          <a:prstGeom prst="rect">
            <a:avLst/>
          </a:prstGeom>
        </p:spPr>
        <p:txBody>
          <a:bodyPr>
            <a:noAutofit/>
          </a:bodyPr>
          <a:lstStyle>
            <a:lvl1pPr marL="0" indent="0">
              <a:buClr>
                <a:schemeClr val="accent1"/>
              </a:buClr>
              <a:buNone/>
              <a:defRPr sz="1600" b="1">
                <a:solidFill>
                  <a:schemeClr val="accent2"/>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10" name="Text Placeholder 13">
            <a:extLst>
              <a:ext uri="{FF2B5EF4-FFF2-40B4-BE49-F238E27FC236}">
                <a16:creationId xmlns:a16="http://schemas.microsoft.com/office/drawing/2014/main" id="{133E0A9D-622C-E84D-A64D-2D9FA49780EC}"/>
              </a:ext>
            </a:extLst>
          </p:cNvPr>
          <p:cNvSpPr>
            <a:spLocks noGrp="1"/>
          </p:cNvSpPr>
          <p:nvPr>
            <p:ph type="body" sz="quarter" idx="63" hasCustomPrompt="1"/>
          </p:nvPr>
        </p:nvSpPr>
        <p:spPr>
          <a:xfrm>
            <a:off x="1109272" y="3053334"/>
            <a:ext cx="2290175" cy="2678894"/>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11" name="Picture Placeholder 6">
            <a:extLst>
              <a:ext uri="{FF2B5EF4-FFF2-40B4-BE49-F238E27FC236}">
                <a16:creationId xmlns:a16="http://schemas.microsoft.com/office/drawing/2014/main" id="{4F04F043-683B-0D46-9F38-8D3FCB83F18C}"/>
              </a:ext>
            </a:extLst>
          </p:cNvPr>
          <p:cNvSpPr>
            <a:spLocks noGrp="1" noChangeAspect="1"/>
          </p:cNvSpPr>
          <p:nvPr>
            <p:ph type="pic" sz="quarter" idx="18" hasCustomPrompt="1"/>
          </p:nvPr>
        </p:nvSpPr>
        <p:spPr>
          <a:xfrm>
            <a:off x="1115912" y="1879681"/>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62" name="Text Placeholder 2">
            <a:extLst>
              <a:ext uri="{FF2B5EF4-FFF2-40B4-BE49-F238E27FC236}">
                <a16:creationId xmlns:a16="http://schemas.microsoft.com/office/drawing/2014/main" id="{4D8D767E-AC82-FD41-9ED3-C44D18E4E426}"/>
              </a:ext>
            </a:extLst>
          </p:cNvPr>
          <p:cNvSpPr>
            <a:spLocks noGrp="1"/>
          </p:cNvSpPr>
          <p:nvPr>
            <p:ph type="body" sz="quarter" idx="93" hasCustomPrompt="1"/>
          </p:nvPr>
        </p:nvSpPr>
        <p:spPr>
          <a:xfrm>
            <a:off x="3617221" y="2669500"/>
            <a:ext cx="2290175" cy="296025"/>
          </a:xfrm>
          <a:prstGeom prst="rect">
            <a:avLst/>
          </a:prstGeom>
        </p:spPr>
        <p:txBody>
          <a:bodyPr>
            <a:noAutofit/>
          </a:bodyPr>
          <a:lstStyle>
            <a:lvl1pPr marL="0" indent="0">
              <a:buClr>
                <a:schemeClr val="accent1"/>
              </a:buClr>
              <a:buNone/>
              <a:defRPr sz="1600" b="1">
                <a:solidFill>
                  <a:schemeClr val="accent2"/>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63" name="Text Placeholder 13">
            <a:extLst>
              <a:ext uri="{FF2B5EF4-FFF2-40B4-BE49-F238E27FC236}">
                <a16:creationId xmlns:a16="http://schemas.microsoft.com/office/drawing/2014/main" id="{2CCD9C5E-8F84-A447-8AAD-358793719EAF}"/>
              </a:ext>
            </a:extLst>
          </p:cNvPr>
          <p:cNvSpPr>
            <a:spLocks noGrp="1"/>
          </p:cNvSpPr>
          <p:nvPr>
            <p:ph type="body" sz="quarter" idx="94" hasCustomPrompt="1"/>
          </p:nvPr>
        </p:nvSpPr>
        <p:spPr>
          <a:xfrm>
            <a:off x="3617221" y="3062339"/>
            <a:ext cx="2290175" cy="2678894"/>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64" name="Picture Placeholder 6">
            <a:extLst>
              <a:ext uri="{FF2B5EF4-FFF2-40B4-BE49-F238E27FC236}">
                <a16:creationId xmlns:a16="http://schemas.microsoft.com/office/drawing/2014/main" id="{7C67EE04-B97C-B944-9C71-EE864F858957}"/>
              </a:ext>
            </a:extLst>
          </p:cNvPr>
          <p:cNvSpPr>
            <a:spLocks noGrp="1" noChangeAspect="1"/>
          </p:cNvSpPr>
          <p:nvPr>
            <p:ph type="pic" sz="quarter" idx="95" hasCustomPrompt="1"/>
          </p:nvPr>
        </p:nvSpPr>
        <p:spPr>
          <a:xfrm>
            <a:off x="3617221" y="1879681"/>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25" name="Text Placeholder 2">
            <a:extLst>
              <a:ext uri="{FF2B5EF4-FFF2-40B4-BE49-F238E27FC236}">
                <a16:creationId xmlns:a16="http://schemas.microsoft.com/office/drawing/2014/main" id="{4AE45EF5-4B78-874A-92E9-D843FDC7234F}"/>
              </a:ext>
            </a:extLst>
          </p:cNvPr>
          <p:cNvSpPr>
            <a:spLocks noGrp="1"/>
          </p:cNvSpPr>
          <p:nvPr>
            <p:ph type="body" sz="quarter" idx="96" hasCustomPrompt="1"/>
          </p:nvPr>
        </p:nvSpPr>
        <p:spPr>
          <a:xfrm>
            <a:off x="6115987" y="2660495"/>
            <a:ext cx="2290175" cy="296025"/>
          </a:xfrm>
          <a:prstGeom prst="rect">
            <a:avLst/>
          </a:prstGeom>
        </p:spPr>
        <p:txBody>
          <a:bodyPr>
            <a:noAutofit/>
          </a:bodyPr>
          <a:lstStyle>
            <a:lvl1pPr marL="0" indent="0">
              <a:buClr>
                <a:schemeClr val="accent1"/>
              </a:buClr>
              <a:buNone/>
              <a:defRPr sz="1600" b="1">
                <a:solidFill>
                  <a:schemeClr val="accent2"/>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26" name="Text Placeholder 13">
            <a:extLst>
              <a:ext uri="{FF2B5EF4-FFF2-40B4-BE49-F238E27FC236}">
                <a16:creationId xmlns:a16="http://schemas.microsoft.com/office/drawing/2014/main" id="{F3719D30-7150-C742-85A3-2D208E068F5A}"/>
              </a:ext>
            </a:extLst>
          </p:cNvPr>
          <p:cNvSpPr>
            <a:spLocks noGrp="1"/>
          </p:cNvSpPr>
          <p:nvPr>
            <p:ph type="body" sz="quarter" idx="97" hasCustomPrompt="1"/>
          </p:nvPr>
        </p:nvSpPr>
        <p:spPr>
          <a:xfrm>
            <a:off x="6115987" y="3053334"/>
            <a:ext cx="2290175" cy="2678894"/>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27" name="Picture Placeholder 6">
            <a:extLst>
              <a:ext uri="{FF2B5EF4-FFF2-40B4-BE49-F238E27FC236}">
                <a16:creationId xmlns:a16="http://schemas.microsoft.com/office/drawing/2014/main" id="{96211705-AB2E-984A-B603-5B36F2422A34}"/>
              </a:ext>
            </a:extLst>
          </p:cNvPr>
          <p:cNvSpPr>
            <a:spLocks noGrp="1" noChangeAspect="1"/>
          </p:cNvSpPr>
          <p:nvPr>
            <p:ph type="pic" sz="quarter" idx="98" hasCustomPrompt="1"/>
          </p:nvPr>
        </p:nvSpPr>
        <p:spPr>
          <a:xfrm>
            <a:off x="6122627" y="1879681"/>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28" name="Text Placeholder 2">
            <a:extLst>
              <a:ext uri="{FF2B5EF4-FFF2-40B4-BE49-F238E27FC236}">
                <a16:creationId xmlns:a16="http://schemas.microsoft.com/office/drawing/2014/main" id="{611A2F60-69F0-2047-B548-14D6BFD51762}"/>
              </a:ext>
            </a:extLst>
          </p:cNvPr>
          <p:cNvSpPr>
            <a:spLocks noGrp="1"/>
          </p:cNvSpPr>
          <p:nvPr>
            <p:ph type="body" sz="quarter" idx="99" hasCustomPrompt="1"/>
          </p:nvPr>
        </p:nvSpPr>
        <p:spPr>
          <a:xfrm>
            <a:off x="8623936" y="2669500"/>
            <a:ext cx="2290175" cy="296025"/>
          </a:xfrm>
          <a:prstGeom prst="rect">
            <a:avLst/>
          </a:prstGeom>
        </p:spPr>
        <p:txBody>
          <a:bodyPr>
            <a:noAutofit/>
          </a:bodyPr>
          <a:lstStyle>
            <a:lvl1pPr marL="0" indent="0">
              <a:buClr>
                <a:schemeClr val="accent1"/>
              </a:buClr>
              <a:buNone/>
              <a:defRPr sz="1600" b="1">
                <a:solidFill>
                  <a:schemeClr val="accent2"/>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32" name="Text Placeholder 13">
            <a:extLst>
              <a:ext uri="{FF2B5EF4-FFF2-40B4-BE49-F238E27FC236}">
                <a16:creationId xmlns:a16="http://schemas.microsoft.com/office/drawing/2014/main" id="{98CD1D6F-8130-854F-B646-BC0F2A614247}"/>
              </a:ext>
            </a:extLst>
          </p:cNvPr>
          <p:cNvSpPr>
            <a:spLocks noGrp="1"/>
          </p:cNvSpPr>
          <p:nvPr>
            <p:ph type="body" sz="quarter" idx="100" hasCustomPrompt="1"/>
          </p:nvPr>
        </p:nvSpPr>
        <p:spPr>
          <a:xfrm>
            <a:off x="8623936" y="3062339"/>
            <a:ext cx="2290175" cy="2678894"/>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33" name="Picture Placeholder 6">
            <a:extLst>
              <a:ext uri="{FF2B5EF4-FFF2-40B4-BE49-F238E27FC236}">
                <a16:creationId xmlns:a16="http://schemas.microsoft.com/office/drawing/2014/main" id="{AC140265-5860-7343-B69E-3B0D4F94D313}"/>
              </a:ext>
            </a:extLst>
          </p:cNvPr>
          <p:cNvSpPr>
            <a:spLocks noGrp="1" noChangeAspect="1"/>
          </p:cNvSpPr>
          <p:nvPr>
            <p:ph type="pic" sz="quarter" idx="101" hasCustomPrompt="1"/>
          </p:nvPr>
        </p:nvSpPr>
        <p:spPr>
          <a:xfrm>
            <a:off x="8623936" y="1879681"/>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19" name="Title 1">
            <a:extLst>
              <a:ext uri="{FF2B5EF4-FFF2-40B4-BE49-F238E27FC236}">
                <a16:creationId xmlns:a16="http://schemas.microsoft.com/office/drawing/2014/main" id="{9C371EEB-0FFE-D341-B671-99929AD3C92C}"/>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20" name="Picture 19">
            <a:extLst>
              <a:ext uri="{FF2B5EF4-FFF2-40B4-BE49-F238E27FC236}">
                <a16:creationId xmlns:a16="http://schemas.microsoft.com/office/drawing/2014/main" id="{D3A04D9C-EF91-5348-B164-3F3B78694436}"/>
              </a:ext>
            </a:extLst>
          </p:cNvPr>
          <p:cNvPicPr>
            <a:picLocks noChangeAspect="1"/>
          </p:cNvPicPr>
          <p:nvPr/>
        </p:nvPicPr>
        <p:blipFill>
          <a:blip r:embed="rId2"/>
          <a:stretch>
            <a:fillRect/>
          </a:stretch>
        </p:blipFill>
        <p:spPr>
          <a:xfrm>
            <a:off x="386904" y="771993"/>
            <a:ext cx="447872" cy="447872"/>
          </a:xfrm>
          <a:prstGeom prst="rect">
            <a:avLst/>
          </a:prstGeom>
        </p:spPr>
      </p:pic>
      <p:pic>
        <p:nvPicPr>
          <p:cNvPr id="21" name="Picture 20">
            <a:extLst>
              <a:ext uri="{FF2B5EF4-FFF2-40B4-BE49-F238E27FC236}">
                <a16:creationId xmlns:a16="http://schemas.microsoft.com/office/drawing/2014/main" id="{6F24CAC4-77B7-5742-A33C-97E927BF56D7}"/>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21772473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6295870" y="1575187"/>
            <a:ext cx="5896130" cy="46129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3EB732-9318-6B47-B6AF-5854543B45D6}"/>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5FC02282-E991-4416-ADBF-9B4D208DA452}" type="slidenum">
              <a:rPr lang="en-US" smtClean="0"/>
              <a:pPr>
                <a:defRPr/>
              </a:pPr>
              <a:t>‹#›</a:t>
            </a:fld>
            <a:endParaRPr lang="en-US" dirty="0"/>
          </a:p>
        </p:txBody>
      </p:sp>
      <p:pic>
        <p:nvPicPr>
          <p:cNvPr id="8" name="Picture 7">
            <a:extLst>
              <a:ext uri="{FF2B5EF4-FFF2-40B4-BE49-F238E27FC236}">
                <a16:creationId xmlns:a16="http://schemas.microsoft.com/office/drawing/2014/main" id="{63BD5CDF-C7ED-DE45-988A-1C83D17915CC}"/>
              </a:ext>
            </a:extLst>
          </p:cNvPr>
          <p:cNvPicPr>
            <a:picLocks noChangeAspect="1"/>
          </p:cNvPicPr>
          <p:nvPr/>
        </p:nvPicPr>
        <p:blipFill>
          <a:blip r:embed="rId2"/>
          <a:stretch>
            <a:fillRect/>
          </a:stretch>
        </p:blipFill>
        <p:spPr>
          <a:xfrm>
            <a:off x="386904" y="771993"/>
            <a:ext cx="447872" cy="447872"/>
          </a:xfrm>
          <a:prstGeom prst="rect">
            <a:avLst/>
          </a:prstGeom>
        </p:spPr>
      </p:pic>
      <p:sp>
        <p:nvSpPr>
          <p:cNvPr id="12" name="Text Placeholder 3">
            <a:extLst>
              <a:ext uri="{FF2B5EF4-FFF2-40B4-BE49-F238E27FC236}">
                <a16:creationId xmlns:a16="http://schemas.microsoft.com/office/drawing/2014/main" id="{94C7EF19-F231-1C4E-9FD3-75DC5387DC8B}"/>
              </a:ext>
            </a:extLst>
          </p:cNvPr>
          <p:cNvSpPr>
            <a:spLocks noGrp="1"/>
          </p:cNvSpPr>
          <p:nvPr>
            <p:ph type="body" sz="quarter" idx="33" hasCustomPrompt="1"/>
          </p:nvPr>
        </p:nvSpPr>
        <p:spPr>
          <a:xfrm>
            <a:off x="1109272" y="1907413"/>
            <a:ext cx="4711998"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6" name="Content Placeholder 2">
            <a:extLst>
              <a:ext uri="{FF2B5EF4-FFF2-40B4-BE49-F238E27FC236}">
                <a16:creationId xmlns:a16="http://schemas.microsoft.com/office/drawing/2014/main" id="{30EBBFCE-ECDB-3A47-B37B-E05C289220C2}"/>
              </a:ext>
            </a:extLst>
          </p:cNvPr>
          <p:cNvSpPr>
            <a:spLocks noGrp="1"/>
          </p:cNvSpPr>
          <p:nvPr>
            <p:ph idx="1"/>
          </p:nvPr>
        </p:nvSpPr>
        <p:spPr>
          <a:xfrm>
            <a:off x="1109272" y="2466716"/>
            <a:ext cx="4711998"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a:buClr>
                <a:schemeClr val="accent1"/>
              </a:buCl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a:extLst>
              <a:ext uri="{FF2B5EF4-FFF2-40B4-BE49-F238E27FC236}">
                <a16:creationId xmlns:a16="http://schemas.microsoft.com/office/drawing/2014/main" id="{52693BA5-26C4-D64B-8CB0-4E7D040143EC}"/>
              </a:ext>
            </a:extLst>
          </p:cNvPr>
          <p:cNvSpPr>
            <a:spLocks noGrp="1"/>
          </p:cNvSpPr>
          <p:nvPr>
            <p:ph type="body" sz="quarter" idx="34" hasCustomPrompt="1"/>
          </p:nvPr>
        </p:nvSpPr>
        <p:spPr>
          <a:xfrm>
            <a:off x="6745716" y="1907413"/>
            <a:ext cx="4711998" cy="313350"/>
          </a:xfrm>
          <a:prstGeom prst="rect">
            <a:avLst/>
          </a:prstGeom>
        </p:spPr>
        <p:txBody>
          <a:bodyPr lIns="0" tIns="0" rIns="0" bIns="0">
            <a:noAutofit/>
          </a:bodyPr>
          <a:lstStyle>
            <a:lvl1pPr marL="0" indent="0">
              <a:spcBef>
                <a:spcPts val="500"/>
              </a:spcBef>
              <a:buClr>
                <a:schemeClr val="bg1"/>
              </a:buClr>
              <a:buNone/>
              <a:defRPr sz="2200" b="1" i="0">
                <a:solidFill>
                  <a:schemeClr val="bg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8" name="Content Placeholder 2">
            <a:extLst>
              <a:ext uri="{FF2B5EF4-FFF2-40B4-BE49-F238E27FC236}">
                <a16:creationId xmlns:a16="http://schemas.microsoft.com/office/drawing/2014/main" id="{69169A76-59D6-FD4F-A066-3014DD7EB3AB}"/>
              </a:ext>
            </a:extLst>
          </p:cNvPr>
          <p:cNvSpPr>
            <a:spLocks noGrp="1"/>
          </p:cNvSpPr>
          <p:nvPr>
            <p:ph idx="35"/>
          </p:nvPr>
        </p:nvSpPr>
        <p:spPr>
          <a:xfrm>
            <a:off x="6745716" y="2466716"/>
            <a:ext cx="4711998" cy="3437897"/>
          </a:xfrm>
        </p:spPr>
        <p:txBody>
          <a:bodyPr lIns="0" tIns="0" rIns="0" bIns="0"/>
          <a:lstStyle>
            <a:lvl1pPr>
              <a:buClr>
                <a:schemeClr val="bg1"/>
              </a:buClr>
              <a:defRPr sz="2000" b="0" i="0">
                <a:solidFill>
                  <a:schemeClr val="bg1"/>
                </a:solidFill>
                <a:latin typeface="Arial" panose="020B0604020202020204" pitchFamily="34" charset="0"/>
                <a:cs typeface="Arial" panose="020B0604020202020204" pitchFamily="34" charset="0"/>
              </a:defRPr>
            </a:lvl1pPr>
            <a:lvl2pPr>
              <a:buClr>
                <a:schemeClr val="bg1"/>
              </a:buClr>
              <a:defRPr sz="1800" b="0" i="0">
                <a:solidFill>
                  <a:schemeClr val="bg1"/>
                </a:solidFill>
                <a:latin typeface="Arial" panose="020B0604020202020204" pitchFamily="34" charset="0"/>
                <a:cs typeface="Arial" panose="020B0604020202020204" pitchFamily="34" charset="0"/>
              </a:defRPr>
            </a:lvl2pPr>
            <a:lvl3pPr>
              <a:buClr>
                <a:schemeClr val="bg1"/>
              </a:buClr>
              <a:defRPr sz="1600" b="0" i="0">
                <a:solidFill>
                  <a:schemeClr val="bg1"/>
                </a:solidFill>
                <a:latin typeface="Arial" panose="020B0604020202020204" pitchFamily="34" charset="0"/>
                <a:cs typeface="Arial" panose="020B0604020202020204" pitchFamily="34" charset="0"/>
              </a:defRPr>
            </a:lvl3pPr>
            <a:lvl4pPr>
              <a:buClr>
                <a:schemeClr val="bg1"/>
              </a:buClr>
              <a:defRPr sz="1400" b="0" i="0">
                <a:solidFill>
                  <a:schemeClr val="bg1"/>
                </a:solidFill>
                <a:latin typeface="Arial" panose="020B0604020202020204" pitchFamily="34" charset="0"/>
                <a:cs typeface="Arial" panose="020B0604020202020204" pitchFamily="34" charset="0"/>
              </a:defRPr>
            </a:lvl4pPr>
            <a:lvl5pPr>
              <a:buClr>
                <a:schemeClr val="bg1"/>
              </a:buClr>
              <a:defRPr sz="12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C7465A0E-78AA-8C49-B64D-186A9C4D3FFD}"/>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147574481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6295870" y="1575187"/>
            <a:ext cx="5896130" cy="46129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3EB732-9318-6B47-B6AF-5854543B45D6}"/>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0232DAFF-DD21-4A13-A972-7314BC878BC3}" type="slidenum">
              <a:rPr lang="en-US" smtClean="0"/>
              <a:pPr>
                <a:defRPr/>
              </a:pPr>
              <a:t>‹#›</a:t>
            </a:fld>
            <a:endParaRPr lang="en-US" dirty="0"/>
          </a:p>
        </p:txBody>
      </p:sp>
      <p:pic>
        <p:nvPicPr>
          <p:cNvPr id="8" name="Picture 7">
            <a:extLst>
              <a:ext uri="{FF2B5EF4-FFF2-40B4-BE49-F238E27FC236}">
                <a16:creationId xmlns:a16="http://schemas.microsoft.com/office/drawing/2014/main" id="{63BD5CDF-C7ED-DE45-988A-1C83D17915CC}"/>
              </a:ext>
            </a:extLst>
          </p:cNvPr>
          <p:cNvPicPr>
            <a:picLocks noChangeAspect="1"/>
          </p:cNvPicPr>
          <p:nvPr/>
        </p:nvPicPr>
        <p:blipFill>
          <a:blip r:embed="rId2"/>
          <a:stretch>
            <a:fillRect/>
          </a:stretch>
        </p:blipFill>
        <p:spPr>
          <a:xfrm>
            <a:off x="386904" y="771993"/>
            <a:ext cx="447872" cy="447872"/>
          </a:xfrm>
          <a:prstGeom prst="rect">
            <a:avLst/>
          </a:prstGeom>
        </p:spPr>
      </p:pic>
      <p:sp>
        <p:nvSpPr>
          <p:cNvPr id="12" name="Text Placeholder 3">
            <a:extLst>
              <a:ext uri="{FF2B5EF4-FFF2-40B4-BE49-F238E27FC236}">
                <a16:creationId xmlns:a16="http://schemas.microsoft.com/office/drawing/2014/main" id="{94C7EF19-F231-1C4E-9FD3-75DC5387DC8B}"/>
              </a:ext>
            </a:extLst>
          </p:cNvPr>
          <p:cNvSpPr>
            <a:spLocks noGrp="1"/>
          </p:cNvSpPr>
          <p:nvPr>
            <p:ph type="body" sz="quarter" idx="33" hasCustomPrompt="1"/>
          </p:nvPr>
        </p:nvSpPr>
        <p:spPr>
          <a:xfrm>
            <a:off x="1109272" y="1907413"/>
            <a:ext cx="4711998"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6" name="Content Placeholder 2">
            <a:extLst>
              <a:ext uri="{FF2B5EF4-FFF2-40B4-BE49-F238E27FC236}">
                <a16:creationId xmlns:a16="http://schemas.microsoft.com/office/drawing/2014/main" id="{30EBBFCE-ECDB-3A47-B37B-E05C289220C2}"/>
              </a:ext>
            </a:extLst>
          </p:cNvPr>
          <p:cNvSpPr>
            <a:spLocks noGrp="1"/>
          </p:cNvSpPr>
          <p:nvPr>
            <p:ph idx="1"/>
          </p:nvPr>
        </p:nvSpPr>
        <p:spPr>
          <a:xfrm>
            <a:off x="1109272" y="2466716"/>
            <a:ext cx="4711998"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a:buClr>
                <a:schemeClr val="accent1"/>
              </a:buCl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a:extLst>
              <a:ext uri="{FF2B5EF4-FFF2-40B4-BE49-F238E27FC236}">
                <a16:creationId xmlns:a16="http://schemas.microsoft.com/office/drawing/2014/main" id="{52693BA5-26C4-D64B-8CB0-4E7D040143EC}"/>
              </a:ext>
            </a:extLst>
          </p:cNvPr>
          <p:cNvSpPr>
            <a:spLocks noGrp="1"/>
          </p:cNvSpPr>
          <p:nvPr>
            <p:ph type="body" sz="quarter" idx="34" hasCustomPrompt="1"/>
          </p:nvPr>
        </p:nvSpPr>
        <p:spPr>
          <a:xfrm>
            <a:off x="6745716" y="1907413"/>
            <a:ext cx="4711998" cy="313350"/>
          </a:xfrm>
          <a:prstGeom prst="rect">
            <a:avLst/>
          </a:prstGeom>
        </p:spPr>
        <p:txBody>
          <a:bodyPr lIns="0" tIns="0" rIns="0" bIns="0">
            <a:noAutofit/>
          </a:bodyPr>
          <a:lstStyle>
            <a:lvl1pPr marL="0" indent="0">
              <a:spcBef>
                <a:spcPts val="500"/>
              </a:spcBef>
              <a:buClr>
                <a:schemeClr val="bg1"/>
              </a:buClr>
              <a:buNone/>
              <a:defRPr sz="2200" b="1" i="0">
                <a:solidFill>
                  <a:schemeClr val="bg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8" name="Content Placeholder 2">
            <a:extLst>
              <a:ext uri="{FF2B5EF4-FFF2-40B4-BE49-F238E27FC236}">
                <a16:creationId xmlns:a16="http://schemas.microsoft.com/office/drawing/2014/main" id="{69169A76-59D6-FD4F-A066-3014DD7EB3AB}"/>
              </a:ext>
            </a:extLst>
          </p:cNvPr>
          <p:cNvSpPr>
            <a:spLocks noGrp="1"/>
          </p:cNvSpPr>
          <p:nvPr>
            <p:ph idx="35"/>
          </p:nvPr>
        </p:nvSpPr>
        <p:spPr>
          <a:xfrm>
            <a:off x="6745716" y="2466716"/>
            <a:ext cx="4711998" cy="3437897"/>
          </a:xfrm>
        </p:spPr>
        <p:txBody>
          <a:bodyPr lIns="0" tIns="0" rIns="0" bIns="0"/>
          <a:lstStyle>
            <a:lvl1pPr>
              <a:buClr>
                <a:schemeClr val="bg1"/>
              </a:buClr>
              <a:defRPr sz="2000" b="0" i="0">
                <a:solidFill>
                  <a:schemeClr val="bg1"/>
                </a:solidFill>
                <a:latin typeface="Arial" panose="020B0604020202020204" pitchFamily="34" charset="0"/>
                <a:cs typeface="Arial" panose="020B0604020202020204" pitchFamily="34" charset="0"/>
              </a:defRPr>
            </a:lvl1pPr>
            <a:lvl2pPr>
              <a:buClr>
                <a:schemeClr val="bg1"/>
              </a:buClr>
              <a:defRPr sz="1800" b="0" i="0">
                <a:solidFill>
                  <a:schemeClr val="bg1"/>
                </a:solidFill>
                <a:latin typeface="Arial" panose="020B0604020202020204" pitchFamily="34" charset="0"/>
                <a:cs typeface="Arial" panose="020B0604020202020204" pitchFamily="34" charset="0"/>
              </a:defRPr>
            </a:lvl2pPr>
            <a:lvl3pPr>
              <a:buClr>
                <a:schemeClr val="bg1"/>
              </a:buClr>
              <a:defRPr sz="1600" b="0" i="0">
                <a:solidFill>
                  <a:schemeClr val="bg1"/>
                </a:solidFill>
                <a:latin typeface="Arial" panose="020B0604020202020204" pitchFamily="34" charset="0"/>
                <a:cs typeface="Arial" panose="020B0604020202020204" pitchFamily="34" charset="0"/>
              </a:defRPr>
            </a:lvl3pPr>
            <a:lvl4pPr>
              <a:buClr>
                <a:schemeClr val="bg1"/>
              </a:buClr>
              <a:defRPr sz="1400" b="0" i="0">
                <a:solidFill>
                  <a:schemeClr val="bg1"/>
                </a:solidFill>
                <a:latin typeface="Arial" panose="020B0604020202020204" pitchFamily="34" charset="0"/>
                <a:cs typeface="Arial" panose="020B0604020202020204" pitchFamily="34" charset="0"/>
              </a:defRPr>
            </a:lvl4pPr>
            <a:lvl5pPr>
              <a:buClr>
                <a:schemeClr val="bg1"/>
              </a:buClr>
              <a:defRPr sz="12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67142B7E-B185-6944-B341-41F8CFA6043E}"/>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25605434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6295870" y="1575187"/>
            <a:ext cx="5896130" cy="4612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3EB732-9318-6B47-B6AF-5854543B45D6}"/>
              </a:ext>
            </a:extLst>
          </p:cNvPr>
          <p:cNvSpPr>
            <a:spLocks noGrp="1"/>
          </p:cNvSpPr>
          <p:nvPr>
            <p:ph type="title" hasCustomPrompt="1"/>
          </p:nvPr>
        </p:nvSpPr>
        <p:spPr>
          <a:xfrm>
            <a:off x="1109273" y="603637"/>
            <a:ext cx="10348442"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3D4D2C52-3BC0-47CF-8CB0-239DB774D215}" type="slidenum">
              <a:rPr lang="en-US" smtClean="0"/>
              <a:pPr>
                <a:defRPr/>
              </a:pPr>
              <a:t>‹#›</a:t>
            </a:fld>
            <a:endParaRPr lang="en-US" dirty="0"/>
          </a:p>
        </p:txBody>
      </p:sp>
      <p:pic>
        <p:nvPicPr>
          <p:cNvPr id="8" name="Picture 7">
            <a:extLst>
              <a:ext uri="{FF2B5EF4-FFF2-40B4-BE49-F238E27FC236}">
                <a16:creationId xmlns:a16="http://schemas.microsoft.com/office/drawing/2014/main" id="{63BD5CDF-C7ED-DE45-988A-1C83D17915CC}"/>
              </a:ext>
            </a:extLst>
          </p:cNvPr>
          <p:cNvPicPr>
            <a:picLocks noChangeAspect="1"/>
          </p:cNvPicPr>
          <p:nvPr/>
        </p:nvPicPr>
        <p:blipFill>
          <a:blip r:embed="rId2"/>
          <a:stretch>
            <a:fillRect/>
          </a:stretch>
        </p:blipFill>
        <p:spPr>
          <a:xfrm>
            <a:off x="386904" y="771993"/>
            <a:ext cx="447872" cy="447872"/>
          </a:xfrm>
          <a:prstGeom prst="rect">
            <a:avLst/>
          </a:prstGeom>
        </p:spPr>
      </p:pic>
      <p:sp>
        <p:nvSpPr>
          <p:cNvPr id="12" name="Text Placeholder 3">
            <a:extLst>
              <a:ext uri="{FF2B5EF4-FFF2-40B4-BE49-F238E27FC236}">
                <a16:creationId xmlns:a16="http://schemas.microsoft.com/office/drawing/2014/main" id="{94C7EF19-F231-1C4E-9FD3-75DC5387DC8B}"/>
              </a:ext>
            </a:extLst>
          </p:cNvPr>
          <p:cNvSpPr>
            <a:spLocks noGrp="1"/>
          </p:cNvSpPr>
          <p:nvPr>
            <p:ph type="body" sz="quarter" idx="33" hasCustomPrompt="1"/>
          </p:nvPr>
        </p:nvSpPr>
        <p:spPr>
          <a:xfrm>
            <a:off x="1109272" y="1907413"/>
            <a:ext cx="4711998"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6" name="Content Placeholder 2">
            <a:extLst>
              <a:ext uri="{FF2B5EF4-FFF2-40B4-BE49-F238E27FC236}">
                <a16:creationId xmlns:a16="http://schemas.microsoft.com/office/drawing/2014/main" id="{30EBBFCE-ECDB-3A47-B37B-E05C289220C2}"/>
              </a:ext>
            </a:extLst>
          </p:cNvPr>
          <p:cNvSpPr>
            <a:spLocks noGrp="1"/>
          </p:cNvSpPr>
          <p:nvPr>
            <p:ph idx="1"/>
          </p:nvPr>
        </p:nvSpPr>
        <p:spPr>
          <a:xfrm>
            <a:off x="1109272" y="2466716"/>
            <a:ext cx="4711998"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a:buClr>
                <a:schemeClr val="accent1"/>
              </a:buCl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a:extLst>
              <a:ext uri="{FF2B5EF4-FFF2-40B4-BE49-F238E27FC236}">
                <a16:creationId xmlns:a16="http://schemas.microsoft.com/office/drawing/2014/main" id="{52693BA5-26C4-D64B-8CB0-4E7D040143EC}"/>
              </a:ext>
            </a:extLst>
          </p:cNvPr>
          <p:cNvSpPr>
            <a:spLocks noGrp="1"/>
          </p:cNvSpPr>
          <p:nvPr>
            <p:ph type="body" sz="quarter" idx="34" hasCustomPrompt="1"/>
          </p:nvPr>
        </p:nvSpPr>
        <p:spPr>
          <a:xfrm>
            <a:off x="6745716" y="1907413"/>
            <a:ext cx="4711998" cy="313350"/>
          </a:xfrm>
          <a:prstGeom prst="rect">
            <a:avLst/>
          </a:prstGeom>
        </p:spPr>
        <p:txBody>
          <a:bodyPr lIns="0" tIns="0" rIns="0" bIns="0">
            <a:noAutofit/>
          </a:bodyPr>
          <a:lstStyle>
            <a:lvl1pPr marL="0" indent="0">
              <a:spcBef>
                <a:spcPts val="500"/>
              </a:spcBef>
              <a:buClr>
                <a:schemeClr val="bg1"/>
              </a:buClr>
              <a:buNone/>
              <a:defRPr sz="2200" b="1" i="0">
                <a:solidFill>
                  <a:schemeClr val="bg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8" name="Content Placeholder 2">
            <a:extLst>
              <a:ext uri="{FF2B5EF4-FFF2-40B4-BE49-F238E27FC236}">
                <a16:creationId xmlns:a16="http://schemas.microsoft.com/office/drawing/2014/main" id="{69169A76-59D6-FD4F-A066-3014DD7EB3AB}"/>
              </a:ext>
            </a:extLst>
          </p:cNvPr>
          <p:cNvSpPr>
            <a:spLocks noGrp="1"/>
          </p:cNvSpPr>
          <p:nvPr>
            <p:ph idx="35"/>
          </p:nvPr>
        </p:nvSpPr>
        <p:spPr>
          <a:xfrm>
            <a:off x="6745716" y="2466716"/>
            <a:ext cx="4711998" cy="3437897"/>
          </a:xfrm>
        </p:spPr>
        <p:txBody>
          <a:bodyPr lIns="0" tIns="0" rIns="0" bIns="0"/>
          <a:lstStyle>
            <a:lvl1pPr>
              <a:buClr>
                <a:schemeClr val="bg1"/>
              </a:buClr>
              <a:defRPr sz="2000" b="0" i="0">
                <a:solidFill>
                  <a:schemeClr val="bg1"/>
                </a:solidFill>
                <a:latin typeface="Arial" panose="020B0604020202020204" pitchFamily="34" charset="0"/>
                <a:cs typeface="Arial" panose="020B0604020202020204" pitchFamily="34" charset="0"/>
              </a:defRPr>
            </a:lvl1pPr>
            <a:lvl2pPr>
              <a:buClr>
                <a:schemeClr val="bg1"/>
              </a:buClr>
              <a:defRPr sz="1800" b="0" i="0">
                <a:solidFill>
                  <a:schemeClr val="bg1"/>
                </a:solidFill>
                <a:latin typeface="Arial" panose="020B0604020202020204" pitchFamily="34" charset="0"/>
                <a:cs typeface="Arial" panose="020B0604020202020204" pitchFamily="34" charset="0"/>
              </a:defRPr>
            </a:lvl2pPr>
            <a:lvl3pPr>
              <a:buClr>
                <a:schemeClr val="bg1"/>
              </a:buClr>
              <a:defRPr sz="1600" b="0" i="0">
                <a:solidFill>
                  <a:schemeClr val="bg1"/>
                </a:solidFill>
                <a:latin typeface="Arial" panose="020B0604020202020204" pitchFamily="34" charset="0"/>
                <a:cs typeface="Arial" panose="020B0604020202020204" pitchFamily="34" charset="0"/>
              </a:defRPr>
            </a:lvl3pPr>
            <a:lvl4pPr>
              <a:buClr>
                <a:schemeClr val="bg1"/>
              </a:buClr>
              <a:defRPr sz="1400" b="0" i="0">
                <a:solidFill>
                  <a:schemeClr val="bg1"/>
                </a:solidFill>
                <a:latin typeface="Arial" panose="020B0604020202020204" pitchFamily="34" charset="0"/>
                <a:cs typeface="Arial" panose="020B0604020202020204" pitchFamily="34" charset="0"/>
              </a:defRPr>
            </a:lvl4pPr>
            <a:lvl5pPr>
              <a:buClr>
                <a:schemeClr val="bg1"/>
              </a:buClr>
              <a:defRPr sz="12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2B2960DF-653F-AF4E-A1E8-D5458F3C15F9}"/>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357864891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8920716" y="1575187"/>
            <a:ext cx="3271283" cy="46129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550598E6-1EFF-4EEC-A2C3-F5C6901D15C7}" type="slidenum">
              <a:rPr lang="en-US" smtClean="0"/>
              <a:pPr>
                <a:defRPr/>
              </a:pPr>
              <a:t>‹#›</a:t>
            </a:fld>
            <a:endParaRPr lang="en-US" dirty="0"/>
          </a:p>
        </p:txBody>
      </p:sp>
      <p:sp>
        <p:nvSpPr>
          <p:cNvPr id="12" name="Text Placeholder 3">
            <a:extLst>
              <a:ext uri="{FF2B5EF4-FFF2-40B4-BE49-F238E27FC236}">
                <a16:creationId xmlns:a16="http://schemas.microsoft.com/office/drawing/2014/main" id="{94C7EF19-F231-1C4E-9FD3-75DC5387DC8B}"/>
              </a:ext>
            </a:extLst>
          </p:cNvPr>
          <p:cNvSpPr>
            <a:spLocks noGrp="1"/>
          </p:cNvSpPr>
          <p:nvPr>
            <p:ph type="body" sz="quarter" idx="33" hasCustomPrompt="1"/>
          </p:nvPr>
        </p:nvSpPr>
        <p:spPr>
          <a:xfrm>
            <a:off x="1109271" y="1907413"/>
            <a:ext cx="7432216"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6" name="Content Placeholder 2">
            <a:extLst>
              <a:ext uri="{FF2B5EF4-FFF2-40B4-BE49-F238E27FC236}">
                <a16:creationId xmlns:a16="http://schemas.microsoft.com/office/drawing/2014/main" id="{30EBBFCE-ECDB-3A47-B37B-E05C289220C2}"/>
              </a:ext>
            </a:extLst>
          </p:cNvPr>
          <p:cNvSpPr>
            <a:spLocks noGrp="1"/>
          </p:cNvSpPr>
          <p:nvPr>
            <p:ph idx="1"/>
          </p:nvPr>
        </p:nvSpPr>
        <p:spPr>
          <a:xfrm>
            <a:off x="1109271" y="2466716"/>
            <a:ext cx="7432215"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a:buClr>
                <a:schemeClr val="accent1"/>
              </a:buCl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a:extLst>
              <a:ext uri="{FF2B5EF4-FFF2-40B4-BE49-F238E27FC236}">
                <a16:creationId xmlns:a16="http://schemas.microsoft.com/office/drawing/2014/main" id="{52693BA5-26C4-D64B-8CB0-4E7D040143EC}"/>
              </a:ext>
            </a:extLst>
          </p:cNvPr>
          <p:cNvSpPr>
            <a:spLocks noGrp="1"/>
          </p:cNvSpPr>
          <p:nvPr>
            <p:ph type="body" sz="quarter" idx="34" hasCustomPrompt="1"/>
          </p:nvPr>
        </p:nvSpPr>
        <p:spPr>
          <a:xfrm>
            <a:off x="9241869" y="1907413"/>
            <a:ext cx="2249748" cy="313350"/>
          </a:xfrm>
          <a:prstGeom prst="rect">
            <a:avLst/>
          </a:prstGeom>
        </p:spPr>
        <p:txBody>
          <a:bodyPr lIns="0" tIns="0" rIns="0" bIns="0">
            <a:noAutofit/>
          </a:bodyPr>
          <a:lstStyle>
            <a:lvl1pPr marL="0" indent="0">
              <a:spcBef>
                <a:spcPts val="500"/>
              </a:spcBef>
              <a:buClr>
                <a:schemeClr val="bg1"/>
              </a:buClr>
              <a:buNone/>
              <a:defRPr sz="1800" b="1" i="0">
                <a:solidFill>
                  <a:schemeClr val="bg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8" name="Content Placeholder 2">
            <a:extLst>
              <a:ext uri="{FF2B5EF4-FFF2-40B4-BE49-F238E27FC236}">
                <a16:creationId xmlns:a16="http://schemas.microsoft.com/office/drawing/2014/main" id="{69169A76-59D6-FD4F-A066-3014DD7EB3AB}"/>
              </a:ext>
            </a:extLst>
          </p:cNvPr>
          <p:cNvSpPr>
            <a:spLocks noGrp="1"/>
          </p:cNvSpPr>
          <p:nvPr>
            <p:ph idx="35"/>
          </p:nvPr>
        </p:nvSpPr>
        <p:spPr>
          <a:xfrm>
            <a:off x="9241869" y="2466716"/>
            <a:ext cx="2249748" cy="3437897"/>
          </a:xfrm>
        </p:spPr>
        <p:txBody>
          <a:bodyPr lIns="0" tIns="0" rIns="0" bIns="0"/>
          <a:lstStyle>
            <a:lvl1pPr marL="0" indent="0">
              <a:buClr>
                <a:schemeClr val="bg1"/>
              </a:buClr>
              <a:buFontTx/>
              <a:buNone/>
              <a:defRPr sz="1800" b="0" i="0">
                <a:solidFill>
                  <a:schemeClr val="bg1"/>
                </a:solidFill>
                <a:latin typeface="Arial" panose="020B0604020202020204" pitchFamily="34" charset="0"/>
                <a:cs typeface="Arial" panose="020B0604020202020204" pitchFamily="34" charset="0"/>
              </a:defRPr>
            </a:lvl1pPr>
            <a:lvl2pPr>
              <a:buClr>
                <a:schemeClr val="bg1"/>
              </a:buClr>
              <a:defRPr sz="1800" b="0" i="0">
                <a:solidFill>
                  <a:schemeClr val="bg1"/>
                </a:solidFill>
                <a:latin typeface="Arial" panose="020B0604020202020204" pitchFamily="34" charset="0"/>
                <a:cs typeface="Arial" panose="020B0604020202020204" pitchFamily="34" charset="0"/>
              </a:defRPr>
            </a:lvl2pPr>
            <a:lvl3pPr>
              <a:buClr>
                <a:schemeClr val="bg1"/>
              </a:buClr>
              <a:defRPr sz="1600" b="0" i="0">
                <a:solidFill>
                  <a:schemeClr val="bg1"/>
                </a:solidFill>
                <a:latin typeface="Arial" panose="020B0604020202020204" pitchFamily="34" charset="0"/>
                <a:cs typeface="Arial" panose="020B0604020202020204" pitchFamily="34" charset="0"/>
              </a:defRPr>
            </a:lvl3pPr>
            <a:lvl4pPr>
              <a:buClr>
                <a:schemeClr val="bg1"/>
              </a:buClr>
              <a:defRPr sz="1400" b="0" i="0">
                <a:solidFill>
                  <a:schemeClr val="bg1"/>
                </a:solidFill>
                <a:latin typeface="Arial" panose="020B0604020202020204" pitchFamily="34" charset="0"/>
                <a:cs typeface="Arial" panose="020B0604020202020204" pitchFamily="34" charset="0"/>
              </a:defRPr>
            </a:lvl4pPr>
            <a:lvl5pPr>
              <a:buClr>
                <a:schemeClr val="bg1"/>
              </a:buClr>
              <a:defRPr sz="12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itle 1">
            <a:extLst>
              <a:ext uri="{FF2B5EF4-FFF2-40B4-BE49-F238E27FC236}">
                <a16:creationId xmlns:a16="http://schemas.microsoft.com/office/drawing/2014/main" id="{5FC39EC2-54BB-C74F-AD28-DF434C8C99A6}"/>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15" name="Picture 14">
            <a:extLst>
              <a:ext uri="{FF2B5EF4-FFF2-40B4-BE49-F238E27FC236}">
                <a16:creationId xmlns:a16="http://schemas.microsoft.com/office/drawing/2014/main" id="{E5C19F97-2270-6447-A0B4-1CEC0CAF9196}"/>
              </a:ext>
            </a:extLst>
          </p:cNvPr>
          <p:cNvPicPr>
            <a:picLocks noChangeAspect="1"/>
          </p:cNvPicPr>
          <p:nvPr/>
        </p:nvPicPr>
        <p:blipFill>
          <a:blip r:embed="rId2"/>
          <a:stretch>
            <a:fillRect/>
          </a:stretch>
        </p:blipFill>
        <p:spPr>
          <a:xfrm>
            <a:off x="386904" y="771993"/>
            <a:ext cx="447872" cy="447872"/>
          </a:xfrm>
          <a:prstGeom prst="rect">
            <a:avLst/>
          </a:prstGeom>
        </p:spPr>
      </p:pic>
      <p:pic>
        <p:nvPicPr>
          <p:cNvPr id="19" name="Picture 18">
            <a:extLst>
              <a:ext uri="{FF2B5EF4-FFF2-40B4-BE49-F238E27FC236}">
                <a16:creationId xmlns:a16="http://schemas.microsoft.com/office/drawing/2014/main" id="{A96DC224-B58E-CF42-859E-529D5E890363}"/>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3109795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142C5A85-5313-4B43-822D-E5540C1A5836}" type="slidenum">
              <a:rPr lang="en-US" smtClean="0"/>
              <a:pPr>
                <a:defRPr/>
              </a:pPr>
              <a:t>‹#›</a:t>
            </a:fld>
            <a:endParaRPr lang="en-US" dirty="0"/>
          </a:p>
        </p:txBody>
      </p:sp>
      <p:sp>
        <p:nvSpPr>
          <p:cNvPr id="33" name="TextBox 32">
            <a:extLst>
              <a:ext uri="{FF2B5EF4-FFF2-40B4-BE49-F238E27FC236}">
                <a16:creationId xmlns:a16="http://schemas.microsoft.com/office/drawing/2014/main" id="{3A07067B-6CF9-7C48-8AED-A5DE31C7A9D2}"/>
              </a:ext>
            </a:extLst>
          </p:cNvPr>
          <p:cNvSpPr txBox="1"/>
          <p:nvPr/>
        </p:nvSpPr>
        <p:spPr>
          <a:xfrm>
            <a:off x="1019331" y="1603686"/>
            <a:ext cx="10231261" cy="1323439"/>
          </a:xfrm>
          <a:prstGeom prst="rect">
            <a:avLst/>
          </a:prstGeom>
          <a:noFill/>
        </p:spPr>
        <p:txBody>
          <a:bodyPr wrap="square" rtlCol="0">
            <a:spAutoFit/>
          </a:bodyPr>
          <a:lstStyle/>
          <a:p>
            <a:r>
              <a:rPr lang="en-US" sz="3200" b="1" kern="1200" dirty="0">
                <a:solidFill>
                  <a:schemeClr val="tx1"/>
                </a:solidFill>
                <a:effectLst/>
                <a:latin typeface="Arial" panose="020B0604020202020204" pitchFamily="34" charset="0"/>
                <a:ea typeface="+mn-ea"/>
                <a:cs typeface="Arial" panose="020B0604020202020204" pitchFamily="34" charset="0"/>
              </a:rPr>
              <a:t>Slide title, Arial bold 32pt</a:t>
            </a:r>
          </a:p>
          <a:p>
            <a:r>
              <a:rPr lang="en-US" sz="2400" b="1" kern="1200" dirty="0">
                <a:solidFill>
                  <a:schemeClr val="tx1"/>
                </a:solidFill>
                <a:effectLst/>
                <a:latin typeface="Arial" panose="020B0604020202020204" pitchFamily="34" charset="0"/>
                <a:ea typeface="+mn-ea"/>
                <a:cs typeface="Arial" panose="020B0604020202020204" pitchFamily="34" charset="0"/>
              </a:rPr>
              <a:t>Subheads, Arial bold 24pt</a:t>
            </a:r>
          </a:p>
          <a:p>
            <a:r>
              <a:rPr lang="en-US" sz="2200" b="0" kern="1200" dirty="0" err="1">
                <a:solidFill>
                  <a:schemeClr val="tx1"/>
                </a:solidFill>
                <a:effectLst/>
                <a:latin typeface="Arial" panose="020B0604020202020204" pitchFamily="34" charset="0"/>
                <a:ea typeface="+mn-ea"/>
                <a:cs typeface="Arial" panose="020B0604020202020204" pitchFamily="34" charset="0"/>
              </a:rPr>
              <a:t>Bodycopy</a:t>
            </a:r>
            <a:r>
              <a:rPr lang="en-US" sz="2200" b="0" kern="1200" dirty="0">
                <a:solidFill>
                  <a:schemeClr val="tx1"/>
                </a:solidFill>
                <a:effectLst/>
                <a:latin typeface="Arial" panose="020B0604020202020204" pitchFamily="34" charset="0"/>
                <a:ea typeface="+mn-ea"/>
                <a:cs typeface="Arial" panose="020B0604020202020204" pitchFamily="34" charset="0"/>
              </a:rPr>
              <a:t>, Arial regular 22pt </a:t>
            </a:r>
          </a:p>
        </p:txBody>
      </p:sp>
      <p:sp>
        <p:nvSpPr>
          <p:cNvPr id="9" name="Title 1">
            <a:extLst>
              <a:ext uri="{FF2B5EF4-FFF2-40B4-BE49-F238E27FC236}">
                <a16:creationId xmlns:a16="http://schemas.microsoft.com/office/drawing/2014/main" id="{4686BB7F-7F48-EC45-954C-98ABC4CAE8C6}"/>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Fonts</a:t>
            </a:r>
          </a:p>
        </p:txBody>
      </p:sp>
      <p:pic>
        <p:nvPicPr>
          <p:cNvPr id="10" name="Picture 9">
            <a:extLst>
              <a:ext uri="{FF2B5EF4-FFF2-40B4-BE49-F238E27FC236}">
                <a16:creationId xmlns:a16="http://schemas.microsoft.com/office/drawing/2014/main" id="{F302162D-0EAD-5641-B713-A07858059F01}"/>
              </a:ext>
            </a:extLst>
          </p:cNvPr>
          <p:cNvPicPr>
            <a:picLocks noChangeAspect="1"/>
          </p:cNvPicPr>
          <p:nvPr/>
        </p:nvPicPr>
        <p:blipFill>
          <a:blip r:embed="rId2"/>
          <a:stretch>
            <a:fillRect/>
          </a:stretch>
        </p:blipFill>
        <p:spPr>
          <a:xfrm>
            <a:off x="386904" y="771993"/>
            <a:ext cx="447872" cy="447872"/>
          </a:xfrm>
          <a:prstGeom prst="rect">
            <a:avLst/>
          </a:prstGeom>
        </p:spPr>
      </p:pic>
      <p:pic>
        <p:nvPicPr>
          <p:cNvPr id="11" name="Picture 10">
            <a:extLst>
              <a:ext uri="{FF2B5EF4-FFF2-40B4-BE49-F238E27FC236}">
                <a16:creationId xmlns:a16="http://schemas.microsoft.com/office/drawing/2014/main" id="{A8D8A6EE-98C8-2949-8C1D-3636EDBD50FF}"/>
              </a:ext>
            </a:extLst>
          </p:cNvPr>
          <p:cNvPicPr>
            <a:picLocks noChangeAspect="1"/>
          </p:cNvPicPr>
          <p:nvPr/>
        </p:nvPicPr>
        <p:blipFill>
          <a:blip r:embed="rId3"/>
          <a:stretch>
            <a:fillRect/>
          </a:stretch>
        </p:blipFill>
        <p:spPr>
          <a:xfrm>
            <a:off x="386904" y="6150566"/>
            <a:ext cx="1156012" cy="525128"/>
          </a:xfrm>
          <a:prstGeom prst="rect">
            <a:avLst/>
          </a:prstGeom>
        </p:spPr>
      </p:pic>
      <p:pic>
        <p:nvPicPr>
          <p:cNvPr id="2" name="Picture 11">
            <a:extLst>
              <a:ext uri="{FF2B5EF4-FFF2-40B4-BE49-F238E27FC236}">
                <a16:creationId xmlns:a16="http://schemas.microsoft.com/office/drawing/2014/main" id="{AC9D7172-8100-5FF8-CEC2-41C58CD5B64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7350" y="6149975"/>
            <a:ext cx="11557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35374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8920716" y="1575187"/>
            <a:ext cx="3271283" cy="46129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18D2AC47-609C-41AB-817D-C1B431729FFC}" type="slidenum">
              <a:rPr lang="en-US" smtClean="0"/>
              <a:pPr>
                <a:defRPr/>
              </a:pPr>
              <a:t>‹#›</a:t>
            </a:fld>
            <a:endParaRPr lang="en-US" dirty="0"/>
          </a:p>
        </p:txBody>
      </p:sp>
      <p:sp>
        <p:nvSpPr>
          <p:cNvPr id="12" name="Text Placeholder 3">
            <a:extLst>
              <a:ext uri="{FF2B5EF4-FFF2-40B4-BE49-F238E27FC236}">
                <a16:creationId xmlns:a16="http://schemas.microsoft.com/office/drawing/2014/main" id="{94C7EF19-F231-1C4E-9FD3-75DC5387DC8B}"/>
              </a:ext>
            </a:extLst>
          </p:cNvPr>
          <p:cNvSpPr>
            <a:spLocks noGrp="1"/>
          </p:cNvSpPr>
          <p:nvPr>
            <p:ph type="body" sz="quarter" idx="33" hasCustomPrompt="1"/>
          </p:nvPr>
        </p:nvSpPr>
        <p:spPr>
          <a:xfrm>
            <a:off x="1109271" y="1907413"/>
            <a:ext cx="7524365"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6" name="Content Placeholder 2">
            <a:extLst>
              <a:ext uri="{FF2B5EF4-FFF2-40B4-BE49-F238E27FC236}">
                <a16:creationId xmlns:a16="http://schemas.microsoft.com/office/drawing/2014/main" id="{30EBBFCE-ECDB-3A47-B37B-E05C289220C2}"/>
              </a:ext>
            </a:extLst>
          </p:cNvPr>
          <p:cNvSpPr>
            <a:spLocks noGrp="1"/>
          </p:cNvSpPr>
          <p:nvPr>
            <p:ph idx="1"/>
          </p:nvPr>
        </p:nvSpPr>
        <p:spPr>
          <a:xfrm>
            <a:off x="1109272" y="2466716"/>
            <a:ext cx="7524364"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a:buClr>
                <a:schemeClr val="accent1"/>
              </a:buCl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a:extLst>
              <a:ext uri="{FF2B5EF4-FFF2-40B4-BE49-F238E27FC236}">
                <a16:creationId xmlns:a16="http://schemas.microsoft.com/office/drawing/2014/main" id="{52693BA5-26C4-D64B-8CB0-4E7D040143EC}"/>
              </a:ext>
            </a:extLst>
          </p:cNvPr>
          <p:cNvSpPr>
            <a:spLocks noGrp="1"/>
          </p:cNvSpPr>
          <p:nvPr>
            <p:ph type="body" sz="quarter" idx="34" hasCustomPrompt="1"/>
          </p:nvPr>
        </p:nvSpPr>
        <p:spPr>
          <a:xfrm>
            <a:off x="9241869" y="1907413"/>
            <a:ext cx="2249748" cy="313350"/>
          </a:xfrm>
          <a:prstGeom prst="rect">
            <a:avLst/>
          </a:prstGeom>
        </p:spPr>
        <p:txBody>
          <a:bodyPr lIns="0" tIns="0" rIns="0" bIns="0">
            <a:noAutofit/>
          </a:bodyPr>
          <a:lstStyle>
            <a:lvl1pPr marL="0" indent="0">
              <a:spcBef>
                <a:spcPts val="500"/>
              </a:spcBef>
              <a:buClr>
                <a:schemeClr val="bg1"/>
              </a:buClr>
              <a:buNone/>
              <a:defRPr sz="1800" b="1" i="0">
                <a:solidFill>
                  <a:schemeClr val="bg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8" name="Content Placeholder 2">
            <a:extLst>
              <a:ext uri="{FF2B5EF4-FFF2-40B4-BE49-F238E27FC236}">
                <a16:creationId xmlns:a16="http://schemas.microsoft.com/office/drawing/2014/main" id="{69169A76-59D6-FD4F-A066-3014DD7EB3AB}"/>
              </a:ext>
            </a:extLst>
          </p:cNvPr>
          <p:cNvSpPr>
            <a:spLocks noGrp="1"/>
          </p:cNvSpPr>
          <p:nvPr>
            <p:ph idx="35"/>
          </p:nvPr>
        </p:nvSpPr>
        <p:spPr>
          <a:xfrm>
            <a:off x="9241869" y="2466716"/>
            <a:ext cx="2249748" cy="3437897"/>
          </a:xfrm>
        </p:spPr>
        <p:txBody>
          <a:bodyPr lIns="0" tIns="0" rIns="0" bIns="0"/>
          <a:lstStyle>
            <a:lvl1pPr marL="0" indent="0">
              <a:buClr>
                <a:schemeClr val="bg1"/>
              </a:buClr>
              <a:buFontTx/>
              <a:buNone/>
              <a:defRPr sz="1800" b="0" i="0">
                <a:solidFill>
                  <a:schemeClr val="bg1"/>
                </a:solidFill>
                <a:latin typeface="Arial" panose="020B0604020202020204" pitchFamily="34" charset="0"/>
                <a:cs typeface="Arial" panose="020B0604020202020204" pitchFamily="34" charset="0"/>
              </a:defRPr>
            </a:lvl1pPr>
            <a:lvl2pPr>
              <a:buClr>
                <a:schemeClr val="bg1"/>
              </a:buClr>
              <a:defRPr sz="1800" b="0" i="0">
                <a:solidFill>
                  <a:schemeClr val="bg1"/>
                </a:solidFill>
                <a:latin typeface="Arial" panose="020B0604020202020204" pitchFamily="34" charset="0"/>
                <a:cs typeface="Arial" panose="020B0604020202020204" pitchFamily="34" charset="0"/>
              </a:defRPr>
            </a:lvl2pPr>
            <a:lvl3pPr>
              <a:buClr>
                <a:schemeClr val="bg1"/>
              </a:buClr>
              <a:defRPr sz="1600" b="0" i="0">
                <a:solidFill>
                  <a:schemeClr val="bg1"/>
                </a:solidFill>
                <a:latin typeface="Arial" panose="020B0604020202020204" pitchFamily="34" charset="0"/>
                <a:cs typeface="Arial" panose="020B0604020202020204" pitchFamily="34" charset="0"/>
              </a:defRPr>
            </a:lvl3pPr>
            <a:lvl4pPr>
              <a:buClr>
                <a:schemeClr val="bg1"/>
              </a:buClr>
              <a:defRPr sz="1400" b="0" i="0">
                <a:solidFill>
                  <a:schemeClr val="bg1"/>
                </a:solidFill>
                <a:latin typeface="Arial" panose="020B0604020202020204" pitchFamily="34" charset="0"/>
                <a:cs typeface="Arial" panose="020B0604020202020204" pitchFamily="34" charset="0"/>
              </a:defRPr>
            </a:lvl4pPr>
            <a:lvl5pPr>
              <a:buClr>
                <a:schemeClr val="bg1"/>
              </a:buClr>
              <a:defRPr sz="12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itle 1">
            <a:extLst>
              <a:ext uri="{FF2B5EF4-FFF2-40B4-BE49-F238E27FC236}">
                <a16:creationId xmlns:a16="http://schemas.microsoft.com/office/drawing/2014/main" id="{F253F2EE-673D-0640-B074-471413557BCF}"/>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15" name="Picture 14">
            <a:extLst>
              <a:ext uri="{FF2B5EF4-FFF2-40B4-BE49-F238E27FC236}">
                <a16:creationId xmlns:a16="http://schemas.microsoft.com/office/drawing/2014/main" id="{16855502-C1AF-FA4D-B183-0A55B6C2402B}"/>
              </a:ext>
            </a:extLst>
          </p:cNvPr>
          <p:cNvPicPr>
            <a:picLocks noChangeAspect="1"/>
          </p:cNvPicPr>
          <p:nvPr/>
        </p:nvPicPr>
        <p:blipFill>
          <a:blip r:embed="rId2"/>
          <a:stretch>
            <a:fillRect/>
          </a:stretch>
        </p:blipFill>
        <p:spPr>
          <a:xfrm>
            <a:off x="386904" y="771993"/>
            <a:ext cx="447872" cy="447872"/>
          </a:xfrm>
          <a:prstGeom prst="rect">
            <a:avLst/>
          </a:prstGeom>
        </p:spPr>
      </p:pic>
      <p:pic>
        <p:nvPicPr>
          <p:cNvPr id="19" name="Picture 18">
            <a:extLst>
              <a:ext uri="{FF2B5EF4-FFF2-40B4-BE49-F238E27FC236}">
                <a16:creationId xmlns:a16="http://schemas.microsoft.com/office/drawing/2014/main" id="{B5D3787C-3979-4142-ACC9-4092849EA304}"/>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54410189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8920716" y="1575187"/>
            <a:ext cx="3271283" cy="4612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E325FE59-F7A2-4824-9AC6-3D027EEEFB62}" type="slidenum">
              <a:rPr lang="en-US" smtClean="0"/>
              <a:pPr>
                <a:defRPr/>
              </a:pPr>
              <a:t>‹#›</a:t>
            </a:fld>
            <a:endParaRPr lang="en-US" dirty="0"/>
          </a:p>
        </p:txBody>
      </p:sp>
      <p:sp>
        <p:nvSpPr>
          <p:cNvPr id="12" name="Text Placeholder 3">
            <a:extLst>
              <a:ext uri="{FF2B5EF4-FFF2-40B4-BE49-F238E27FC236}">
                <a16:creationId xmlns:a16="http://schemas.microsoft.com/office/drawing/2014/main" id="{94C7EF19-F231-1C4E-9FD3-75DC5387DC8B}"/>
              </a:ext>
            </a:extLst>
          </p:cNvPr>
          <p:cNvSpPr>
            <a:spLocks noGrp="1"/>
          </p:cNvSpPr>
          <p:nvPr>
            <p:ph type="body" sz="quarter" idx="33" hasCustomPrompt="1"/>
          </p:nvPr>
        </p:nvSpPr>
        <p:spPr>
          <a:xfrm>
            <a:off x="1109271" y="1907413"/>
            <a:ext cx="7524365"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6" name="Content Placeholder 2">
            <a:extLst>
              <a:ext uri="{FF2B5EF4-FFF2-40B4-BE49-F238E27FC236}">
                <a16:creationId xmlns:a16="http://schemas.microsoft.com/office/drawing/2014/main" id="{30EBBFCE-ECDB-3A47-B37B-E05C289220C2}"/>
              </a:ext>
            </a:extLst>
          </p:cNvPr>
          <p:cNvSpPr>
            <a:spLocks noGrp="1"/>
          </p:cNvSpPr>
          <p:nvPr>
            <p:ph idx="1"/>
          </p:nvPr>
        </p:nvSpPr>
        <p:spPr>
          <a:xfrm>
            <a:off x="1109272" y="2466716"/>
            <a:ext cx="7524364"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a:buClr>
                <a:schemeClr val="accent1"/>
              </a:buCl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a:extLst>
              <a:ext uri="{FF2B5EF4-FFF2-40B4-BE49-F238E27FC236}">
                <a16:creationId xmlns:a16="http://schemas.microsoft.com/office/drawing/2014/main" id="{52693BA5-26C4-D64B-8CB0-4E7D040143EC}"/>
              </a:ext>
            </a:extLst>
          </p:cNvPr>
          <p:cNvSpPr>
            <a:spLocks noGrp="1"/>
          </p:cNvSpPr>
          <p:nvPr>
            <p:ph type="body" sz="quarter" idx="34" hasCustomPrompt="1"/>
          </p:nvPr>
        </p:nvSpPr>
        <p:spPr>
          <a:xfrm>
            <a:off x="9241869" y="1907413"/>
            <a:ext cx="2249748" cy="313350"/>
          </a:xfrm>
          <a:prstGeom prst="rect">
            <a:avLst/>
          </a:prstGeom>
        </p:spPr>
        <p:txBody>
          <a:bodyPr lIns="0" tIns="0" rIns="0" bIns="0">
            <a:noAutofit/>
          </a:bodyPr>
          <a:lstStyle>
            <a:lvl1pPr marL="0" indent="0">
              <a:spcBef>
                <a:spcPts val="500"/>
              </a:spcBef>
              <a:buClr>
                <a:schemeClr val="bg1"/>
              </a:buClr>
              <a:buNone/>
              <a:defRPr sz="1800" b="1" i="0">
                <a:solidFill>
                  <a:schemeClr val="bg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8" name="Content Placeholder 2">
            <a:extLst>
              <a:ext uri="{FF2B5EF4-FFF2-40B4-BE49-F238E27FC236}">
                <a16:creationId xmlns:a16="http://schemas.microsoft.com/office/drawing/2014/main" id="{69169A76-59D6-FD4F-A066-3014DD7EB3AB}"/>
              </a:ext>
            </a:extLst>
          </p:cNvPr>
          <p:cNvSpPr>
            <a:spLocks noGrp="1"/>
          </p:cNvSpPr>
          <p:nvPr>
            <p:ph idx="35"/>
          </p:nvPr>
        </p:nvSpPr>
        <p:spPr>
          <a:xfrm>
            <a:off x="9241869" y="2466716"/>
            <a:ext cx="2249748" cy="3437897"/>
          </a:xfrm>
        </p:spPr>
        <p:txBody>
          <a:bodyPr lIns="0" tIns="0" rIns="0" bIns="0"/>
          <a:lstStyle>
            <a:lvl1pPr marL="0" indent="0">
              <a:buClr>
                <a:schemeClr val="bg1"/>
              </a:buClr>
              <a:buFontTx/>
              <a:buNone/>
              <a:defRPr sz="1800" b="0" i="0">
                <a:solidFill>
                  <a:schemeClr val="bg1"/>
                </a:solidFill>
                <a:latin typeface="Arial" panose="020B0604020202020204" pitchFamily="34" charset="0"/>
                <a:cs typeface="Arial" panose="020B0604020202020204" pitchFamily="34" charset="0"/>
              </a:defRPr>
            </a:lvl1pPr>
            <a:lvl2pPr>
              <a:buClr>
                <a:schemeClr val="bg1"/>
              </a:buClr>
              <a:defRPr sz="1800" b="0" i="0">
                <a:solidFill>
                  <a:schemeClr val="bg1"/>
                </a:solidFill>
                <a:latin typeface="Arial" panose="020B0604020202020204" pitchFamily="34" charset="0"/>
                <a:cs typeface="Arial" panose="020B0604020202020204" pitchFamily="34" charset="0"/>
              </a:defRPr>
            </a:lvl2pPr>
            <a:lvl3pPr>
              <a:buClr>
                <a:schemeClr val="bg1"/>
              </a:buClr>
              <a:defRPr sz="1600" b="0" i="0">
                <a:solidFill>
                  <a:schemeClr val="bg1"/>
                </a:solidFill>
                <a:latin typeface="Arial" panose="020B0604020202020204" pitchFamily="34" charset="0"/>
                <a:cs typeface="Arial" panose="020B0604020202020204" pitchFamily="34" charset="0"/>
              </a:defRPr>
            </a:lvl3pPr>
            <a:lvl4pPr>
              <a:buClr>
                <a:schemeClr val="bg1"/>
              </a:buClr>
              <a:defRPr sz="1400" b="0" i="0">
                <a:solidFill>
                  <a:schemeClr val="bg1"/>
                </a:solidFill>
                <a:latin typeface="Arial" panose="020B0604020202020204" pitchFamily="34" charset="0"/>
                <a:cs typeface="Arial" panose="020B0604020202020204" pitchFamily="34" charset="0"/>
              </a:defRPr>
            </a:lvl4pPr>
            <a:lvl5pPr>
              <a:buClr>
                <a:schemeClr val="bg1"/>
              </a:buClr>
              <a:defRPr sz="12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itle 1">
            <a:extLst>
              <a:ext uri="{FF2B5EF4-FFF2-40B4-BE49-F238E27FC236}">
                <a16:creationId xmlns:a16="http://schemas.microsoft.com/office/drawing/2014/main" id="{16897E4D-E7DA-7043-B46B-C2A853253C54}"/>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15" name="Picture 14">
            <a:extLst>
              <a:ext uri="{FF2B5EF4-FFF2-40B4-BE49-F238E27FC236}">
                <a16:creationId xmlns:a16="http://schemas.microsoft.com/office/drawing/2014/main" id="{7B0DF53A-39FC-F54A-A6D7-72EF817BA6F0}"/>
              </a:ext>
            </a:extLst>
          </p:cNvPr>
          <p:cNvPicPr>
            <a:picLocks noChangeAspect="1"/>
          </p:cNvPicPr>
          <p:nvPr/>
        </p:nvPicPr>
        <p:blipFill>
          <a:blip r:embed="rId2"/>
          <a:stretch>
            <a:fillRect/>
          </a:stretch>
        </p:blipFill>
        <p:spPr>
          <a:xfrm>
            <a:off x="386904" y="771993"/>
            <a:ext cx="447872" cy="447872"/>
          </a:xfrm>
          <a:prstGeom prst="rect">
            <a:avLst/>
          </a:prstGeom>
        </p:spPr>
      </p:pic>
      <p:pic>
        <p:nvPicPr>
          <p:cNvPr id="19" name="Picture 18">
            <a:extLst>
              <a:ext uri="{FF2B5EF4-FFF2-40B4-BE49-F238E27FC236}">
                <a16:creationId xmlns:a16="http://schemas.microsoft.com/office/drawing/2014/main" id="{F4484EA3-A002-E44B-92D5-94E34161643A}"/>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227185027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54C9AC3-CFA6-9745-BE02-270B4F5FD531}"/>
              </a:ext>
            </a:extLst>
          </p:cNvPr>
          <p:cNvSpPr/>
          <p:nvPr/>
        </p:nvSpPr>
        <p:spPr>
          <a:xfrm>
            <a:off x="7804286" y="1442158"/>
            <a:ext cx="5985348" cy="59853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1713053" y="6356350"/>
            <a:ext cx="6468679"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solidFill>
                  <a:schemeClr val="bg1"/>
                </a:solidFill>
                <a:latin typeface="Arial" panose="020B0604020202020204" pitchFamily="34" charset="0"/>
                <a:cs typeface="Arial" panose="020B0604020202020204" pitchFamily="34" charset="0"/>
              </a:defRPr>
            </a:lvl1pPr>
          </a:lstStyle>
          <a:p>
            <a:pPr>
              <a:defRPr/>
            </a:pPr>
            <a:fld id="{0D5644A0-D5D1-42E5-BEF9-EA6C84F10CD7}" type="slidenum">
              <a:rPr lang="en-US" smtClean="0"/>
              <a:pPr>
                <a:defRPr/>
              </a:pPr>
              <a:t>‹#›</a:t>
            </a:fld>
            <a:endParaRPr lang="en-US" dirty="0"/>
          </a:p>
        </p:txBody>
      </p:sp>
      <p:pic>
        <p:nvPicPr>
          <p:cNvPr id="13" name="Picture 12">
            <a:extLst>
              <a:ext uri="{FF2B5EF4-FFF2-40B4-BE49-F238E27FC236}">
                <a16:creationId xmlns:a16="http://schemas.microsoft.com/office/drawing/2014/main" id="{B843D4F2-E083-D44A-8ADB-D2A18935AD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2442" y="1548947"/>
            <a:ext cx="7188604" cy="4500692"/>
          </a:xfrm>
          <a:prstGeom prst="rect">
            <a:avLst/>
          </a:prstGeom>
        </p:spPr>
      </p:pic>
      <p:sp>
        <p:nvSpPr>
          <p:cNvPr id="14" name="Picture Placeholder 2">
            <a:extLst>
              <a:ext uri="{FF2B5EF4-FFF2-40B4-BE49-F238E27FC236}">
                <a16:creationId xmlns:a16="http://schemas.microsoft.com/office/drawing/2014/main" id="{5B2C1312-FF70-F14F-B0E2-713445422DF4}"/>
              </a:ext>
            </a:extLst>
          </p:cNvPr>
          <p:cNvSpPr>
            <a:spLocks noGrp="1"/>
          </p:cNvSpPr>
          <p:nvPr>
            <p:ph type="pic" sz="quarter" idx="18"/>
          </p:nvPr>
        </p:nvSpPr>
        <p:spPr>
          <a:xfrm>
            <a:off x="6105928" y="2172051"/>
            <a:ext cx="4968000" cy="3115160"/>
          </a:xfrm>
          <a:prstGeom prst="rect">
            <a:avLst/>
          </a:prstGeom>
          <a:solidFill>
            <a:schemeClr val="bg1"/>
          </a:solidFill>
        </p:spPr>
        <p:txBody>
          <a:bodyPr>
            <a:noAutofit/>
          </a:bodyPr>
          <a:lstStyle>
            <a:lvl1pPr marL="0" indent="0">
              <a:buNone/>
              <a:defRPr sz="2000">
                <a:solidFill>
                  <a:schemeClr val="tx1"/>
                </a:solidFill>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15" name="Text Placeholder 3">
            <a:extLst>
              <a:ext uri="{FF2B5EF4-FFF2-40B4-BE49-F238E27FC236}">
                <a16:creationId xmlns:a16="http://schemas.microsoft.com/office/drawing/2014/main" id="{951E012C-83DB-DA49-8CB2-43D4B4AA3ABB}"/>
              </a:ext>
            </a:extLst>
          </p:cNvPr>
          <p:cNvSpPr>
            <a:spLocks noGrp="1"/>
          </p:cNvSpPr>
          <p:nvPr>
            <p:ph type="body" sz="quarter" idx="33" hasCustomPrompt="1"/>
          </p:nvPr>
        </p:nvSpPr>
        <p:spPr>
          <a:xfrm>
            <a:off x="1109272" y="1907413"/>
            <a:ext cx="4054839"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9" name="Content Placeholder 2">
            <a:extLst>
              <a:ext uri="{FF2B5EF4-FFF2-40B4-BE49-F238E27FC236}">
                <a16:creationId xmlns:a16="http://schemas.microsoft.com/office/drawing/2014/main" id="{43148441-F39A-0945-94A2-1671BDE6D04A}"/>
              </a:ext>
            </a:extLst>
          </p:cNvPr>
          <p:cNvSpPr>
            <a:spLocks noGrp="1"/>
          </p:cNvSpPr>
          <p:nvPr>
            <p:ph idx="1"/>
          </p:nvPr>
        </p:nvSpPr>
        <p:spPr>
          <a:xfrm>
            <a:off x="1109272" y="2466716"/>
            <a:ext cx="4054839"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marL="685800" indent="-228600">
              <a:buClr>
                <a:schemeClr val="accent1"/>
              </a:buClr>
              <a:buFont typeface="System Font Regular"/>
              <a:buChar cha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12" name="Title 1">
            <a:extLst>
              <a:ext uri="{FF2B5EF4-FFF2-40B4-BE49-F238E27FC236}">
                <a16:creationId xmlns:a16="http://schemas.microsoft.com/office/drawing/2014/main" id="{2CBB7312-3FF8-FF47-BA9C-EBCE0D494E08}"/>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16" name="Picture 15">
            <a:extLst>
              <a:ext uri="{FF2B5EF4-FFF2-40B4-BE49-F238E27FC236}">
                <a16:creationId xmlns:a16="http://schemas.microsoft.com/office/drawing/2014/main" id="{240B62A6-0EA5-FD49-95E1-0F13C3AF59A4}"/>
              </a:ext>
            </a:extLst>
          </p:cNvPr>
          <p:cNvPicPr>
            <a:picLocks noChangeAspect="1"/>
          </p:cNvPicPr>
          <p:nvPr/>
        </p:nvPicPr>
        <p:blipFill>
          <a:blip r:embed="rId3"/>
          <a:stretch>
            <a:fillRect/>
          </a:stretch>
        </p:blipFill>
        <p:spPr>
          <a:xfrm>
            <a:off x="386904" y="771993"/>
            <a:ext cx="447872" cy="447872"/>
          </a:xfrm>
          <a:prstGeom prst="rect">
            <a:avLst/>
          </a:prstGeom>
        </p:spPr>
      </p:pic>
      <p:pic>
        <p:nvPicPr>
          <p:cNvPr id="17" name="Picture 16">
            <a:extLst>
              <a:ext uri="{FF2B5EF4-FFF2-40B4-BE49-F238E27FC236}">
                <a16:creationId xmlns:a16="http://schemas.microsoft.com/office/drawing/2014/main" id="{00E7AF92-CE73-084D-859D-E5B977E17DC8}"/>
              </a:ext>
            </a:extLst>
          </p:cNvPr>
          <p:cNvPicPr>
            <a:picLocks noChangeAspect="1"/>
          </p:cNvPicPr>
          <p:nvPr/>
        </p:nvPicPr>
        <p:blipFill>
          <a:blip r:embed="rId4"/>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103865721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54C9AC3-CFA6-9745-BE02-270B4F5FD531}"/>
              </a:ext>
            </a:extLst>
          </p:cNvPr>
          <p:cNvSpPr/>
          <p:nvPr/>
        </p:nvSpPr>
        <p:spPr>
          <a:xfrm>
            <a:off x="7804286" y="1442158"/>
            <a:ext cx="5985348" cy="59853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1632030" y="6356350"/>
            <a:ext cx="654970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solidFill>
                  <a:schemeClr val="bg1"/>
                </a:solidFill>
                <a:latin typeface="Arial" panose="020B0604020202020204" pitchFamily="34" charset="0"/>
                <a:cs typeface="Arial" panose="020B0604020202020204" pitchFamily="34" charset="0"/>
              </a:defRPr>
            </a:lvl1pPr>
          </a:lstStyle>
          <a:p>
            <a:pPr>
              <a:defRPr/>
            </a:pPr>
            <a:fld id="{46D4E2DF-9D61-4639-AE4F-EB97D3291516}" type="slidenum">
              <a:rPr lang="en-US" smtClean="0"/>
              <a:pPr>
                <a:defRPr/>
              </a:pPr>
              <a:t>‹#›</a:t>
            </a:fld>
            <a:endParaRPr lang="en-US" dirty="0"/>
          </a:p>
        </p:txBody>
      </p:sp>
      <p:pic>
        <p:nvPicPr>
          <p:cNvPr id="13" name="Picture 12">
            <a:extLst>
              <a:ext uri="{FF2B5EF4-FFF2-40B4-BE49-F238E27FC236}">
                <a16:creationId xmlns:a16="http://schemas.microsoft.com/office/drawing/2014/main" id="{B843D4F2-E083-D44A-8ADB-D2A18935AD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2442" y="1548947"/>
            <a:ext cx="7188604" cy="4500692"/>
          </a:xfrm>
          <a:prstGeom prst="rect">
            <a:avLst/>
          </a:prstGeom>
        </p:spPr>
      </p:pic>
      <p:sp>
        <p:nvSpPr>
          <p:cNvPr id="14" name="Picture Placeholder 2">
            <a:extLst>
              <a:ext uri="{FF2B5EF4-FFF2-40B4-BE49-F238E27FC236}">
                <a16:creationId xmlns:a16="http://schemas.microsoft.com/office/drawing/2014/main" id="{5B2C1312-FF70-F14F-B0E2-713445422DF4}"/>
              </a:ext>
            </a:extLst>
          </p:cNvPr>
          <p:cNvSpPr>
            <a:spLocks noGrp="1"/>
          </p:cNvSpPr>
          <p:nvPr>
            <p:ph type="pic" sz="quarter" idx="18"/>
          </p:nvPr>
        </p:nvSpPr>
        <p:spPr>
          <a:xfrm>
            <a:off x="6105928" y="2172051"/>
            <a:ext cx="4968000" cy="3115160"/>
          </a:xfrm>
          <a:prstGeom prst="rect">
            <a:avLst/>
          </a:prstGeom>
          <a:solidFill>
            <a:schemeClr val="bg1"/>
          </a:solidFill>
        </p:spPr>
        <p:txBody>
          <a:bodyPr>
            <a:noAutofit/>
          </a:bodyPr>
          <a:lstStyle>
            <a:lvl1pPr marL="0" indent="0">
              <a:buNone/>
              <a:defRPr sz="2000">
                <a:solidFill>
                  <a:schemeClr val="tx1"/>
                </a:solidFill>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15" name="Text Placeholder 3">
            <a:extLst>
              <a:ext uri="{FF2B5EF4-FFF2-40B4-BE49-F238E27FC236}">
                <a16:creationId xmlns:a16="http://schemas.microsoft.com/office/drawing/2014/main" id="{951E012C-83DB-DA49-8CB2-43D4B4AA3ABB}"/>
              </a:ext>
            </a:extLst>
          </p:cNvPr>
          <p:cNvSpPr>
            <a:spLocks noGrp="1"/>
          </p:cNvSpPr>
          <p:nvPr>
            <p:ph type="body" sz="quarter" idx="33" hasCustomPrompt="1"/>
          </p:nvPr>
        </p:nvSpPr>
        <p:spPr>
          <a:xfrm>
            <a:off x="1118072" y="1907413"/>
            <a:ext cx="4001501"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9" name="Content Placeholder 2">
            <a:extLst>
              <a:ext uri="{FF2B5EF4-FFF2-40B4-BE49-F238E27FC236}">
                <a16:creationId xmlns:a16="http://schemas.microsoft.com/office/drawing/2014/main" id="{43148441-F39A-0945-94A2-1671BDE6D04A}"/>
              </a:ext>
            </a:extLst>
          </p:cNvPr>
          <p:cNvSpPr>
            <a:spLocks noGrp="1"/>
          </p:cNvSpPr>
          <p:nvPr>
            <p:ph idx="1"/>
          </p:nvPr>
        </p:nvSpPr>
        <p:spPr>
          <a:xfrm>
            <a:off x="1118072" y="2466716"/>
            <a:ext cx="4001501"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marL="685800" indent="-228600">
              <a:buClr>
                <a:schemeClr val="accent1"/>
              </a:buClr>
              <a:buFont typeface="System Font Regular"/>
              <a:buChar cha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16" name="Title 1">
            <a:extLst>
              <a:ext uri="{FF2B5EF4-FFF2-40B4-BE49-F238E27FC236}">
                <a16:creationId xmlns:a16="http://schemas.microsoft.com/office/drawing/2014/main" id="{794B3410-DE4B-3243-B6C6-E553F7633DA9}"/>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17" name="Picture 16">
            <a:extLst>
              <a:ext uri="{FF2B5EF4-FFF2-40B4-BE49-F238E27FC236}">
                <a16:creationId xmlns:a16="http://schemas.microsoft.com/office/drawing/2014/main" id="{71F28902-8613-9D41-9F08-C755F563879F}"/>
              </a:ext>
            </a:extLst>
          </p:cNvPr>
          <p:cNvPicPr>
            <a:picLocks noChangeAspect="1"/>
          </p:cNvPicPr>
          <p:nvPr/>
        </p:nvPicPr>
        <p:blipFill>
          <a:blip r:embed="rId3"/>
          <a:stretch>
            <a:fillRect/>
          </a:stretch>
        </p:blipFill>
        <p:spPr>
          <a:xfrm>
            <a:off x="386904" y="771993"/>
            <a:ext cx="447872" cy="447872"/>
          </a:xfrm>
          <a:prstGeom prst="rect">
            <a:avLst/>
          </a:prstGeom>
        </p:spPr>
      </p:pic>
      <p:pic>
        <p:nvPicPr>
          <p:cNvPr id="18" name="Picture 17">
            <a:extLst>
              <a:ext uri="{FF2B5EF4-FFF2-40B4-BE49-F238E27FC236}">
                <a16:creationId xmlns:a16="http://schemas.microsoft.com/office/drawing/2014/main" id="{7548A85F-244D-F444-9106-57A9FF05A790}"/>
              </a:ext>
            </a:extLst>
          </p:cNvPr>
          <p:cNvPicPr>
            <a:picLocks noChangeAspect="1"/>
          </p:cNvPicPr>
          <p:nvPr/>
        </p:nvPicPr>
        <p:blipFill>
          <a:blip r:embed="rId4"/>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380497369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54C9AC3-CFA6-9745-BE02-270B4F5FD531}"/>
              </a:ext>
            </a:extLst>
          </p:cNvPr>
          <p:cNvSpPr/>
          <p:nvPr/>
        </p:nvSpPr>
        <p:spPr>
          <a:xfrm>
            <a:off x="7804286" y="1442158"/>
            <a:ext cx="5985348" cy="598534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1805651" y="6356350"/>
            <a:ext cx="6376081"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solidFill>
                  <a:schemeClr val="bg1"/>
                </a:solidFill>
                <a:latin typeface="Arial" panose="020B0604020202020204" pitchFamily="34" charset="0"/>
                <a:cs typeface="Arial" panose="020B0604020202020204" pitchFamily="34" charset="0"/>
              </a:defRPr>
            </a:lvl1pPr>
          </a:lstStyle>
          <a:p>
            <a:pPr>
              <a:defRPr/>
            </a:pPr>
            <a:fld id="{F1C3D2CF-9D89-4F22-B921-6653C52A31D6}" type="slidenum">
              <a:rPr lang="en-US" smtClean="0"/>
              <a:pPr>
                <a:defRPr/>
              </a:pPr>
              <a:t>‹#›</a:t>
            </a:fld>
            <a:endParaRPr lang="en-US" dirty="0"/>
          </a:p>
        </p:txBody>
      </p:sp>
      <p:pic>
        <p:nvPicPr>
          <p:cNvPr id="13" name="Picture 12">
            <a:extLst>
              <a:ext uri="{FF2B5EF4-FFF2-40B4-BE49-F238E27FC236}">
                <a16:creationId xmlns:a16="http://schemas.microsoft.com/office/drawing/2014/main" id="{B843D4F2-E083-D44A-8ADB-D2A18935AD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2442" y="1548947"/>
            <a:ext cx="7188604" cy="4500692"/>
          </a:xfrm>
          <a:prstGeom prst="rect">
            <a:avLst/>
          </a:prstGeom>
        </p:spPr>
      </p:pic>
      <p:sp>
        <p:nvSpPr>
          <p:cNvPr id="14" name="Picture Placeholder 2">
            <a:extLst>
              <a:ext uri="{FF2B5EF4-FFF2-40B4-BE49-F238E27FC236}">
                <a16:creationId xmlns:a16="http://schemas.microsoft.com/office/drawing/2014/main" id="{5B2C1312-FF70-F14F-B0E2-713445422DF4}"/>
              </a:ext>
            </a:extLst>
          </p:cNvPr>
          <p:cNvSpPr>
            <a:spLocks noGrp="1"/>
          </p:cNvSpPr>
          <p:nvPr>
            <p:ph type="pic" sz="quarter" idx="18"/>
          </p:nvPr>
        </p:nvSpPr>
        <p:spPr>
          <a:xfrm>
            <a:off x="6105928" y="2172051"/>
            <a:ext cx="4968000" cy="3115160"/>
          </a:xfrm>
          <a:prstGeom prst="rect">
            <a:avLst/>
          </a:prstGeom>
          <a:solidFill>
            <a:schemeClr val="bg1"/>
          </a:solidFill>
        </p:spPr>
        <p:txBody>
          <a:bodyPr>
            <a:noAutofit/>
          </a:bodyPr>
          <a:lstStyle>
            <a:lvl1pPr marL="0" indent="0">
              <a:buNone/>
              <a:defRPr sz="2000">
                <a:solidFill>
                  <a:schemeClr val="tx1"/>
                </a:solidFill>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15" name="Text Placeholder 3">
            <a:extLst>
              <a:ext uri="{FF2B5EF4-FFF2-40B4-BE49-F238E27FC236}">
                <a16:creationId xmlns:a16="http://schemas.microsoft.com/office/drawing/2014/main" id="{951E012C-83DB-DA49-8CB2-43D4B4AA3ABB}"/>
              </a:ext>
            </a:extLst>
          </p:cNvPr>
          <p:cNvSpPr>
            <a:spLocks noGrp="1"/>
          </p:cNvSpPr>
          <p:nvPr>
            <p:ph type="body" sz="quarter" idx="33" hasCustomPrompt="1"/>
          </p:nvPr>
        </p:nvSpPr>
        <p:spPr>
          <a:xfrm>
            <a:off x="1105860" y="1907413"/>
            <a:ext cx="4001501"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9" name="Content Placeholder 2">
            <a:extLst>
              <a:ext uri="{FF2B5EF4-FFF2-40B4-BE49-F238E27FC236}">
                <a16:creationId xmlns:a16="http://schemas.microsoft.com/office/drawing/2014/main" id="{43148441-F39A-0945-94A2-1671BDE6D04A}"/>
              </a:ext>
            </a:extLst>
          </p:cNvPr>
          <p:cNvSpPr>
            <a:spLocks noGrp="1"/>
          </p:cNvSpPr>
          <p:nvPr>
            <p:ph idx="1"/>
          </p:nvPr>
        </p:nvSpPr>
        <p:spPr>
          <a:xfrm>
            <a:off x="1105860" y="2466716"/>
            <a:ext cx="4001501"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marL="685800" indent="-228600">
              <a:buClr>
                <a:schemeClr val="accent1"/>
              </a:buClr>
              <a:buFont typeface="System Font Regular"/>
              <a:buChar cha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12" name="Title 1">
            <a:extLst>
              <a:ext uri="{FF2B5EF4-FFF2-40B4-BE49-F238E27FC236}">
                <a16:creationId xmlns:a16="http://schemas.microsoft.com/office/drawing/2014/main" id="{9E9F7680-0D57-FA46-9050-5DFFA7517287}"/>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16" name="Picture 15">
            <a:extLst>
              <a:ext uri="{FF2B5EF4-FFF2-40B4-BE49-F238E27FC236}">
                <a16:creationId xmlns:a16="http://schemas.microsoft.com/office/drawing/2014/main" id="{DFEAAD13-E597-B34E-84F7-C4B8A7BA1D1C}"/>
              </a:ext>
            </a:extLst>
          </p:cNvPr>
          <p:cNvPicPr>
            <a:picLocks noChangeAspect="1"/>
          </p:cNvPicPr>
          <p:nvPr/>
        </p:nvPicPr>
        <p:blipFill>
          <a:blip r:embed="rId3"/>
          <a:stretch>
            <a:fillRect/>
          </a:stretch>
        </p:blipFill>
        <p:spPr>
          <a:xfrm>
            <a:off x="386904" y="771993"/>
            <a:ext cx="447872" cy="447872"/>
          </a:xfrm>
          <a:prstGeom prst="rect">
            <a:avLst/>
          </a:prstGeom>
        </p:spPr>
      </p:pic>
      <p:pic>
        <p:nvPicPr>
          <p:cNvPr id="17" name="Picture 16">
            <a:extLst>
              <a:ext uri="{FF2B5EF4-FFF2-40B4-BE49-F238E27FC236}">
                <a16:creationId xmlns:a16="http://schemas.microsoft.com/office/drawing/2014/main" id="{5C2C2E08-2C3A-4841-AD6D-7C13A4176987}"/>
              </a:ext>
            </a:extLst>
          </p:cNvPr>
          <p:cNvPicPr>
            <a:picLocks noChangeAspect="1"/>
          </p:cNvPicPr>
          <p:nvPr/>
        </p:nvPicPr>
        <p:blipFill>
          <a:blip r:embed="rId4"/>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306878970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2072-FB2B-EC4D-B72B-8AF809E5928E}"/>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1704DD4-CA97-364D-9B4A-428EDE4DD3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DBEF814-959A-B440-92A2-29FE4D10210C}"/>
              </a:ext>
            </a:extLst>
          </p:cNvPr>
          <p:cNvSpPr>
            <a:spLocks noGrp="1"/>
          </p:cNvSpPr>
          <p:nvPr>
            <p:ph type="ftr" sz="quarter" idx="11"/>
          </p:nvPr>
        </p:nvSpPr>
        <p:spPr>
          <a:xfrm>
            <a:off x="4038600" y="6356350"/>
            <a:ext cx="4114800" cy="365125"/>
          </a:xfrm>
          <a:prstGeom prst="rect">
            <a:avLst/>
          </a:prstGeom>
        </p:spPr>
        <p:txBody>
          <a:bodyPr/>
          <a:lstStyle/>
          <a:p>
            <a:pPr>
              <a:defRPr/>
            </a:pPr>
            <a:endParaRPr lang="en-US" dirty="0"/>
          </a:p>
        </p:txBody>
      </p:sp>
      <p:sp>
        <p:nvSpPr>
          <p:cNvPr id="6" name="Slide Number Placeholder 5">
            <a:extLst>
              <a:ext uri="{FF2B5EF4-FFF2-40B4-BE49-F238E27FC236}">
                <a16:creationId xmlns:a16="http://schemas.microsoft.com/office/drawing/2014/main" id="{38B396B7-40FE-0F43-81D5-885BC4085CB8}"/>
              </a:ext>
            </a:extLst>
          </p:cNvPr>
          <p:cNvSpPr>
            <a:spLocks noGrp="1"/>
          </p:cNvSpPr>
          <p:nvPr>
            <p:ph type="sldNum" sz="quarter" idx="12"/>
          </p:nvPr>
        </p:nvSpPr>
        <p:spPr>
          <a:xfrm>
            <a:off x="8610600" y="6356350"/>
            <a:ext cx="2743200" cy="365125"/>
          </a:xfrm>
          <a:prstGeom prst="rect">
            <a:avLst/>
          </a:prstGeom>
        </p:spPr>
        <p:txBody>
          <a:bodyPr/>
          <a:lstStyle/>
          <a:p>
            <a:pPr>
              <a:defRPr/>
            </a:pPr>
            <a:fld id="{152203A6-786B-4C05-B034-0BF8E43E93A3}" type="slidenum">
              <a:rPr lang="en-US" smtClean="0"/>
              <a:pPr>
                <a:defRPr/>
              </a:pPr>
              <a:t>‹#›</a:t>
            </a:fld>
            <a:endParaRPr lang="en-US" dirty="0"/>
          </a:p>
        </p:txBody>
      </p:sp>
    </p:spTree>
    <p:extLst>
      <p:ext uri="{BB962C8B-B14F-4D97-AF65-F5344CB8AC3E}">
        <p14:creationId xmlns:p14="http://schemas.microsoft.com/office/powerpoint/2010/main" val="1205411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6F8C3E-048E-5E4D-9FF5-B2DC3C7302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BD06C2-DB36-5F4B-BE3A-562DB52DC1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F338221-9062-884D-8F9A-BCA23D200619}"/>
              </a:ext>
            </a:extLst>
          </p:cNvPr>
          <p:cNvSpPr>
            <a:spLocks noGrp="1"/>
          </p:cNvSpPr>
          <p:nvPr>
            <p:ph type="ftr" sz="quarter" idx="11"/>
          </p:nvPr>
        </p:nvSpPr>
        <p:spPr>
          <a:xfrm>
            <a:off x="4038600" y="6356350"/>
            <a:ext cx="4114800" cy="365125"/>
          </a:xfrm>
          <a:prstGeom prst="rect">
            <a:avLst/>
          </a:prstGeom>
        </p:spPr>
        <p:txBody>
          <a:bodyPr/>
          <a:lstStyle/>
          <a:p>
            <a:pPr>
              <a:defRPr/>
            </a:pPr>
            <a:endParaRPr lang="en-US" dirty="0"/>
          </a:p>
        </p:txBody>
      </p:sp>
      <p:sp>
        <p:nvSpPr>
          <p:cNvPr id="6" name="Slide Number Placeholder 5">
            <a:extLst>
              <a:ext uri="{FF2B5EF4-FFF2-40B4-BE49-F238E27FC236}">
                <a16:creationId xmlns:a16="http://schemas.microsoft.com/office/drawing/2014/main" id="{3280786A-A343-C04E-8124-F838435EB0EF}"/>
              </a:ext>
            </a:extLst>
          </p:cNvPr>
          <p:cNvSpPr>
            <a:spLocks noGrp="1"/>
          </p:cNvSpPr>
          <p:nvPr>
            <p:ph type="sldNum" sz="quarter" idx="12"/>
          </p:nvPr>
        </p:nvSpPr>
        <p:spPr>
          <a:xfrm>
            <a:off x="8610600" y="6356350"/>
            <a:ext cx="2743200" cy="365125"/>
          </a:xfrm>
          <a:prstGeom prst="rect">
            <a:avLst/>
          </a:prstGeom>
        </p:spPr>
        <p:txBody>
          <a:bodyPr/>
          <a:lstStyle/>
          <a:p>
            <a:pPr>
              <a:defRPr/>
            </a:pPr>
            <a:fld id="{E8EB4064-8092-4796-ACAE-50F3B4AC59DA}" type="slidenum">
              <a:rPr lang="en-US" smtClean="0"/>
              <a:pPr>
                <a:defRPr/>
              </a:pPr>
              <a:t>‹#›</a:t>
            </a:fld>
            <a:endParaRPr lang="en-US" dirty="0"/>
          </a:p>
        </p:txBody>
      </p:sp>
    </p:spTree>
    <p:extLst>
      <p:ext uri="{BB962C8B-B14F-4D97-AF65-F5344CB8AC3E}">
        <p14:creationId xmlns:p14="http://schemas.microsoft.com/office/powerpoint/2010/main" val="1291673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258C0-43BF-E94D-831B-5A76AB7342DF}"/>
              </a:ext>
            </a:extLst>
          </p:cNvPr>
          <p:cNvSpPr>
            <a:spLocks noGrp="1"/>
          </p:cNvSpPr>
          <p:nvPr>
            <p:ph type="ctrTitle" hasCustomPrompt="1"/>
          </p:nvPr>
        </p:nvSpPr>
        <p:spPr>
          <a:xfrm>
            <a:off x="653667" y="2631671"/>
            <a:ext cx="6024451" cy="1279121"/>
          </a:xfrm>
        </p:spPr>
        <p:txBody>
          <a:bodyPr lIns="0" tIns="0" rIns="0" bIns="0" anchor="b">
            <a:normAutofit/>
          </a:bodyPr>
          <a:lstStyle>
            <a:lvl1pPr algn="l">
              <a:defRPr sz="3600" b="1" i="0">
                <a:solidFill>
                  <a:schemeClr val="tx1"/>
                </a:solidFill>
                <a:latin typeface="Arial" panose="020B0604020202020204" pitchFamily="34" charset="0"/>
                <a:cs typeface="Arial" panose="020B0604020202020204" pitchFamily="34" charset="0"/>
              </a:defRPr>
            </a:lvl1pPr>
          </a:lstStyle>
          <a:p>
            <a:r>
              <a:rPr lang="en-US" dirty="0"/>
              <a:t>Insert presentation title</a:t>
            </a:r>
            <a:br>
              <a:rPr lang="en-US" dirty="0"/>
            </a:br>
            <a:r>
              <a:rPr lang="en-US" dirty="0"/>
              <a:t>extending to two lines</a:t>
            </a:r>
          </a:p>
        </p:txBody>
      </p:sp>
      <p:sp>
        <p:nvSpPr>
          <p:cNvPr id="3" name="Subtitle 2">
            <a:extLst>
              <a:ext uri="{FF2B5EF4-FFF2-40B4-BE49-F238E27FC236}">
                <a16:creationId xmlns:a16="http://schemas.microsoft.com/office/drawing/2014/main" id="{D7FCB982-3B4E-3445-84F3-743107633CAE}"/>
              </a:ext>
            </a:extLst>
          </p:cNvPr>
          <p:cNvSpPr>
            <a:spLocks noGrp="1"/>
          </p:cNvSpPr>
          <p:nvPr>
            <p:ph type="subTitle" idx="1" hasCustomPrompt="1"/>
          </p:nvPr>
        </p:nvSpPr>
        <p:spPr>
          <a:xfrm>
            <a:off x="653667" y="4132034"/>
            <a:ext cx="6024451" cy="806040"/>
          </a:xfrm>
        </p:spPr>
        <p:txBody>
          <a:bodyPr lIns="0" tIns="0" rIns="0" bIns="0"/>
          <a:lstStyle>
            <a:lvl1pPr marL="0" indent="0" algn="l">
              <a:buNone/>
              <a:defRPr sz="2400" b="0" i="0">
                <a:solidFill>
                  <a:schemeClr val="tx1">
                    <a:lumMod val="40000"/>
                    <a:lumOff val="6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presentation subhead</a:t>
            </a:r>
            <a:br>
              <a:rPr lang="en-US" dirty="0"/>
            </a:br>
            <a:r>
              <a:rPr lang="en-US" dirty="0"/>
              <a:t>extending to two lines</a:t>
            </a:r>
          </a:p>
        </p:txBody>
      </p:sp>
      <p:pic>
        <p:nvPicPr>
          <p:cNvPr id="8" name="Picture 7">
            <a:extLst>
              <a:ext uri="{FF2B5EF4-FFF2-40B4-BE49-F238E27FC236}">
                <a16:creationId xmlns:a16="http://schemas.microsoft.com/office/drawing/2014/main" id="{6280489B-7345-5F47-B663-27398ED4E7A4}"/>
              </a:ext>
            </a:extLst>
          </p:cNvPr>
          <p:cNvPicPr>
            <a:picLocks noChangeAspect="1"/>
          </p:cNvPicPr>
          <p:nvPr/>
        </p:nvPicPr>
        <p:blipFill>
          <a:blip r:embed="rId2"/>
          <a:stretch>
            <a:fillRect/>
          </a:stretch>
        </p:blipFill>
        <p:spPr>
          <a:xfrm>
            <a:off x="304800" y="5918119"/>
            <a:ext cx="1358290" cy="711281"/>
          </a:xfrm>
          <a:prstGeom prst="rect">
            <a:avLst/>
          </a:prstGeom>
        </p:spPr>
      </p:pic>
      <p:pic>
        <p:nvPicPr>
          <p:cNvPr id="14" name="Picture 13">
            <a:extLst>
              <a:ext uri="{FF2B5EF4-FFF2-40B4-BE49-F238E27FC236}">
                <a16:creationId xmlns:a16="http://schemas.microsoft.com/office/drawing/2014/main" id="{8F780FCA-86C0-FE45-AC2D-C85B3A5D3222}"/>
              </a:ext>
            </a:extLst>
          </p:cNvPr>
          <p:cNvPicPr>
            <a:picLocks noChangeAspect="1"/>
          </p:cNvPicPr>
          <p:nvPr/>
        </p:nvPicPr>
        <p:blipFill>
          <a:blip r:embed="rId3"/>
          <a:stretch>
            <a:fillRect/>
          </a:stretch>
        </p:blipFill>
        <p:spPr>
          <a:xfrm rot="10639685">
            <a:off x="5244752" y="610907"/>
            <a:ext cx="6434080" cy="5636186"/>
          </a:xfrm>
          <a:prstGeom prst="rect">
            <a:avLst/>
          </a:prstGeom>
        </p:spPr>
      </p:pic>
    </p:spTree>
    <p:extLst>
      <p:ext uri="{BB962C8B-B14F-4D97-AF65-F5344CB8AC3E}">
        <p14:creationId xmlns:p14="http://schemas.microsoft.com/office/powerpoint/2010/main" val="303254890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258C0-43BF-E94D-831B-5A76AB7342DF}"/>
              </a:ext>
            </a:extLst>
          </p:cNvPr>
          <p:cNvSpPr>
            <a:spLocks noGrp="1"/>
          </p:cNvSpPr>
          <p:nvPr>
            <p:ph type="ctrTitle" hasCustomPrompt="1"/>
          </p:nvPr>
        </p:nvSpPr>
        <p:spPr>
          <a:xfrm>
            <a:off x="653667" y="2631671"/>
            <a:ext cx="6024451" cy="1279121"/>
          </a:xfrm>
        </p:spPr>
        <p:txBody>
          <a:bodyPr lIns="0" tIns="0" rIns="0" bIns="0" anchor="b">
            <a:normAutofit/>
          </a:bodyPr>
          <a:lstStyle>
            <a:lvl1pPr algn="l">
              <a:defRPr sz="3600" b="1" i="0">
                <a:solidFill>
                  <a:schemeClr val="tx1"/>
                </a:solidFill>
                <a:latin typeface="Arial" panose="020B0604020202020204" pitchFamily="34" charset="0"/>
                <a:cs typeface="Arial" panose="020B0604020202020204" pitchFamily="34" charset="0"/>
              </a:defRPr>
            </a:lvl1pPr>
          </a:lstStyle>
          <a:p>
            <a:r>
              <a:rPr lang="en-US" dirty="0"/>
              <a:t>Insert presentation title</a:t>
            </a:r>
            <a:br>
              <a:rPr lang="en-US" dirty="0"/>
            </a:br>
            <a:r>
              <a:rPr lang="en-US" dirty="0"/>
              <a:t>extending to two lines</a:t>
            </a:r>
          </a:p>
        </p:txBody>
      </p:sp>
      <p:sp>
        <p:nvSpPr>
          <p:cNvPr id="3" name="Subtitle 2">
            <a:extLst>
              <a:ext uri="{FF2B5EF4-FFF2-40B4-BE49-F238E27FC236}">
                <a16:creationId xmlns:a16="http://schemas.microsoft.com/office/drawing/2014/main" id="{D7FCB982-3B4E-3445-84F3-743107633CAE}"/>
              </a:ext>
            </a:extLst>
          </p:cNvPr>
          <p:cNvSpPr>
            <a:spLocks noGrp="1"/>
          </p:cNvSpPr>
          <p:nvPr>
            <p:ph type="subTitle" idx="1" hasCustomPrompt="1"/>
          </p:nvPr>
        </p:nvSpPr>
        <p:spPr>
          <a:xfrm>
            <a:off x="653667" y="4132034"/>
            <a:ext cx="6024451" cy="806040"/>
          </a:xfrm>
        </p:spPr>
        <p:txBody>
          <a:bodyPr lIns="0" tIns="0" rIns="0" bIns="0"/>
          <a:lstStyle>
            <a:lvl1pPr marL="0" indent="0" algn="l">
              <a:buNone/>
              <a:defRPr sz="2400" b="0" i="0">
                <a:solidFill>
                  <a:schemeClr val="tx1">
                    <a:lumMod val="40000"/>
                    <a:lumOff val="6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presentation subhead</a:t>
            </a:r>
            <a:br>
              <a:rPr lang="en-US" dirty="0"/>
            </a:br>
            <a:r>
              <a:rPr lang="en-US" dirty="0"/>
              <a:t>extending to two lines</a:t>
            </a:r>
          </a:p>
        </p:txBody>
      </p:sp>
      <p:pic>
        <p:nvPicPr>
          <p:cNvPr id="8" name="Picture 7">
            <a:extLst>
              <a:ext uri="{FF2B5EF4-FFF2-40B4-BE49-F238E27FC236}">
                <a16:creationId xmlns:a16="http://schemas.microsoft.com/office/drawing/2014/main" id="{6280489B-7345-5F47-B663-27398ED4E7A4}"/>
              </a:ext>
            </a:extLst>
          </p:cNvPr>
          <p:cNvPicPr>
            <a:picLocks noChangeAspect="1"/>
          </p:cNvPicPr>
          <p:nvPr/>
        </p:nvPicPr>
        <p:blipFill>
          <a:blip r:embed="rId2"/>
          <a:stretch>
            <a:fillRect/>
          </a:stretch>
        </p:blipFill>
        <p:spPr>
          <a:xfrm>
            <a:off x="653667" y="401807"/>
            <a:ext cx="2442659" cy="1279121"/>
          </a:xfrm>
          <a:prstGeom prst="rect">
            <a:avLst/>
          </a:prstGeom>
        </p:spPr>
      </p:pic>
      <p:pic>
        <p:nvPicPr>
          <p:cNvPr id="14" name="Picture 13">
            <a:extLst>
              <a:ext uri="{FF2B5EF4-FFF2-40B4-BE49-F238E27FC236}">
                <a16:creationId xmlns:a16="http://schemas.microsoft.com/office/drawing/2014/main" id="{8F780FCA-86C0-FE45-AC2D-C85B3A5D3222}"/>
              </a:ext>
            </a:extLst>
          </p:cNvPr>
          <p:cNvPicPr>
            <a:picLocks noChangeAspect="1"/>
          </p:cNvPicPr>
          <p:nvPr/>
        </p:nvPicPr>
        <p:blipFill>
          <a:blip r:embed="rId3"/>
          <a:stretch>
            <a:fillRect/>
          </a:stretch>
        </p:blipFill>
        <p:spPr>
          <a:xfrm rot="10639685">
            <a:off x="5244752" y="610907"/>
            <a:ext cx="6434080" cy="5636186"/>
          </a:xfrm>
          <a:prstGeom prst="rect">
            <a:avLst/>
          </a:prstGeom>
        </p:spPr>
      </p:pic>
    </p:spTree>
    <p:extLst>
      <p:ext uri="{BB962C8B-B14F-4D97-AF65-F5344CB8AC3E}">
        <p14:creationId xmlns:p14="http://schemas.microsoft.com/office/powerpoint/2010/main" val="82998202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DDE94BE6-1B9B-4808-893F-943C6BA28789}"/>
              </a:ext>
            </a:extLst>
          </p:cNvPr>
          <p:cNvSpPr>
            <a:spLocks noGrp="1"/>
          </p:cNvSpPr>
          <p:nvPr>
            <p:ph type="ftr" sz="quarter" idx="10"/>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7AFC74C6-8587-461B-AC03-50BEC8F6DE81}"/>
              </a:ext>
            </a:extLst>
          </p:cNvPr>
          <p:cNvSpPr>
            <a:spLocks noGrp="1"/>
          </p:cNvSpPr>
          <p:nvPr>
            <p:ph type="sldNum" sz="quarter" idx="11"/>
          </p:nvPr>
        </p:nvSpPr>
        <p:spPr/>
        <p:txBody>
          <a:bodyPr/>
          <a:lstStyle>
            <a:lvl1pPr>
              <a:defRPr/>
            </a:lvl1pPr>
          </a:lstStyle>
          <a:p>
            <a:pPr>
              <a:defRPr/>
            </a:pPr>
            <a:fld id="{5F9E9DDB-9E30-4091-A1DD-160A4FFD03FF}" type="slidenum">
              <a:rPr lang="en-US"/>
              <a:pPr>
                <a:defRPr/>
              </a:pPr>
              <a:t>‹#›</a:t>
            </a:fld>
            <a:endParaRPr lang="en-US" dirty="0"/>
          </a:p>
        </p:txBody>
      </p:sp>
    </p:spTree>
    <p:extLst>
      <p:ext uri="{BB962C8B-B14F-4D97-AF65-F5344CB8AC3E}">
        <p14:creationId xmlns:p14="http://schemas.microsoft.com/office/powerpoint/2010/main" val="107087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1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F27AE464-0289-455E-9777-FE12F45A788C}" type="slidenum">
              <a:rPr lang="en-US" smtClean="0"/>
              <a:pPr>
                <a:defRPr/>
              </a:pPr>
              <a:t>‹#›</a:t>
            </a:fld>
            <a:endParaRPr lang="en-US" dirty="0"/>
          </a:p>
        </p:txBody>
      </p:sp>
      <p:graphicFrame>
        <p:nvGraphicFramePr>
          <p:cNvPr id="4" name="Chart 3">
            <a:extLst>
              <a:ext uri="{FF2B5EF4-FFF2-40B4-BE49-F238E27FC236}">
                <a16:creationId xmlns:a16="http://schemas.microsoft.com/office/drawing/2014/main" id="{892CAD6A-D820-004F-8981-1353049A5340}"/>
              </a:ext>
            </a:extLst>
          </p:cNvPr>
          <p:cNvGraphicFramePr/>
          <p:nvPr>
            <p:extLst>
              <p:ext uri="{D42A27DB-BD31-4B8C-83A1-F6EECF244321}">
                <p14:modId xmlns:p14="http://schemas.microsoft.com/office/powerpoint/2010/main" val="837536324"/>
              </p:ext>
            </p:extLst>
          </p:nvPr>
        </p:nvGraphicFramePr>
        <p:xfrm>
          <a:off x="1508049" y="1862666"/>
          <a:ext cx="5232400" cy="33528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06456739-16FF-6B47-894B-49E0CABAE3D6}"/>
              </a:ext>
            </a:extLst>
          </p:cNvPr>
          <p:cNvGraphicFramePr/>
          <p:nvPr>
            <p:extLst>
              <p:ext uri="{D42A27DB-BD31-4B8C-83A1-F6EECF244321}">
                <p14:modId xmlns:p14="http://schemas.microsoft.com/office/powerpoint/2010/main" val="2711972586"/>
              </p:ext>
            </p:extLst>
          </p:nvPr>
        </p:nvGraphicFramePr>
        <p:xfrm>
          <a:off x="6740449" y="1976965"/>
          <a:ext cx="4686301" cy="3124201"/>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31BF90E4-4AD1-3242-90F3-D4075BB8ED69}"/>
              </a:ext>
            </a:extLst>
          </p:cNvPr>
          <p:cNvCxnSpPr>
            <a:cxnSpLocks/>
          </p:cNvCxnSpPr>
          <p:nvPr/>
        </p:nvCxnSpPr>
        <p:spPr>
          <a:xfrm>
            <a:off x="7210698" y="1760744"/>
            <a:ext cx="0" cy="4043156"/>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1E5193DF-9187-F844-8D69-C5550AECE15C}"/>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Charts, graphs and tables</a:t>
            </a:r>
          </a:p>
        </p:txBody>
      </p:sp>
      <p:pic>
        <p:nvPicPr>
          <p:cNvPr id="11" name="Picture 10">
            <a:extLst>
              <a:ext uri="{FF2B5EF4-FFF2-40B4-BE49-F238E27FC236}">
                <a16:creationId xmlns:a16="http://schemas.microsoft.com/office/drawing/2014/main" id="{31E77138-1E1F-0146-8364-4A46291DB835}"/>
              </a:ext>
            </a:extLst>
          </p:cNvPr>
          <p:cNvPicPr>
            <a:picLocks noChangeAspect="1"/>
          </p:cNvPicPr>
          <p:nvPr/>
        </p:nvPicPr>
        <p:blipFill>
          <a:blip r:embed="rId4"/>
          <a:stretch>
            <a:fillRect/>
          </a:stretch>
        </p:blipFill>
        <p:spPr>
          <a:xfrm>
            <a:off x="386904" y="771993"/>
            <a:ext cx="447872" cy="447872"/>
          </a:xfrm>
          <a:prstGeom prst="rect">
            <a:avLst/>
          </a:prstGeom>
        </p:spPr>
      </p:pic>
      <p:pic>
        <p:nvPicPr>
          <p:cNvPr id="14" name="Picture 13">
            <a:extLst>
              <a:ext uri="{FF2B5EF4-FFF2-40B4-BE49-F238E27FC236}">
                <a16:creationId xmlns:a16="http://schemas.microsoft.com/office/drawing/2014/main" id="{5D1B2FF4-3F82-D048-A052-D7F2FE30430C}"/>
              </a:ext>
            </a:extLst>
          </p:cNvPr>
          <p:cNvPicPr>
            <a:picLocks noChangeAspect="1"/>
          </p:cNvPicPr>
          <p:nvPr/>
        </p:nvPicPr>
        <p:blipFill>
          <a:blip r:embed="rId5"/>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142911891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3A45C79B-A1B6-43D5-B2F8-A698296CC01F}" type="slidenum">
              <a:rPr lang="en-US" smtClean="0"/>
              <a:pPr>
                <a:defRPr/>
              </a:pPr>
              <a:t>‹#›</a:t>
            </a:fld>
            <a:endParaRPr lang="en-US" dirty="0"/>
          </a:p>
        </p:txBody>
      </p:sp>
      <p:graphicFrame>
        <p:nvGraphicFramePr>
          <p:cNvPr id="9" name="Table 8">
            <a:extLst>
              <a:ext uri="{FF2B5EF4-FFF2-40B4-BE49-F238E27FC236}">
                <a16:creationId xmlns:a16="http://schemas.microsoft.com/office/drawing/2014/main" id="{2FA6CAB2-81CC-5D45-85A6-42997122AB41}"/>
              </a:ext>
            </a:extLst>
          </p:cNvPr>
          <p:cNvGraphicFramePr>
            <a:graphicFrameLocks noGrp="1"/>
          </p:cNvGraphicFramePr>
          <p:nvPr>
            <p:extLst>
              <p:ext uri="{D42A27DB-BD31-4B8C-83A1-F6EECF244321}">
                <p14:modId xmlns:p14="http://schemas.microsoft.com/office/powerpoint/2010/main" val="821371494"/>
              </p:ext>
            </p:extLst>
          </p:nvPr>
        </p:nvGraphicFramePr>
        <p:xfrm>
          <a:off x="1109272" y="1735667"/>
          <a:ext cx="10495350" cy="4170666"/>
        </p:xfrm>
        <a:graphic>
          <a:graphicData uri="http://schemas.openxmlformats.org/drawingml/2006/table">
            <a:tbl>
              <a:tblPr firstRow="1" bandRow="1">
                <a:effectLst/>
              </a:tblPr>
              <a:tblGrid>
                <a:gridCol w="2650385">
                  <a:extLst>
                    <a:ext uri="{9D8B030D-6E8A-4147-A177-3AD203B41FA5}">
                      <a16:colId xmlns:a16="http://schemas.microsoft.com/office/drawing/2014/main" val="1489408638"/>
                    </a:ext>
                  </a:extLst>
                </a:gridCol>
                <a:gridCol w="2650487">
                  <a:extLst>
                    <a:ext uri="{9D8B030D-6E8A-4147-A177-3AD203B41FA5}">
                      <a16:colId xmlns:a16="http://schemas.microsoft.com/office/drawing/2014/main" val="1021884807"/>
                    </a:ext>
                  </a:extLst>
                </a:gridCol>
                <a:gridCol w="2650487">
                  <a:extLst>
                    <a:ext uri="{9D8B030D-6E8A-4147-A177-3AD203B41FA5}">
                      <a16:colId xmlns:a16="http://schemas.microsoft.com/office/drawing/2014/main" val="481388776"/>
                    </a:ext>
                  </a:extLst>
                </a:gridCol>
                <a:gridCol w="2543991">
                  <a:extLst>
                    <a:ext uri="{9D8B030D-6E8A-4147-A177-3AD203B41FA5}">
                      <a16:colId xmlns:a16="http://schemas.microsoft.com/office/drawing/2014/main" val="982493532"/>
                    </a:ext>
                  </a:extLst>
                </a:gridCol>
              </a:tblGrid>
              <a:tr h="5612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Header</a:t>
                      </a:r>
                    </a:p>
                  </a:txBody>
                  <a:tcPr marT="182880" marB="9144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Header</a:t>
                      </a:r>
                    </a:p>
                  </a:txBody>
                  <a:tcPr marT="182880" marB="9144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Header</a:t>
                      </a:r>
                    </a:p>
                  </a:txBody>
                  <a:tcPr marT="182880" marB="9144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Header</a:t>
                      </a:r>
                    </a:p>
                  </a:txBody>
                  <a:tcPr marT="182880" marB="9144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257501766"/>
                  </a:ext>
                </a:extLst>
              </a:tr>
              <a:tr h="65652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0282478"/>
                  </a:ext>
                </a:extLst>
              </a:tr>
              <a:tr h="59340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57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9381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9381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4412162"/>
                  </a:ext>
                </a:extLst>
              </a:tr>
              <a:tr h="59612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0" name="Title 1">
            <a:extLst>
              <a:ext uri="{FF2B5EF4-FFF2-40B4-BE49-F238E27FC236}">
                <a16:creationId xmlns:a16="http://schemas.microsoft.com/office/drawing/2014/main" id="{EAF2E922-0837-C241-8C6B-F50AF49027E6}"/>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Charts, graphs and tables</a:t>
            </a:r>
          </a:p>
        </p:txBody>
      </p:sp>
      <p:pic>
        <p:nvPicPr>
          <p:cNvPr id="11" name="Picture 10">
            <a:extLst>
              <a:ext uri="{FF2B5EF4-FFF2-40B4-BE49-F238E27FC236}">
                <a16:creationId xmlns:a16="http://schemas.microsoft.com/office/drawing/2014/main" id="{1AD0CF23-CA7C-0E45-A008-48BEF540A292}"/>
              </a:ext>
            </a:extLst>
          </p:cNvPr>
          <p:cNvPicPr>
            <a:picLocks noChangeAspect="1"/>
          </p:cNvPicPr>
          <p:nvPr/>
        </p:nvPicPr>
        <p:blipFill>
          <a:blip r:embed="rId2"/>
          <a:stretch>
            <a:fillRect/>
          </a:stretch>
        </p:blipFill>
        <p:spPr>
          <a:xfrm>
            <a:off x="386904" y="771993"/>
            <a:ext cx="447872" cy="447872"/>
          </a:xfrm>
          <a:prstGeom prst="rect">
            <a:avLst/>
          </a:prstGeom>
        </p:spPr>
      </p:pic>
      <p:pic>
        <p:nvPicPr>
          <p:cNvPr id="12" name="Picture 11">
            <a:extLst>
              <a:ext uri="{FF2B5EF4-FFF2-40B4-BE49-F238E27FC236}">
                <a16:creationId xmlns:a16="http://schemas.microsoft.com/office/drawing/2014/main" id="{0C16BA0E-1BCF-4545-8EBF-AF97D645E8D8}"/>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286630034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1F76194-73B3-4844-B4CB-FE7A8C22BA87}"/>
              </a:ext>
            </a:extLst>
          </p:cNvPr>
          <p:cNvPicPr>
            <a:picLocks noChangeAspect="1"/>
          </p:cNvPicPr>
          <p:nvPr/>
        </p:nvPicPr>
        <p:blipFill rotWithShape="1">
          <a:blip r:embed="rId2"/>
          <a:srcRect t="6110" b="26482"/>
          <a:stretch/>
        </p:blipFill>
        <p:spPr>
          <a:xfrm>
            <a:off x="7376810" y="4558953"/>
            <a:ext cx="1808703" cy="1828800"/>
          </a:xfrm>
          <a:prstGeom prst="ellipse">
            <a:avLst/>
          </a:prstGeom>
        </p:spPr>
      </p:pic>
      <p:pic>
        <p:nvPicPr>
          <p:cNvPr id="20" name="Picture 19">
            <a:extLst>
              <a:ext uri="{FF2B5EF4-FFF2-40B4-BE49-F238E27FC236}">
                <a16:creationId xmlns:a16="http://schemas.microsoft.com/office/drawing/2014/main" id="{33246802-BCA3-3541-8044-94756BEBE485}"/>
              </a:ext>
            </a:extLst>
          </p:cNvPr>
          <p:cNvPicPr>
            <a:picLocks noChangeAspect="1"/>
          </p:cNvPicPr>
          <p:nvPr/>
        </p:nvPicPr>
        <p:blipFill rotWithShape="1">
          <a:blip r:embed="rId3"/>
          <a:srcRect l="20601"/>
          <a:stretch/>
        </p:blipFill>
        <p:spPr>
          <a:xfrm>
            <a:off x="9392337" y="4551479"/>
            <a:ext cx="1815059" cy="1828800"/>
          </a:xfrm>
          <a:prstGeom prst="ellipse">
            <a:avLst/>
          </a:prstGeom>
        </p:spPr>
      </p:pic>
      <p:pic>
        <p:nvPicPr>
          <p:cNvPr id="14" name="Picture 13">
            <a:extLst>
              <a:ext uri="{FF2B5EF4-FFF2-40B4-BE49-F238E27FC236}">
                <a16:creationId xmlns:a16="http://schemas.microsoft.com/office/drawing/2014/main" id="{DC3E3F49-FFE5-674D-9822-F8401074B47E}"/>
              </a:ext>
            </a:extLst>
          </p:cNvPr>
          <p:cNvPicPr>
            <a:picLocks noChangeAspect="1"/>
          </p:cNvPicPr>
          <p:nvPr/>
        </p:nvPicPr>
        <p:blipFill rotWithShape="1">
          <a:blip r:embed="rId4"/>
          <a:srcRect l="31167" r="2499"/>
          <a:stretch/>
        </p:blipFill>
        <p:spPr>
          <a:xfrm>
            <a:off x="9380126" y="494146"/>
            <a:ext cx="1827270" cy="1828800"/>
          </a:xfrm>
          <a:prstGeom prst="ellipse">
            <a:avLst/>
          </a:prstGeom>
        </p:spPr>
      </p:pic>
      <p:pic>
        <p:nvPicPr>
          <p:cNvPr id="11" name="Picture 10">
            <a:extLst>
              <a:ext uri="{FF2B5EF4-FFF2-40B4-BE49-F238E27FC236}">
                <a16:creationId xmlns:a16="http://schemas.microsoft.com/office/drawing/2014/main" id="{F3AEB5D8-6075-CA4A-81DB-07091B4201AB}"/>
              </a:ext>
            </a:extLst>
          </p:cNvPr>
          <p:cNvPicPr>
            <a:picLocks noChangeAspect="1"/>
          </p:cNvPicPr>
          <p:nvPr/>
        </p:nvPicPr>
        <p:blipFill rotWithShape="1">
          <a:blip r:embed="rId5"/>
          <a:srcRect l="18126" t="6838" r="20014" b="139"/>
          <a:stretch/>
        </p:blipFill>
        <p:spPr>
          <a:xfrm>
            <a:off x="9383168" y="2514600"/>
            <a:ext cx="1824228" cy="1828800"/>
          </a:xfrm>
          <a:prstGeom prst="ellipse">
            <a:avLst/>
          </a:prstGeom>
        </p:spPr>
      </p:pic>
      <p:pic>
        <p:nvPicPr>
          <p:cNvPr id="9" name="Picture 8">
            <a:extLst>
              <a:ext uri="{FF2B5EF4-FFF2-40B4-BE49-F238E27FC236}">
                <a16:creationId xmlns:a16="http://schemas.microsoft.com/office/drawing/2014/main" id="{AFB7E782-FD80-724E-B490-7BBC243D571E}"/>
              </a:ext>
            </a:extLst>
          </p:cNvPr>
          <p:cNvPicPr>
            <a:picLocks noChangeAspect="1"/>
          </p:cNvPicPr>
          <p:nvPr/>
        </p:nvPicPr>
        <p:blipFill rotWithShape="1">
          <a:blip r:embed="rId6"/>
          <a:srcRect l="6699" t="12154" r="12918" b="6660"/>
          <a:stretch/>
        </p:blipFill>
        <p:spPr>
          <a:xfrm>
            <a:off x="7366713" y="2501787"/>
            <a:ext cx="1829753" cy="1828800"/>
          </a:xfrm>
          <a:prstGeom prst="ellipse">
            <a:avLst/>
          </a:prstGeom>
        </p:spPr>
      </p:pic>
      <p:pic>
        <p:nvPicPr>
          <p:cNvPr id="6" name="Picture 5">
            <a:extLst>
              <a:ext uri="{FF2B5EF4-FFF2-40B4-BE49-F238E27FC236}">
                <a16:creationId xmlns:a16="http://schemas.microsoft.com/office/drawing/2014/main" id="{68274FE7-BD31-8D45-9389-7FD0012B995C}"/>
              </a:ext>
            </a:extLst>
          </p:cNvPr>
          <p:cNvPicPr>
            <a:picLocks noChangeAspect="1"/>
          </p:cNvPicPr>
          <p:nvPr/>
        </p:nvPicPr>
        <p:blipFill rotWithShape="1">
          <a:blip r:embed="rId7"/>
          <a:srcRect l="12833" r="20833"/>
          <a:stretch/>
        </p:blipFill>
        <p:spPr>
          <a:xfrm>
            <a:off x="7376810" y="477722"/>
            <a:ext cx="1819656" cy="1828800"/>
          </a:xfrm>
          <a:prstGeom prst="ellipse">
            <a:avLst/>
          </a:prstGeom>
        </p:spPr>
      </p:pic>
      <p:sp>
        <p:nvSpPr>
          <p:cNvPr id="5" name="Text Placeholder 4">
            <a:extLst>
              <a:ext uri="{FF2B5EF4-FFF2-40B4-BE49-F238E27FC236}">
                <a16:creationId xmlns:a16="http://schemas.microsoft.com/office/drawing/2014/main" id="{7B6729D7-42F0-1741-84EC-20E399931F9A}"/>
              </a:ext>
            </a:extLst>
          </p:cNvPr>
          <p:cNvSpPr>
            <a:spLocks noGrp="1"/>
          </p:cNvSpPr>
          <p:nvPr>
            <p:ph type="body" sz="quarter" idx="11" hasCustomPrompt="1"/>
          </p:nvPr>
        </p:nvSpPr>
        <p:spPr>
          <a:xfrm>
            <a:off x="654050" y="5574828"/>
            <a:ext cx="6024563" cy="727075"/>
          </a:xfrm>
        </p:spPr>
        <p:txBody>
          <a:bodyPr lIns="0" tIns="0" rIns="0" bIns="0" anchor="b" anchorCtr="0">
            <a:normAutofit/>
          </a:bodyPr>
          <a:lstStyle>
            <a:lvl1pPr marL="0" indent="0">
              <a:buFontTx/>
              <a:buNone/>
              <a:defRPr sz="1400">
                <a:solidFill>
                  <a:schemeClr val="tx1">
                    <a:lumMod val="40000"/>
                    <a:lumOff val="60000"/>
                  </a:schemeClr>
                </a:solidFill>
              </a:defRPr>
            </a:lvl1pPr>
          </a:lstStyle>
          <a:p>
            <a:pPr lvl="0"/>
            <a:r>
              <a:rPr lang="en-US" dirty="0"/>
              <a:t>Date</a:t>
            </a:r>
          </a:p>
        </p:txBody>
      </p:sp>
      <p:sp>
        <p:nvSpPr>
          <p:cNvPr id="2" name="Title 1">
            <a:extLst>
              <a:ext uri="{FF2B5EF4-FFF2-40B4-BE49-F238E27FC236}">
                <a16:creationId xmlns:a16="http://schemas.microsoft.com/office/drawing/2014/main" id="{031258C0-43BF-E94D-831B-5A76AB7342DF}"/>
              </a:ext>
            </a:extLst>
          </p:cNvPr>
          <p:cNvSpPr>
            <a:spLocks noGrp="1"/>
          </p:cNvSpPr>
          <p:nvPr>
            <p:ph type="ctrTitle" hasCustomPrompt="1"/>
          </p:nvPr>
        </p:nvSpPr>
        <p:spPr>
          <a:xfrm>
            <a:off x="653667" y="2631671"/>
            <a:ext cx="6024451" cy="1279121"/>
          </a:xfrm>
        </p:spPr>
        <p:txBody>
          <a:bodyPr lIns="0" tIns="0" rIns="0" bIns="0" anchor="b">
            <a:normAutofit/>
          </a:bodyPr>
          <a:lstStyle>
            <a:lvl1pPr algn="l">
              <a:defRPr sz="3600" b="1" i="0">
                <a:solidFill>
                  <a:schemeClr val="tx1"/>
                </a:solidFill>
                <a:latin typeface="Arial" panose="020B0604020202020204" pitchFamily="34" charset="0"/>
                <a:cs typeface="Arial" panose="020B0604020202020204" pitchFamily="34" charset="0"/>
              </a:defRPr>
            </a:lvl1pPr>
          </a:lstStyle>
          <a:p>
            <a:r>
              <a:rPr lang="en-US" dirty="0"/>
              <a:t>Insert presentation title</a:t>
            </a:r>
            <a:br>
              <a:rPr lang="en-US" dirty="0"/>
            </a:br>
            <a:r>
              <a:rPr lang="en-US" dirty="0"/>
              <a:t>extending to two lines</a:t>
            </a:r>
          </a:p>
        </p:txBody>
      </p:sp>
      <p:sp>
        <p:nvSpPr>
          <p:cNvPr id="3" name="Subtitle 2">
            <a:extLst>
              <a:ext uri="{FF2B5EF4-FFF2-40B4-BE49-F238E27FC236}">
                <a16:creationId xmlns:a16="http://schemas.microsoft.com/office/drawing/2014/main" id="{D7FCB982-3B4E-3445-84F3-743107633CAE}"/>
              </a:ext>
            </a:extLst>
          </p:cNvPr>
          <p:cNvSpPr>
            <a:spLocks noGrp="1"/>
          </p:cNvSpPr>
          <p:nvPr>
            <p:ph type="subTitle" idx="1" hasCustomPrompt="1"/>
          </p:nvPr>
        </p:nvSpPr>
        <p:spPr>
          <a:xfrm>
            <a:off x="653667" y="4132034"/>
            <a:ext cx="6024451" cy="806040"/>
          </a:xfrm>
        </p:spPr>
        <p:txBody>
          <a:bodyPr lIns="0" tIns="0" rIns="0" bIns="0"/>
          <a:lstStyle>
            <a:lvl1pPr marL="0" indent="0" algn="l">
              <a:buNone/>
              <a:defRPr sz="2400" b="0" i="0">
                <a:solidFill>
                  <a:schemeClr val="tx1">
                    <a:lumMod val="40000"/>
                    <a:lumOff val="6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presentation subhead</a:t>
            </a:r>
            <a:br>
              <a:rPr lang="en-US" dirty="0"/>
            </a:br>
            <a:r>
              <a:rPr lang="en-US" dirty="0"/>
              <a:t>extending to two lines</a:t>
            </a:r>
          </a:p>
        </p:txBody>
      </p:sp>
      <p:pic>
        <p:nvPicPr>
          <p:cNvPr id="8" name="Picture 7">
            <a:extLst>
              <a:ext uri="{FF2B5EF4-FFF2-40B4-BE49-F238E27FC236}">
                <a16:creationId xmlns:a16="http://schemas.microsoft.com/office/drawing/2014/main" id="{6280489B-7345-5F47-B663-27398ED4E7A4}"/>
              </a:ext>
            </a:extLst>
          </p:cNvPr>
          <p:cNvPicPr>
            <a:picLocks noChangeAspect="1"/>
          </p:cNvPicPr>
          <p:nvPr/>
        </p:nvPicPr>
        <p:blipFill>
          <a:blip r:embed="rId8"/>
          <a:stretch>
            <a:fillRect/>
          </a:stretch>
        </p:blipFill>
        <p:spPr>
          <a:xfrm>
            <a:off x="653667" y="401807"/>
            <a:ext cx="2442659" cy="1279121"/>
          </a:xfrm>
          <a:prstGeom prst="rect">
            <a:avLst/>
          </a:prstGeom>
        </p:spPr>
      </p:pic>
    </p:spTree>
    <p:extLst>
      <p:ext uri="{BB962C8B-B14F-4D97-AF65-F5344CB8AC3E}">
        <p14:creationId xmlns:p14="http://schemas.microsoft.com/office/powerpoint/2010/main" val="18268047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258C0-43BF-E94D-831B-5A76AB7342DF}"/>
              </a:ext>
            </a:extLst>
          </p:cNvPr>
          <p:cNvSpPr>
            <a:spLocks noGrp="1"/>
          </p:cNvSpPr>
          <p:nvPr>
            <p:ph type="ctrTitle" hasCustomPrompt="1"/>
          </p:nvPr>
        </p:nvSpPr>
        <p:spPr>
          <a:xfrm>
            <a:off x="653667" y="2631671"/>
            <a:ext cx="6024451" cy="1279121"/>
          </a:xfrm>
        </p:spPr>
        <p:txBody>
          <a:bodyPr lIns="0" tIns="0" rIns="0" bIns="0" anchor="b">
            <a:normAutofit/>
          </a:bodyPr>
          <a:lstStyle>
            <a:lvl1pPr algn="l">
              <a:defRPr sz="3600" b="1" i="0">
                <a:solidFill>
                  <a:schemeClr val="tx1"/>
                </a:solidFill>
                <a:latin typeface="Arial" panose="020B0604020202020204" pitchFamily="34" charset="0"/>
                <a:cs typeface="Arial" panose="020B0604020202020204" pitchFamily="34" charset="0"/>
              </a:defRPr>
            </a:lvl1pPr>
          </a:lstStyle>
          <a:p>
            <a:r>
              <a:rPr lang="en-US" dirty="0"/>
              <a:t>Insert presentation title</a:t>
            </a:r>
            <a:br>
              <a:rPr lang="en-US" dirty="0"/>
            </a:br>
            <a:r>
              <a:rPr lang="en-US" dirty="0"/>
              <a:t>extending to two lines</a:t>
            </a:r>
          </a:p>
        </p:txBody>
      </p:sp>
      <p:sp>
        <p:nvSpPr>
          <p:cNvPr id="3" name="Subtitle 2">
            <a:extLst>
              <a:ext uri="{FF2B5EF4-FFF2-40B4-BE49-F238E27FC236}">
                <a16:creationId xmlns:a16="http://schemas.microsoft.com/office/drawing/2014/main" id="{D7FCB982-3B4E-3445-84F3-743107633CAE}"/>
              </a:ext>
            </a:extLst>
          </p:cNvPr>
          <p:cNvSpPr>
            <a:spLocks noGrp="1"/>
          </p:cNvSpPr>
          <p:nvPr>
            <p:ph type="subTitle" idx="1" hasCustomPrompt="1"/>
          </p:nvPr>
        </p:nvSpPr>
        <p:spPr>
          <a:xfrm>
            <a:off x="653667" y="4132034"/>
            <a:ext cx="6024451" cy="806040"/>
          </a:xfrm>
        </p:spPr>
        <p:txBody>
          <a:bodyPr lIns="0" tIns="0" rIns="0" bIns="0"/>
          <a:lstStyle>
            <a:lvl1pPr marL="0" indent="0" algn="l">
              <a:buNone/>
              <a:defRPr sz="2400" b="0" i="0">
                <a:solidFill>
                  <a:schemeClr val="tx1">
                    <a:lumMod val="40000"/>
                    <a:lumOff val="6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presentation subhead</a:t>
            </a:r>
            <a:br>
              <a:rPr lang="en-US" dirty="0"/>
            </a:br>
            <a:r>
              <a:rPr lang="en-US" dirty="0"/>
              <a:t>extending to two lines</a:t>
            </a:r>
          </a:p>
        </p:txBody>
      </p:sp>
      <p:pic>
        <p:nvPicPr>
          <p:cNvPr id="8" name="Picture 7">
            <a:extLst>
              <a:ext uri="{FF2B5EF4-FFF2-40B4-BE49-F238E27FC236}">
                <a16:creationId xmlns:a16="http://schemas.microsoft.com/office/drawing/2014/main" id="{6280489B-7345-5F47-B663-27398ED4E7A4}"/>
              </a:ext>
            </a:extLst>
          </p:cNvPr>
          <p:cNvPicPr>
            <a:picLocks noChangeAspect="1"/>
          </p:cNvPicPr>
          <p:nvPr/>
        </p:nvPicPr>
        <p:blipFill>
          <a:blip r:embed="rId2"/>
          <a:stretch>
            <a:fillRect/>
          </a:stretch>
        </p:blipFill>
        <p:spPr>
          <a:xfrm>
            <a:off x="653667" y="401807"/>
            <a:ext cx="2442659" cy="1279121"/>
          </a:xfrm>
          <a:prstGeom prst="rect">
            <a:avLst/>
          </a:prstGeom>
        </p:spPr>
      </p:pic>
      <p:sp>
        <p:nvSpPr>
          <p:cNvPr id="13" name="Oval 12">
            <a:extLst>
              <a:ext uri="{FF2B5EF4-FFF2-40B4-BE49-F238E27FC236}">
                <a16:creationId xmlns:a16="http://schemas.microsoft.com/office/drawing/2014/main" id="{400AAD2F-4CBD-0B4E-89E3-D15FE31F5CFE}"/>
              </a:ext>
            </a:extLst>
          </p:cNvPr>
          <p:cNvSpPr/>
          <p:nvPr/>
        </p:nvSpPr>
        <p:spPr>
          <a:xfrm>
            <a:off x="8188797" y="770742"/>
            <a:ext cx="5316516" cy="53165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F780FCA-86C0-FE45-AC2D-C85B3A5D3222}"/>
              </a:ext>
            </a:extLst>
          </p:cNvPr>
          <p:cNvPicPr>
            <a:picLocks noChangeAspect="1"/>
          </p:cNvPicPr>
          <p:nvPr/>
        </p:nvPicPr>
        <p:blipFill>
          <a:blip r:embed="rId3"/>
          <a:stretch>
            <a:fillRect/>
          </a:stretch>
        </p:blipFill>
        <p:spPr>
          <a:xfrm rot="6073643">
            <a:off x="6788618" y="3331548"/>
            <a:ext cx="4469910" cy="3915594"/>
          </a:xfrm>
          <a:prstGeom prst="rect">
            <a:avLst/>
          </a:prstGeom>
        </p:spPr>
      </p:pic>
      <p:sp>
        <p:nvSpPr>
          <p:cNvPr id="9" name="Text Placeholder 4">
            <a:extLst>
              <a:ext uri="{FF2B5EF4-FFF2-40B4-BE49-F238E27FC236}">
                <a16:creationId xmlns:a16="http://schemas.microsoft.com/office/drawing/2014/main" id="{61B1CCB2-731F-2447-9400-EEB635F0A849}"/>
              </a:ext>
            </a:extLst>
          </p:cNvPr>
          <p:cNvSpPr>
            <a:spLocks noGrp="1"/>
          </p:cNvSpPr>
          <p:nvPr>
            <p:ph type="body" sz="quarter" idx="10" hasCustomPrompt="1"/>
          </p:nvPr>
        </p:nvSpPr>
        <p:spPr>
          <a:xfrm>
            <a:off x="653667" y="5733578"/>
            <a:ext cx="4486658" cy="568325"/>
          </a:xfrm>
        </p:spPr>
        <p:txBody>
          <a:bodyPr lIns="0" tIns="0" rIns="0" bIns="0" anchor="b" anchorCtr="0">
            <a:normAutofit/>
          </a:bodyPr>
          <a:lstStyle>
            <a:lvl1pPr marL="0" indent="0">
              <a:buFontTx/>
              <a:buNone/>
              <a:defRPr sz="1400">
                <a:solidFill>
                  <a:schemeClr val="tx1">
                    <a:lumMod val="40000"/>
                    <a:lumOff val="60000"/>
                  </a:schemeClr>
                </a:solidFill>
              </a:defRPr>
            </a:lvl1pPr>
          </a:lstStyle>
          <a:p>
            <a:pPr lvl="0"/>
            <a:r>
              <a:rPr lang="en-US" dirty="0"/>
              <a:t>Date</a:t>
            </a:r>
          </a:p>
        </p:txBody>
      </p:sp>
      <p:pic>
        <p:nvPicPr>
          <p:cNvPr id="5" name="Picture 4">
            <a:extLst>
              <a:ext uri="{FF2B5EF4-FFF2-40B4-BE49-F238E27FC236}">
                <a16:creationId xmlns:a16="http://schemas.microsoft.com/office/drawing/2014/main" id="{4D931364-8FA9-D241-AD21-A2D51CDC1872}"/>
              </a:ext>
            </a:extLst>
          </p:cNvPr>
          <p:cNvPicPr>
            <a:picLocks noChangeAspect="1"/>
          </p:cNvPicPr>
          <p:nvPr/>
        </p:nvPicPr>
        <p:blipFill rotWithShape="1">
          <a:blip r:embed="rId4"/>
          <a:srcRect l="20601"/>
          <a:stretch/>
        </p:blipFill>
        <p:spPr>
          <a:xfrm>
            <a:off x="7348681" y="1014614"/>
            <a:ext cx="3493989" cy="3520440"/>
          </a:xfrm>
          <a:prstGeom prst="ellipse">
            <a:avLst/>
          </a:prstGeom>
        </p:spPr>
      </p:pic>
    </p:spTree>
    <p:extLst>
      <p:ext uri="{BB962C8B-B14F-4D97-AF65-F5344CB8AC3E}">
        <p14:creationId xmlns:p14="http://schemas.microsoft.com/office/powerpoint/2010/main" val="80070078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1109273" y="1538647"/>
            <a:ext cx="11082728" cy="43974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C3DFA012-E3E9-4E9F-A15C-EF5E88807285}" type="slidenum">
              <a:rPr lang="en-US" smtClean="0"/>
              <a:pPr>
                <a:defRPr/>
              </a:pPr>
              <a:t>‹#›</a:t>
            </a:fld>
            <a:endParaRPr lang="en-US" dirty="0"/>
          </a:p>
        </p:txBody>
      </p:sp>
      <p:sp>
        <p:nvSpPr>
          <p:cNvPr id="9" name="Text Placeholder 13">
            <a:extLst>
              <a:ext uri="{FF2B5EF4-FFF2-40B4-BE49-F238E27FC236}">
                <a16:creationId xmlns:a16="http://schemas.microsoft.com/office/drawing/2014/main" id="{8ED35018-A3B5-5942-9680-373852BD746B}"/>
              </a:ext>
            </a:extLst>
          </p:cNvPr>
          <p:cNvSpPr>
            <a:spLocks noGrp="1"/>
          </p:cNvSpPr>
          <p:nvPr>
            <p:ph type="body" sz="quarter" idx="30" hasCustomPrompt="1"/>
          </p:nvPr>
        </p:nvSpPr>
        <p:spPr>
          <a:xfrm>
            <a:off x="1425763" y="1835150"/>
            <a:ext cx="3939801" cy="3700132"/>
          </a:xfrm>
        </p:spPr>
        <p:txBody>
          <a:bodyPr>
            <a:noAutofit/>
          </a:bodyPr>
          <a:lstStyle>
            <a:lvl1pPr marL="406400" indent="-406400">
              <a:lnSpc>
                <a:spcPct val="100000"/>
              </a:lnSpc>
              <a:spcBef>
                <a:spcPts val="0"/>
              </a:spcBef>
              <a:spcAft>
                <a:spcPts val="0"/>
              </a:spcAft>
              <a:buClr>
                <a:schemeClr val="bg1"/>
              </a:buClr>
              <a:buFont typeface="+mj-lt"/>
              <a:buAutoNum type="arabicPeriod"/>
              <a:tabLst/>
              <a:defRPr sz="2000">
                <a:solidFill>
                  <a:schemeClr val="bg1"/>
                </a:solidFill>
                <a:latin typeface="Arial" panose="020B0604020202020204" pitchFamily="34" charset="0"/>
                <a:cs typeface="Arial" panose="020B0604020202020204" pitchFamily="34" charset="0"/>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dirty="0"/>
              <a:t>Section</a:t>
            </a:r>
          </a:p>
          <a:p>
            <a:pPr lvl="0"/>
            <a:endParaRPr lang="en-US" dirty="0"/>
          </a:p>
          <a:p>
            <a:pPr lvl="0"/>
            <a:r>
              <a:rPr lang="en-US" dirty="0"/>
              <a:t>Section</a:t>
            </a:r>
            <a:endParaRPr lang="en-GB" dirty="0"/>
          </a:p>
        </p:txBody>
      </p:sp>
      <p:sp>
        <p:nvSpPr>
          <p:cNvPr id="10" name="Text Placeholder 13">
            <a:extLst>
              <a:ext uri="{FF2B5EF4-FFF2-40B4-BE49-F238E27FC236}">
                <a16:creationId xmlns:a16="http://schemas.microsoft.com/office/drawing/2014/main" id="{886F3FAF-BA16-2641-BA99-E5AC6F270896}"/>
              </a:ext>
            </a:extLst>
          </p:cNvPr>
          <p:cNvSpPr>
            <a:spLocks noGrp="1"/>
          </p:cNvSpPr>
          <p:nvPr>
            <p:ph type="body" sz="quarter" idx="33" hasCustomPrompt="1"/>
          </p:nvPr>
        </p:nvSpPr>
        <p:spPr>
          <a:xfrm>
            <a:off x="5710901" y="1835150"/>
            <a:ext cx="3939801" cy="3700132"/>
          </a:xfrm>
        </p:spPr>
        <p:txBody>
          <a:bodyPr>
            <a:noAutofit/>
          </a:bodyPr>
          <a:lstStyle>
            <a:lvl1pPr marL="406400" indent="-406400">
              <a:lnSpc>
                <a:spcPct val="100000"/>
              </a:lnSpc>
              <a:spcBef>
                <a:spcPts val="0"/>
              </a:spcBef>
              <a:spcAft>
                <a:spcPts val="0"/>
              </a:spcAft>
              <a:buClr>
                <a:schemeClr val="bg1"/>
              </a:buClr>
              <a:buFont typeface="+mj-lt"/>
              <a:buAutoNum type="arabicPeriod"/>
              <a:tabLst/>
              <a:defRPr sz="2000">
                <a:solidFill>
                  <a:schemeClr val="bg1"/>
                </a:solidFill>
                <a:latin typeface="Arial" panose="020B0604020202020204" pitchFamily="34" charset="0"/>
                <a:cs typeface="Arial" panose="020B0604020202020204" pitchFamily="34" charset="0"/>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dirty="0"/>
              <a:t>Speaker</a:t>
            </a:r>
          </a:p>
          <a:p>
            <a:pPr lvl="0"/>
            <a:endParaRPr lang="en-US" dirty="0"/>
          </a:p>
          <a:p>
            <a:pPr lvl="0"/>
            <a:r>
              <a:rPr lang="en-US" dirty="0"/>
              <a:t>Speaker</a:t>
            </a:r>
            <a:endParaRPr lang="en-GB" dirty="0"/>
          </a:p>
        </p:txBody>
      </p:sp>
      <p:sp>
        <p:nvSpPr>
          <p:cNvPr id="12" name="Title 1">
            <a:extLst>
              <a:ext uri="{FF2B5EF4-FFF2-40B4-BE49-F238E27FC236}">
                <a16:creationId xmlns:a16="http://schemas.microsoft.com/office/drawing/2014/main" id="{D45AB7C4-A375-624F-A385-95B71720F910}"/>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Agenda</a:t>
            </a:r>
          </a:p>
        </p:txBody>
      </p:sp>
      <p:pic>
        <p:nvPicPr>
          <p:cNvPr id="13" name="Picture 12">
            <a:extLst>
              <a:ext uri="{FF2B5EF4-FFF2-40B4-BE49-F238E27FC236}">
                <a16:creationId xmlns:a16="http://schemas.microsoft.com/office/drawing/2014/main" id="{31A4109A-F930-4E48-AE8D-ABA66650BB2F}"/>
              </a:ext>
            </a:extLst>
          </p:cNvPr>
          <p:cNvPicPr>
            <a:picLocks noChangeAspect="1"/>
          </p:cNvPicPr>
          <p:nvPr/>
        </p:nvPicPr>
        <p:blipFill>
          <a:blip r:embed="rId2"/>
          <a:stretch>
            <a:fillRect/>
          </a:stretch>
        </p:blipFill>
        <p:spPr>
          <a:xfrm>
            <a:off x="386904" y="771993"/>
            <a:ext cx="447872" cy="447872"/>
          </a:xfrm>
          <a:prstGeom prst="rect">
            <a:avLst/>
          </a:prstGeom>
        </p:spPr>
      </p:pic>
      <p:pic>
        <p:nvPicPr>
          <p:cNvPr id="15" name="Picture 14">
            <a:extLst>
              <a:ext uri="{FF2B5EF4-FFF2-40B4-BE49-F238E27FC236}">
                <a16:creationId xmlns:a16="http://schemas.microsoft.com/office/drawing/2014/main" id="{216C1722-BF3F-3347-BA7F-600A9F4F7396}"/>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320998636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1109273" y="1538647"/>
            <a:ext cx="11082728" cy="43974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476A56E2-2895-4F4E-B7DE-37921685E8AD}" type="slidenum">
              <a:rPr lang="en-US" smtClean="0"/>
              <a:pPr>
                <a:defRPr/>
              </a:pPr>
              <a:t>‹#›</a:t>
            </a:fld>
            <a:endParaRPr lang="en-US" dirty="0"/>
          </a:p>
        </p:txBody>
      </p:sp>
      <p:sp>
        <p:nvSpPr>
          <p:cNvPr id="9" name="Text Placeholder 13">
            <a:extLst>
              <a:ext uri="{FF2B5EF4-FFF2-40B4-BE49-F238E27FC236}">
                <a16:creationId xmlns:a16="http://schemas.microsoft.com/office/drawing/2014/main" id="{8ED35018-A3B5-5942-9680-373852BD746B}"/>
              </a:ext>
            </a:extLst>
          </p:cNvPr>
          <p:cNvSpPr>
            <a:spLocks noGrp="1"/>
          </p:cNvSpPr>
          <p:nvPr>
            <p:ph type="body" sz="quarter" idx="30" hasCustomPrompt="1"/>
          </p:nvPr>
        </p:nvSpPr>
        <p:spPr>
          <a:xfrm>
            <a:off x="1425763" y="1835150"/>
            <a:ext cx="3939801" cy="3700132"/>
          </a:xfrm>
        </p:spPr>
        <p:txBody>
          <a:bodyPr>
            <a:noAutofit/>
          </a:bodyPr>
          <a:lstStyle>
            <a:lvl1pPr marL="406400" indent="-406400">
              <a:lnSpc>
                <a:spcPct val="100000"/>
              </a:lnSpc>
              <a:spcBef>
                <a:spcPts val="0"/>
              </a:spcBef>
              <a:spcAft>
                <a:spcPts val="0"/>
              </a:spcAft>
              <a:buClr>
                <a:schemeClr val="bg1"/>
              </a:buClr>
              <a:buFont typeface="+mj-lt"/>
              <a:buAutoNum type="arabicPeriod"/>
              <a:tabLst/>
              <a:defRPr sz="2000">
                <a:solidFill>
                  <a:schemeClr val="bg1"/>
                </a:solidFill>
                <a:latin typeface="Arial" panose="020B0604020202020204" pitchFamily="34" charset="0"/>
                <a:cs typeface="Arial" panose="020B0604020202020204" pitchFamily="34" charset="0"/>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dirty="0"/>
              <a:t>Section</a:t>
            </a:r>
          </a:p>
          <a:p>
            <a:pPr lvl="0"/>
            <a:endParaRPr lang="en-US" dirty="0"/>
          </a:p>
          <a:p>
            <a:pPr lvl="0"/>
            <a:r>
              <a:rPr lang="en-US" dirty="0"/>
              <a:t>Section</a:t>
            </a:r>
            <a:endParaRPr lang="en-GB" dirty="0"/>
          </a:p>
        </p:txBody>
      </p:sp>
      <p:sp>
        <p:nvSpPr>
          <p:cNvPr id="10" name="Text Placeholder 13">
            <a:extLst>
              <a:ext uri="{FF2B5EF4-FFF2-40B4-BE49-F238E27FC236}">
                <a16:creationId xmlns:a16="http://schemas.microsoft.com/office/drawing/2014/main" id="{886F3FAF-BA16-2641-BA99-E5AC6F270896}"/>
              </a:ext>
            </a:extLst>
          </p:cNvPr>
          <p:cNvSpPr>
            <a:spLocks noGrp="1"/>
          </p:cNvSpPr>
          <p:nvPr>
            <p:ph type="body" sz="quarter" idx="33" hasCustomPrompt="1"/>
          </p:nvPr>
        </p:nvSpPr>
        <p:spPr>
          <a:xfrm>
            <a:off x="5710901" y="1835150"/>
            <a:ext cx="3939801" cy="3700132"/>
          </a:xfrm>
        </p:spPr>
        <p:txBody>
          <a:bodyPr>
            <a:noAutofit/>
          </a:bodyPr>
          <a:lstStyle>
            <a:lvl1pPr marL="406400" indent="-406400">
              <a:lnSpc>
                <a:spcPct val="100000"/>
              </a:lnSpc>
              <a:spcBef>
                <a:spcPts val="0"/>
              </a:spcBef>
              <a:spcAft>
                <a:spcPts val="0"/>
              </a:spcAft>
              <a:buClr>
                <a:schemeClr val="bg1"/>
              </a:buClr>
              <a:buFont typeface="+mj-lt"/>
              <a:buAutoNum type="arabicPeriod"/>
              <a:tabLst/>
              <a:defRPr sz="2000">
                <a:solidFill>
                  <a:schemeClr val="bg1"/>
                </a:solidFill>
                <a:latin typeface="Arial" panose="020B0604020202020204" pitchFamily="34" charset="0"/>
                <a:cs typeface="Arial" panose="020B0604020202020204" pitchFamily="34" charset="0"/>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dirty="0"/>
              <a:t>Section</a:t>
            </a:r>
          </a:p>
          <a:p>
            <a:pPr lvl="0"/>
            <a:endParaRPr lang="en-US" dirty="0"/>
          </a:p>
          <a:p>
            <a:pPr lvl="0"/>
            <a:r>
              <a:rPr lang="en-US" dirty="0"/>
              <a:t>Section</a:t>
            </a:r>
            <a:endParaRPr lang="en-GB" dirty="0"/>
          </a:p>
        </p:txBody>
      </p:sp>
      <p:sp>
        <p:nvSpPr>
          <p:cNvPr id="12" name="Title 1">
            <a:extLst>
              <a:ext uri="{FF2B5EF4-FFF2-40B4-BE49-F238E27FC236}">
                <a16:creationId xmlns:a16="http://schemas.microsoft.com/office/drawing/2014/main" id="{D45AB7C4-A375-624F-A385-95B71720F910}"/>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Table of contents</a:t>
            </a:r>
          </a:p>
        </p:txBody>
      </p:sp>
      <p:pic>
        <p:nvPicPr>
          <p:cNvPr id="13" name="Picture 12">
            <a:extLst>
              <a:ext uri="{FF2B5EF4-FFF2-40B4-BE49-F238E27FC236}">
                <a16:creationId xmlns:a16="http://schemas.microsoft.com/office/drawing/2014/main" id="{31A4109A-F930-4E48-AE8D-ABA66650BB2F}"/>
              </a:ext>
            </a:extLst>
          </p:cNvPr>
          <p:cNvPicPr>
            <a:picLocks noChangeAspect="1"/>
          </p:cNvPicPr>
          <p:nvPr/>
        </p:nvPicPr>
        <p:blipFill>
          <a:blip r:embed="rId2"/>
          <a:stretch>
            <a:fillRect/>
          </a:stretch>
        </p:blipFill>
        <p:spPr>
          <a:xfrm>
            <a:off x="386904" y="771993"/>
            <a:ext cx="447872" cy="447872"/>
          </a:xfrm>
          <a:prstGeom prst="rect">
            <a:avLst/>
          </a:prstGeom>
        </p:spPr>
      </p:pic>
      <p:pic>
        <p:nvPicPr>
          <p:cNvPr id="15" name="Picture 14">
            <a:extLst>
              <a:ext uri="{FF2B5EF4-FFF2-40B4-BE49-F238E27FC236}">
                <a16:creationId xmlns:a16="http://schemas.microsoft.com/office/drawing/2014/main" id="{216C1722-BF3F-3347-BA7F-600A9F4F7396}"/>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156440094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1DC5E24-58F4-BE46-83DE-46C3F6CD8EC9}"/>
              </a:ext>
            </a:extLst>
          </p:cNvPr>
          <p:cNvPicPr>
            <a:picLocks noChangeAspect="1"/>
          </p:cNvPicPr>
          <p:nvPr/>
        </p:nvPicPr>
        <p:blipFill>
          <a:blip r:embed="rId2"/>
          <a:stretch>
            <a:fillRect/>
          </a:stretch>
        </p:blipFill>
        <p:spPr>
          <a:xfrm rot="7103851">
            <a:off x="6988110" y="765984"/>
            <a:ext cx="6319232" cy="5535581"/>
          </a:xfrm>
          <a:prstGeom prst="rect">
            <a:avLst/>
          </a:prstGeom>
        </p:spPr>
      </p:pic>
      <p:sp>
        <p:nvSpPr>
          <p:cNvPr id="2" name="Title 1">
            <a:extLst>
              <a:ext uri="{FF2B5EF4-FFF2-40B4-BE49-F238E27FC236}">
                <a16:creationId xmlns:a16="http://schemas.microsoft.com/office/drawing/2014/main" id="{213EB732-9318-6B47-B6AF-5854543B45D6}"/>
              </a:ext>
            </a:extLst>
          </p:cNvPr>
          <p:cNvSpPr>
            <a:spLocks noGrp="1"/>
          </p:cNvSpPr>
          <p:nvPr>
            <p:ph type="title" hasCustomPrompt="1"/>
          </p:nvPr>
        </p:nvSpPr>
        <p:spPr>
          <a:xfrm>
            <a:off x="833377" y="2822575"/>
            <a:ext cx="6045888" cy="711200"/>
          </a:xfrm>
        </p:spPr>
        <p:txBody>
          <a:bodyPr lIns="0" tIns="0" rIns="0" bIns="0" anchor="b" anchorCtr="0">
            <a:normAutofit/>
          </a:bodyPr>
          <a:lstStyle>
            <a:lvl1pPr>
              <a:defRPr sz="4200" b="1" i="0">
                <a:solidFill>
                  <a:schemeClr val="bg1"/>
                </a:solidFill>
                <a:latin typeface="Arial" panose="020B0604020202020204" pitchFamily="34" charset="0"/>
                <a:cs typeface="Arial" panose="020B0604020202020204" pitchFamily="34" charset="0"/>
              </a:defRPr>
            </a:lvl1pPr>
          </a:lstStyle>
          <a:p>
            <a:r>
              <a:rPr lang="en-US" dirty="0"/>
              <a:t>Insert section title</a:t>
            </a:r>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solidFill>
                  <a:schemeClr val="bg1"/>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solidFill>
                  <a:schemeClr val="bg1"/>
                </a:solidFill>
                <a:latin typeface="Arial" panose="020B0604020202020204" pitchFamily="34" charset="0"/>
                <a:cs typeface="Arial" panose="020B0604020202020204" pitchFamily="34" charset="0"/>
              </a:defRPr>
            </a:lvl1pPr>
          </a:lstStyle>
          <a:p>
            <a:pPr>
              <a:defRPr/>
            </a:pPr>
            <a:fld id="{34E89570-2114-4BBA-A1A3-58A387BB259B}" type="slidenum">
              <a:rPr lang="en-US" smtClean="0"/>
              <a:pPr>
                <a:defRPr/>
              </a:pPr>
              <a:t>‹#›</a:t>
            </a:fld>
            <a:endParaRPr lang="en-US" dirty="0"/>
          </a:p>
        </p:txBody>
      </p:sp>
    </p:spTree>
    <p:extLst>
      <p:ext uri="{BB962C8B-B14F-4D97-AF65-F5344CB8AC3E}">
        <p14:creationId xmlns:p14="http://schemas.microsoft.com/office/powerpoint/2010/main" val="301223458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hyperlink" Target="https://agespan.org/solutions/health-wellness-medicare/shine-medicare/"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B58D74-D2EF-B745-9795-B19873BD2377}"/>
              </a:ext>
            </a:extLst>
          </p:cNvPr>
          <p:cNvSpPr>
            <a:spLocks noGrp="1"/>
          </p:cNvSpPr>
          <p:nvPr>
            <p:ph type="title"/>
          </p:nvPr>
        </p:nvSpPr>
        <p:spPr>
          <a:xfrm>
            <a:off x="838200" y="365125"/>
            <a:ext cx="10766424" cy="1325563"/>
          </a:xfrm>
          <a:prstGeom prst="rect">
            <a:avLst/>
          </a:prstGeom>
        </p:spPr>
        <p:txBody>
          <a:bodyPr vert="horz" lIns="91440" tIns="45720" rIns="91440" bIns="45720" rtlCol="0" anchor="ctr">
            <a:normAutofit/>
          </a:bodyPr>
          <a:lstStyle/>
          <a:p>
            <a:r>
              <a:rPr lang="en-US" dirty="0"/>
              <a:t>Insert title</a:t>
            </a:r>
          </a:p>
        </p:txBody>
      </p:sp>
      <p:sp>
        <p:nvSpPr>
          <p:cNvPr id="3" name="Text Placeholder 2">
            <a:extLst>
              <a:ext uri="{FF2B5EF4-FFF2-40B4-BE49-F238E27FC236}">
                <a16:creationId xmlns:a16="http://schemas.microsoft.com/office/drawing/2014/main" id="{CD9DA6D9-DBB2-6A4C-BD6C-330A23CED18F}"/>
              </a:ext>
            </a:extLst>
          </p:cNvPr>
          <p:cNvSpPr>
            <a:spLocks noGrp="1"/>
          </p:cNvSpPr>
          <p:nvPr>
            <p:ph type="body" idx="1"/>
          </p:nvPr>
        </p:nvSpPr>
        <p:spPr>
          <a:xfrm>
            <a:off x="838200" y="1825625"/>
            <a:ext cx="10766424" cy="43205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FBCA100C-72B7-C847-A9E2-915F4A2D5B63}"/>
              </a:ext>
            </a:extLst>
          </p:cNvPr>
          <p:cNvSpPr>
            <a:spLocks noGrp="1"/>
          </p:cNvSpPr>
          <p:nvPr>
            <p:ph type="ftr" sz="quarter" idx="3"/>
          </p:nvPr>
        </p:nvSpPr>
        <p:spPr>
          <a:xfrm>
            <a:off x="3395664" y="6356350"/>
            <a:ext cx="6845782" cy="365125"/>
          </a:xfrm>
          <a:prstGeom prst="rect">
            <a:avLst/>
          </a:prstGeom>
        </p:spPr>
        <p:txBody>
          <a:bodyPr/>
          <a:lstStyle>
            <a:lvl1pPr algn="r">
              <a:defRPr sz="800">
                <a:solidFill>
                  <a:schemeClr val="tx1">
                    <a:lumMod val="60000"/>
                    <a:lumOff val="40000"/>
                  </a:schemeClr>
                </a:solidFill>
                <a:latin typeface="Arial" panose="020B0604020202020204" pitchFamily="34" charset="0"/>
                <a:cs typeface="Arial" panose="020B0604020202020204" pitchFamily="34" charset="0"/>
              </a:defRPr>
            </a:lvl1pPr>
          </a:lstStyle>
          <a:p>
            <a:pPr>
              <a:defRPr/>
            </a:pPr>
            <a:endParaRPr lang="en-US" dirty="0"/>
          </a:p>
        </p:txBody>
      </p:sp>
      <p:sp>
        <p:nvSpPr>
          <p:cNvPr id="11" name="Slide Number Placeholder 5">
            <a:extLst>
              <a:ext uri="{FF2B5EF4-FFF2-40B4-BE49-F238E27FC236}">
                <a16:creationId xmlns:a16="http://schemas.microsoft.com/office/drawing/2014/main" id="{42517EBA-AA1D-154C-A6DC-1BC9348F3D51}"/>
              </a:ext>
            </a:extLst>
          </p:cNvPr>
          <p:cNvSpPr>
            <a:spLocks noGrp="1"/>
          </p:cNvSpPr>
          <p:nvPr>
            <p:ph type="sldNum" sz="quarter" idx="4"/>
          </p:nvPr>
        </p:nvSpPr>
        <p:spPr>
          <a:xfrm>
            <a:off x="10366743" y="6356350"/>
            <a:ext cx="1237881" cy="365125"/>
          </a:xfrm>
          <a:prstGeom prst="rect">
            <a:avLst/>
          </a:prstGeom>
        </p:spPr>
        <p:txBody>
          <a:bodyPr/>
          <a:lstStyle>
            <a:lvl1pPr algn="r">
              <a:defRPr sz="800" b="0" i="0">
                <a:solidFill>
                  <a:schemeClr val="tx1">
                    <a:lumMod val="60000"/>
                    <a:lumOff val="40000"/>
                  </a:schemeClr>
                </a:solidFill>
                <a:latin typeface="Arial" panose="020B0604020202020204" pitchFamily="34" charset="0"/>
                <a:cs typeface="Arial" panose="020B0604020202020204" pitchFamily="34" charset="0"/>
              </a:defRPr>
            </a:lvl1pPr>
          </a:lstStyle>
          <a:p>
            <a:pPr>
              <a:defRPr/>
            </a:pPr>
            <a:fld id="{6A564564-FF11-4B7A-BFA8-9ED173DF9FD6}" type="slidenum">
              <a:rPr lang="en-US" smtClean="0"/>
              <a:pPr>
                <a:defRPr/>
              </a:pPr>
              <a:t>‹#›</a:t>
            </a:fld>
            <a:endParaRPr lang="en-US" dirty="0"/>
          </a:p>
        </p:txBody>
      </p:sp>
      <p:pic>
        <p:nvPicPr>
          <p:cNvPr id="4" name="Picture 3" descr="Logo, company name&#10;&#10;Description automatically generated">
            <a:hlinkClick r:id="rId31"/>
            <a:extLst>
              <a:ext uri="{FF2B5EF4-FFF2-40B4-BE49-F238E27FC236}">
                <a16:creationId xmlns:a16="http://schemas.microsoft.com/office/drawing/2014/main" id="{F4C6B679-237B-FBFA-0D89-00E278B74013}"/>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771986" y="5823313"/>
            <a:ext cx="609264" cy="882287"/>
          </a:xfrm>
          <a:prstGeom prst="rect">
            <a:avLst/>
          </a:prstGeom>
        </p:spPr>
      </p:pic>
    </p:spTree>
    <p:extLst>
      <p:ext uri="{BB962C8B-B14F-4D97-AF65-F5344CB8AC3E}">
        <p14:creationId xmlns:p14="http://schemas.microsoft.com/office/powerpoint/2010/main" val="2413072879"/>
      </p:ext>
    </p:extLst>
  </p:cSld>
  <p:clrMap bg1="lt1" tx1="dk1" bg2="lt2" tx2="dk2" accent1="accent1" accent2="accent2" accent3="accent3" accent4="accent4" accent5="accent5" accent6="accent6" hlink="hlink" folHlink="folHlink"/>
  <p:sldLayoutIdLst>
    <p:sldLayoutId id="2147484542" r:id="rId1"/>
    <p:sldLayoutId id="2147484543" r:id="rId2"/>
    <p:sldLayoutId id="2147484544" r:id="rId3"/>
    <p:sldLayoutId id="2147484545" r:id="rId4"/>
    <p:sldLayoutId id="2147484546" r:id="rId5"/>
    <p:sldLayoutId id="2147484547" r:id="rId6"/>
    <p:sldLayoutId id="2147484548" r:id="rId7"/>
    <p:sldLayoutId id="2147484549" r:id="rId8"/>
    <p:sldLayoutId id="2147484550" r:id="rId9"/>
    <p:sldLayoutId id="2147484551" r:id="rId10"/>
    <p:sldLayoutId id="2147484552" r:id="rId11"/>
    <p:sldLayoutId id="2147484553" r:id="rId12"/>
    <p:sldLayoutId id="2147484554" r:id="rId13"/>
    <p:sldLayoutId id="2147484555" r:id="rId14"/>
    <p:sldLayoutId id="2147484556" r:id="rId15"/>
    <p:sldLayoutId id="2147484557" r:id="rId16"/>
    <p:sldLayoutId id="2147484558" r:id="rId17"/>
    <p:sldLayoutId id="2147484559" r:id="rId18"/>
    <p:sldLayoutId id="2147484560" r:id="rId19"/>
    <p:sldLayoutId id="2147484561" r:id="rId20"/>
    <p:sldLayoutId id="2147484562" r:id="rId21"/>
    <p:sldLayoutId id="2147484563" r:id="rId22"/>
    <p:sldLayoutId id="2147484564" r:id="rId23"/>
    <p:sldLayoutId id="2147484565" r:id="rId24"/>
    <p:sldLayoutId id="2147484566" r:id="rId25"/>
    <p:sldLayoutId id="2147484567" r:id="rId26"/>
    <p:sldLayoutId id="2147484568" r:id="rId27"/>
    <p:sldLayoutId id="2147484455" r:id="rId28"/>
    <p:sldLayoutId id="2147484291" r:id="rId29"/>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hyperlink" Target="https://www.ssa.gov/"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7.sv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hyperlink" Target="https://agespan.org/wp-content/uploads/2025/12/Your-Medicare-Options-1.pdf" TargetMode="External"/><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3" Type="http://schemas.openxmlformats.org/officeDocument/2006/relationships/hyperlink" Target="https://agespan.org/wp-content/uploads/2025/12/2.-2026-medicare-premiums-final-11.14.25-2.pdf" TargetMode="External"/><Relationship Id="rId7" Type="http://schemas.openxmlformats.org/officeDocument/2006/relationships/image" Target="../media/image17.sv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hyperlink" Target="https://agespan.org/wp-content/uploads/2026/03/Concerned-about-Medicare-Costs-Chart-Updated-March-2026.pdf" TargetMode="External"/><Relationship Id="rId4" Type="http://schemas.openxmlformats.org/officeDocument/2006/relationships/hyperlink" Target="https://agespan.org/wp-content/uploads/2025/12/2026-medicare-part-a-b-benefits-and-gaps-final-11.14.2025-2.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agespan.org/wp-content/uploads/2025/12/Medicare-Part-B-Preventive-Benefits-Chart-Updated-October-2025-FINAL.pdf"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17.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7.sv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hyperlink" Target="https://agespan.org/wp-content/uploads/2025/12/Your-Medicare-Options-1.pdf" TargetMode="External"/><Relationship Id="rId4" Type="http://schemas.openxmlformats.org/officeDocument/2006/relationships/image" Target="../media/image26.wmf"/></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hyperlink" Target="https://agespan.org/wp-content/uploads/2025/12/Medigap-additional-benefits-in-2026-Updated-11.14.25-1.pdf"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hyperlink" Target="https://agespan.org/wp-content/uploads/2025/12/2026-Medigap-Chart-as-of-11.14.25-FINAL-1.pdf" TargetMode="External"/><Relationship Id="rId5" Type="http://schemas.openxmlformats.org/officeDocument/2006/relationships/image" Target="../media/image17.sv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8.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hyperlink" Target="https://agespan.org/wp-content/uploads/2025/12/2026-Prescription-Drug-Plans-chart-10.3.25-FINAL.pdf" TargetMode="External"/><Relationship Id="rId5" Type="http://schemas.openxmlformats.org/officeDocument/2006/relationships/hyperlink" Target="http://www.medicare.gov/" TargetMode="External"/><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hyperlink" Target="https://agespan.org/wp-content/uploads/2025/12/Tips-for-effective-use-of-the-medicare-plan-finder-October-2025.pdf"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7.sv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29.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www.medicare.gov/" TargetMode="External"/><Relationship Id="rId7" Type="http://schemas.openxmlformats.org/officeDocument/2006/relationships/image" Target="../media/image17.sv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hyperlink" Target="https://agespan.org/wp-content/uploads/2025/12/2026-Medicare-Part-D-Standard-Benefit-FINAL.pdf" TargetMode="External"/><Relationship Id="rId4" Type="http://schemas.openxmlformats.org/officeDocument/2006/relationships/hyperlink" Target="2026-Medicare-Part-D-Standard-Benefit-FINAL.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prescriptionadvantagema.org/"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7.sv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hyperlink" Target="https://agespan.org/wp-content/uploads/2025/12/Your-Medicare-Options-1.pdf" TargetMode="External"/><Relationship Id="rId4" Type="http://schemas.openxmlformats.org/officeDocument/2006/relationships/image" Target="../media/image26.wmf"/></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agespan.org/wp-content/uploads/2025/12/Tips-for-effective-use-of-the-medicare-plan-finder-October-2025.pdf"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hyperlink" Target="https://agespan.org/wp-content/uploads/2026/03/Concerned-about-Medicare-Costs-Chart-Updated-March-2026.pdf" TargetMode="External"/><Relationship Id="rId5" Type="http://schemas.openxmlformats.org/officeDocument/2006/relationships/hyperlink" Target="https://agespan.org/wp-content/uploads/2025/12/Medicare-Advantage-Plans-Essex_Middlesex-Counties-2026.pdf" TargetMode="External"/><Relationship Id="rId4" Type="http://schemas.openxmlformats.org/officeDocument/2006/relationships/image" Target="../media/image17.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hyperlink" Target="https://agespan.org/wp-content/uploads/2025/12/2026-medicare-part-a-b-benefits-and-gaps-final-11.14.2025-2.pdf" TargetMode="External"/><Relationship Id="rId7"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hyperlink" Target="https://agespan.org/wp-content/uploads/2025/12/Medigap-additional-benefits-in-2026-Updated-11.14.25-1.pdf" TargetMode="External"/><Relationship Id="rId5" Type="http://schemas.openxmlformats.org/officeDocument/2006/relationships/hyperlink" Target="2026-Medigap-Chart-as-of-11.14.25-FINAL-1.pdf" TargetMode="External"/><Relationship Id="rId4" Type="http://schemas.openxmlformats.org/officeDocument/2006/relationships/hyperlink" Target="https://agespan.org/wp-content/uploads/2025/12/2026-Medigap-Chart-as-of-11.14.25-FINAL-1.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1.xml"/><Relationship Id="rId4" Type="http://schemas.openxmlformats.org/officeDocument/2006/relationships/image" Target="../media/image34.svg"/></Relationships>
</file>

<file path=ppt/slides/_rels/slide31.xml.rels><?xml version="1.0" encoding="UTF-8" standalone="yes"?>
<Relationships xmlns="http://schemas.openxmlformats.org/package/2006/relationships"><Relationship Id="rId8" Type="http://schemas.openxmlformats.org/officeDocument/2006/relationships/hyperlink" Target="https://agespan.org/wp-content/uploads/2025/12/Tips-for-effective-use-of-the-medicare-plan-finder-October-2025.pdf" TargetMode="External"/><Relationship Id="rId3" Type="http://schemas.openxmlformats.org/officeDocument/2006/relationships/hyperlink" Target="http://www.medicare.gov/" TargetMode="External"/><Relationship Id="rId7" Type="http://schemas.openxmlformats.org/officeDocument/2006/relationships/image" Target="../media/image37.svg"/><Relationship Id="rId2" Type="http://schemas.openxmlformats.org/officeDocument/2006/relationships/notesSlide" Target="../notesSlides/notesSlide31.xml"/><Relationship Id="rId1" Type="http://schemas.openxmlformats.org/officeDocument/2006/relationships/slideLayout" Target="../slideLayouts/slideLayout2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agespan.org/wp-content/uploads/2025/12/PLAN-FINDER__AgeSpan_September-2025.pdf"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agespan.org/wp-content/uploads/2025/12/Medigap-additional-benefits-in-2026-Updated-11.14.25-1.pdf" TargetMode="External"/><Relationship Id="rId3" Type="http://schemas.openxmlformats.org/officeDocument/2006/relationships/image" Target="../media/image38.png"/><Relationship Id="rId7" Type="http://schemas.openxmlformats.org/officeDocument/2006/relationships/hyperlink" Target="https://agespan.org/wp-content/uploads/2025/12/2026-dental-coverage-options-in-mass-Updated-November-2025.pdf" TargetMode="External"/><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9.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agespan.org/wp-content/uploads/2025/12/concerned-about-medicare-costs-chart-updated-may-2025.pdf"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agespan.org/wp-content/uploads/2026/03/Concerned-about-Medicare-Costs-Chart-Updated-March-2026.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smpresource.org/" TargetMode="External"/><Relationship Id="rId2" Type="http://schemas.openxmlformats.org/officeDocument/2006/relationships/notesSlide" Target="../notesSlides/notesSlide35.xml"/><Relationship Id="rId1" Type="http://schemas.openxmlformats.org/officeDocument/2006/relationships/slideLayout" Target="../slideLayouts/slideLayout20.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acl.gov/" TargetMode="External"/><Relationship Id="rId7" Type="http://schemas.openxmlformats.org/officeDocument/2006/relationships/image" Target="../media/image17.sv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hyperlink" Target="https://agespan.org/wp-content/uploads/2025/12/SHINE-Locations-and-Contact-Info_November-2025.pdf" TargetMode="Externa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agespan.org/wp-content/uploads/2025/12/2.-2026-medicare-premiums-final-11.14.25-2.pdf"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8785-64A5-45AD-944E-B1F806C76A7A}"/>
              </a:ext>
            </a:extLst>
          </p:cNvPr>
          <p:cNvSpPr>
            <a:spLocks noGrp="1"/>
          </p:cNvSpPr>
          <p:nvPr>
            <p:ph type="ctrTitle"/>
          </p:nvPr>
        </p:nvSpPr>
        <p:spPr>
          <a:xfrm>
            <a:off x="838200" y="3048000"/>
            <a:ext cx="7239000" cy="1791765"/>
          </a:xfrm>
        </p:spPr>
        <p:txBody>
          <a:bodyPr>
            <a:normAutofit/>
          </a:bodyPr>
          <a:lstStyle/>
          <a:p>
            <a:r>
              <a:rPr lang="en-US" altLang="en-US" sz="3600" dirty="0"/>
              <a:t>The SHINE Program</a:t>
            </a:r>
            <a:br>
              <a:rPr lang="en-US" altLang="en-US" sz="3600" dirty="0"/>
            </a:br>
            <a:r>
              <a:rPr lang="en-US" altLang="en-US" sz="3600" dirty="0"/>
              <a:t>Introduction to Medicare 2026</a:t>
            </a:r>
            <a:endParaRPr lang="en-US" dirty="0"/>
          </a:p>
        </p:txBody>
      </p:sp>
      <p:pic>
        <p:nvPicPr>
          <p:cNvPr id="4" name="Picture 3" descr="Logo, company name&#10;&#10;Description automatically generated">
            <a:extLst>
              <a:ext uri="{FF2B5EF4-FFF2-40B4-BE49-F238E27FC236}">
                <a16:creationId xmlns:a16="http://schemas.microsoft.com/office/drawing/2014/main" id="{B795F36F-A7FB-4A7C-B1C4-46DFBE41A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075" y="884493"/>
            <a:ext cx="1757112" cy="2544507"/>
          </a:xfrm>
          <a:prstGeom prst="rect">
            <a:avLst/>
          </a:prstGeom>
        </p:spPr>
      </p:pic>
    </p:spTree>
    <p:extLst>
      <p:ext uri="{BB962C8B-B14F-4D97-AF65-F5344CB8AC3E}">
        <p14:creationId xmlns:p14="http://schemas.microsoft.com/office/powerpoint/2010/main" val="1035925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aphical user interface, application&#10;&#10;Description automatically generated">
            <a:hlinkClick r:id="rId3"/>
            <a:extLst>
              <a:ext uri="{FF2B5EF4-FFF2-40B4-BE49-F238E27FC236}">
                <a16:creationId xmlns:a16="http://schemas.microsoft.com/office/drawing/2014/main" id="{F1F6B44D-0527-4CC0-976B-2B649053FB43}"/>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7288" b="7288"/>
          <a:stretch>
            <a:fillRect/>
          </a:stretch>
        </p:blipFill>
        <p:spPr>
          <a:xfrm>
            <a:off x="6019800" y="2133600"/>
            <a:ext cx="5103939" cy="3200400"/>
          </a:xfrm>
        </p:spPr>
      </p:pic>
      <p:sp>
        <p:nvSpPr>
          <p:cNvPr id="2" name="Content Placeholder 1">
            <a:extLst>
              <a:ext uri="{FF2B5EF4-FFF2-40B4-BE49-F238E27FC236}">
                <a16:creationId xmlns:a16="http://schemas.microsoft.com/office/drawing/2014/main" id="{A8E9FD47-8274-4329-BC35-0600E2482CFE}"/>
              </a:ext>
            </a:extLst>
          </p:cNvPr>
          <p:cNvSpPr>
            <a:spLocks noGrp="1"/>
          </p:cNvSpPr>
          <p:nvPr>
            <p:ph idx="1"/>
          </p:nvPr>
        </p:nvSpPr>
        <p:spPr>
          <a:xfrm>
            <a:off x="667460" y="2302825"/>
            <a:ext cx="4837740" cy="2252349"/>
          </a:xfrm>
        </p:spPr>
        <p:txBody>
          <a:bodyPr vert="horz" lIns="0" tIns="0" rIns="0" bIns="0" rtlCol="0" anchor="t">
            <a:normAutofit/>
          </a:bodyPr>
          <a:lstStyle/>
          <a:p>
            <a:pPr>
              <a:lnSpc>
                <a:spcPct val="100000"/>
              </a:lnSpc>
              <a:spcAft>
                <a:spcPts val="1200"/>
              </a:spcAft>
              <a:defRPr/>
            </a:pPr>
            <a:r>
              <a:rPr lang="en-US" sz="1800" dirty="0">
                <a:latin typeface="Arial"/>
                <a:cs typeface="Arial"/>
              </a:rPr>
              <a:t>Call your </a:t>
            </a:r>
            <a:r>
              <a:rPr lang="en-US" sz="1800" b="1" dirty="0">
                <a:latin typeface="Arial"/>
                <a:cs typeface="Arial"/>
              </a:rPr>
              <a:t>local </a:t>
            </a:r>
            <a:r>
              <a:rPr lang="en-US" sz="1800" dirty="0">
                <a:latin typeface="Arial"/>
                <a:cs typeface="Arial"/>
              </a:rPr>
              <a:t>Social Security office Monday through Friday. Office hours and some services may vary between in person and phone </a:t>
            </a:r>
          </a:p>
          <a:p>
            <a:pPr fontAlgn="auto">
              <a:lnSpc>
                <a:spcPct val="100000"/>
              </a:lnSpc>
              <a:spcAft>
                <a:spcPts val="1200"/>
              </a:spcAft>
              <a:defRPr/>
            </a:pPr>
            <a:r>
              <a:rPr lang="en-US" sz="1800" dirty="0">
                <a:latin typeface="Arial"/>
                <a:cs typeface="Arial"/>
              </a:rPr>
              <a:t>Online: </a:t>
            </a:r>
            <a:r>
              <a:rPr lang="en-US" sz="1800" b="1" dirty="0">
                <a:latin typeface="Arial"/>
                <a:cs typeface="Arial"/>
                <a:hlinkClick r:id="rId3">
                  <a:extLst>
                    <a:ext uri="{A12FA001-AC4F-418D-AE19-62706E023703}">
                      <ahyp:hlinkClr xmlns:ahyp="http://schemas.microsoft.com/office/drawing/2018/hyperlinkcolor" val="tx"/>
                    </a:ext>
                  </a:extLst>
                </a:hlinkClick>
              </a:rPr>
              <a:t>www.ssa.gov</a:t>
            </a:r>
            <a:r>
              <a:rPr lang="en-US" sz="1800" dirty="0">
                <a:latin typeface="Arial"/>
                <a:cs typeface="Arial"/>
              </a:rPr>
              <a:t>; and choose: Medicare</a:t>
            </a:r>
          </a:p>
          <a:p>
            <a:pPr fontAlgn="auto">
              <a:lnSpc>
                <a:spcPct val="100000"/>
              </a:lnSpc>
              <a:spcBef>
                <a:spcPts val="0"/>
              </a:spcBef>
              <a:spcAft>
                <a:spcPts val="1200"/>
              </a:spcAft>
              <a:defRPr/>
            </a:pPr>
            <a:r>
              <a:rPr lang="en-US" sz="1800" dirty="0">
                <a:latin typeface="Arial"/>
                <a:cs typeface="Arial"/>
              </a:rPr>
              <a:t>Social Security TTY: 1-800-0778</a:t>
            </a:r>
          </a:p>
          <a:p>
            <a:pPr fontAlgn="auto">
              <a:spcBef>
                <a:spcPct val="0"/>
              </a:spcBef>
              <a:spcAft>
                <a:spcPts val="0"/>
              </a:spcAft>
              <a:buFontTx/>
              <a:buNone/>
              <a:defRPr/>
            </a:pPr>
            <a:endParaRPr lang="en-US" altLang="en-US" sz="1600" b="1" i="1" dirty="0"/>
          </a:p>
          <a:p>
            <a:pPr fontAlgn="auto">
              <a:lnSpc>
                <a:spcPct val="100000"/>
              </a:lnSpc>
              <a:spcAft>
                <a:spcPts val="0"/>
              </a:spcAft>
              <a:defRPr/>
            </a:pPr>
            <a:endParaRPr lang="en-US" sz="1600" dirty="0"/>
          </a:p>
          <a:p>
            <a:pPr marL="0" indent="0" fontAlgn="auto">
              <a:spcAft>
                <a:spcPts val="0"/>
              </a:spcAft>
              <a:buFont typeface="Arial" panose="020B0604020202020204" pitchFamily="34" charset="0"/>
              <a:buNone/>
              <a:defRPr/>
            </a:pPr>
            <a:endParaRPr lang="en-US" dirty="0"/>
          </a:p>
        </p:txBody>
      </p:sp>
      <p:sp>
        <p:nvSpPr>
          <p:cNvPr id="53251" name="Title 2">
            <a:extLst>
              <a:ext uri="{FF2B5EF4-FFF2-40B4-BE49-F238E27FC236}">
                <a16:creationId xmlns:a16="http://schemas.microsoft.com/office/drawing/2014/main" id="{C0F81FD8-F0E8-4F7B-B928-468453E04A7E}"/>
              </a:ext>
            </a:extLst>
          </p:cNvPr>
          <p:cNvSpPr>
            <a:spLocks noGrp="1" noChangeArrowheads="1"/>
          </p:cNvSpPr>
          <p:nvPr>
            <p:ph type="title"/>
          </p:nvPr>
        </p:nvSpPr>
        <p:spPr>
          <a:xfrm>
            <a:off x="1105860" y="859589"/>
            <a:ext cx="10490849" cy="711200"/>
          </a:xfrm>
        </p:spPr>
        <p:txBody>
          <a:bodyPr>
            <a:normAutofit fontScale="90000"/>
          </a:bodyPr>
          <a:lstStyle/>
          <a:p>
            <a:r>
              <a:rPr lang="en-US" altLang="en-US" dirty="0"/>
              <a:t>Enrollment in Medicare Part A &amp; Part B begins at </a:t>
            </a:r>
            <a:br>
              <a:rPr lang="en-US" altLang="en-US" dirty="0"/>
            </a:br>
            <a:r>
              <a:rPr lang="en-US" altLang="en-US" dirty="0"/>
              <a:t>Social Security</a:t>
            </a:r>
          </a:p>
        </p:txBody>
      </p:sp>
      <p:sp>
        <p:nvSpPr>
          <p:cNvPr id="3" name="Oval 2">
            <a:extLst>
              <a:ext uri="{FF2B5EF4-FFF2-40B4-BE49-F238E27FC236}">
                <a16:creationId xmlns:a16="http://schemas.microsoft.com/office/drawing/2014/main" id="{41CBC92F-7584-DF57-53A8-3CBA69A00943}"/>
              </a:ext>
            </a:extLst>
          </p:cNvPr>
          <p:cNvSpPr/>
          <p:nvPr/>
        </p:nvSpPr>
        <p:spPr>
          <a:xfrm>
            <a:off x="9828339" y="3581400"/>
            <a:ext cx="12954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26D925-F8AD-494B-BECD-ACA901D92CAC}"/>
              </a:ext>
            </a:extLst>
          </p:cNvPr>
          <p:cNvSpPr>
            <a:spLocks noGrp="1"/>
          </p:cNvSpPr>
          <p:nvPr>
            <p:ph idx="1"/>
          </p:nvPr>
        </p:nvSpPr>
        <p:spPr>
          <a:xfrm>
            <a:off x="1109663" y="1825625"/>
            <a:ext cx="9177337" cy="4351338"/>
          </a:xfrm>
        </p:spPr>
        <p:txBody>
          <a:bodyPr rtlCol="0">
            <a:normAutofit/>
          </a:bodyPr>
          <a:lstStyle/>
          <a:p>
            <a:pPr fontAlgn="auto">
              <a:spcBef>
                <a:spcPct val="0"/>
              </a:spcBef>
              <a:spcAft>
                <a:spcPts val="0"/>
              </a:spcAft>
              <a:buFontTx/>
              <a:buNone/>
              <a:defRPr/>
            </a:pPr>
            <a:endParaRPr lang="en-US" altLang="en-US" sz="1600" b="1" i="1" dirty="0"/>
          </a:p>
          <a:p>
            <a:pPr fontAlgn="auto">
              <a:lnSpc>
                <a:spcPct val="100000"/>
              </a:lnSpc>
              <a:spcAft>
                <a:spcPts val="0"/>
              </a:spcAft>
              <a:defRPr/>
            </a:pPr>
            <a:endParaRPr lang="en-US" sz="1600" dirty="0"/>
          </a:p>
          <a:p>
            <a:pPr marL="0" indent="0" fontAlgn="auto">
              <a:spcAft>
                <a:spcPts val="0"/>
              </a:spcAft>
              <a:buFont typeface="Arial" panose="020B0604020202020204" pitchFamily="34" charset="0"/>
              <a:buNone/>
              <a:defRPr/>
            </a:pPr>
            <a:endParaRPr lang="en-US" dirty="0"/>
          </a:p>
        </p:txBody>
      </p:sp>
      <p:sp>
        <p:nvSpPr>
          <p:cNvPr id="55299" name="Title 2">
            <a:extLst>
              <a:ext uri="{FF2B5EF4-FFF2-40B4-BE49-F238E27FC236}">
                <a16:creationId xmlns:a16="http://schemas.microsoft.com/office/drawing/2014/main" id="{291A2EA9-9713-4200-81FB-FC33BA3A9E2D}"/>
              </a:ext>
            </a:extLst>
          </p:cNvPr>
          <p:cNvSpPr>
            <a:spLocks noGrp="1" noChangeArrowheads="1"/>
          </p:cNvSpPr>
          <p:nvPr>
            <p:ph type="title"/>
          </p:nvPr>
        </p:nvSpPr>
        <p:spPr/>
        <p:txBody>
          <a:bodyPr/>
          <a:lstStyle/>
          <a:p>
            <a:r>
              <a:rPr lang="en-US" altLang="en-US" dirty="0"/>
              <a:t>Medicare Card Sample</a:t>
            </a:r>
          </a:p>
        </p:txBody>
      </p:sp>
      <p:pic>
        <p:nvPicPr>
          <p:cNvPr id="55300" name="Picture 2" descr="C:\Users\lrose\Desktop\New-Medicare-Card-Banner-Image.png">
            <a:extLst>
              <a:ext uri="{FF2B5EF4-FFF2-40B4-BE49-F238E27FC236}">
                <a16:creationId xmlns:a16="http://schemas.microsoft.com/office/drawing/2014/main" id="{66EAC9D4-8177-429E-BF45-AC51324BD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825625"/>
            <a:ext cx="5834063"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3">
            <a:extLst>
              <a:ext uri="{FF2B5EF4-FFF2-40B4-BE49-F238E27FC236}">
                <a16:creationId xmlns:a16="http://schemas.microsoft.com/office/drawing/2014/main" id="{8631CBC4-64EE-4C38-8888-BF0E845FCC8B}"/>
              </a:ext>
            </a:extLst>
          </p:cNvPr>
          <p:cNvSpPr>
            <a:spLocks noGrp="1" noChangeArrowheads="1"/>
          </p:cNvSpPr>
          <p:nvPr>
            <p:ph type="title"/>
          </p:nvPr>
        </p:nvSpPr>
        <p:spPr/>
        <p:txBody>
          <a:bodyPr/>
          <a:lstStyle/>
          <a:p>
            <a:r>
              <a:rPr lang="en-US" altLang="en-US" dirty="0"/>
              <a:t>Medicare Basics</a:t>
            </a:r>
          </a:p>
        </p:txBody>
      </p:sp>
      <p:grpSp>
        <p:nvGrpSpPr>
          <p:cNvPr id="57347" name="Group 48">
            <a:extLst>
              <a:ext uri="{FF2B5EF4-FFF2-40B4-BE49-F238E27FC236}">
                <a16:creationId xmlns:a16="http://schemas.microsoft.com/office/drawing/2014/main" id="{25A4E37D-D727-4B1A-90A8-C7D55FD9F148}"/>
              </a:ext>
            </a:extLst>
          </p:cNvPr>
          <p:cNvGrpSpPr>
            <a:grpSpLocks/>
          </p:cNvGrpSpPr>
          <p:nvPr/>
        </p:nvGrpSpPr>
        <p:grpSpPr bwMode="auto">
          <a:xfrm>
            <a:off x="1371600" y="1865313"/>
            <a:ext cx="8991600" cy="3506787"/>
            <a:chOff x="990600" y="1865352"/>
            <a:chExt cx="8991600" cy="3506808"/>
          </a:xfrm>
        </p:grpSpPr>
        <p:sp>
          <p:nvSpPr>
            <p:cNvPr id="40" name="Rectangle: Rounded Corners 39">
              <a:extLst>
                <a:ext uri="{FF2B5EF4-FFF2-40B4-BE49-F238E27FC236}">
                  <a16:creationId xmlns:a16="http://schemas.microsoft.com/office/drawing/2014/main" id="{34F88CEC-0125-4BB1-B541-C272F45C96C9}"/>
                </a:ext>
              </a:extLst>
            </p:cNvPr>
            <p:cNvSpPr/>
            <p:nvPr/>
          </p:nvSpPr>
          <p:spPr>
            <a:xfrm>
              <a:off x="990600" y="1865352"/>
              <a:ext cx="8991600" cy="1527184"/>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dirty="0">
                <a:solidFill>
                  <a:srgbClr val="92D050"/>
                </a:solidFill>
              </a:endParaRPr>
            </a:p>
          </p:txBody>
        </p:sp>
        <p:sp>
          <p:nvSpPr>
            <p:cNvPr id="41" name="Rectangle: Rounded Corners 40">
              <a:extLst>
                <a:ext uri="{FF2B5EF4-FFF2-40B4-BE49-F238E27FC236}">
                  <a16:creationId xmlns:a16="http://schemas.microsoft.com/office/drawing/2014/main" id="{205FB501-7DBE-46FC-B035-9D59021F01BB}"/>
                </a:ext>
              </a:extLst>
            </p:cNvPr>
            <p:cNvSpPr/>
            <p:nvPr/>
          </p:nvSpPr>
          <p:spPr>
            <a:xfrm>
              <a:off x="1567047" y="2062558"/>
              <a:ext cx="1099953" cy="1184608"/>
            </a:xfrm>
            <a:prstGeom prst="roundRect">
              <a:avLst>
                <a:gd name="adj" fmla="val 10000"/>
              </a:avLst>
            </a:prstGeom>
            <a:blipFill>
              <a:blip r:embed="rId3" cstate="print"/>
              <a:srcRect/>
              <a:stretch>
                <a:fillRect t="-14000" b="-14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42" name="Freeform: Shape 41">
              <a:extLst>
                <a:ext uri="{FF2B5EF4-FFF2-40B4-BE49-F238E27FC236}">
                  <a16:creationId xmlns:a16="http://schemas.microsoft.com/office/drawing/2014/main" id="{5D9A9357-23EB-4F58-869C-D7214CF55CF4}"/>
                </a:ext>
              </a:extLst>
            </p:cNvPr>
            <p:cNvSpPr/>
            <p:nvPr/>
          </p:nvSpPr>
          <p:spPr>
            <a:xfrm>
              <a:off x="1109663" y="3495724"/>
              <a:ext cx="2058987" cy="1866911"/>
            </a:xfrm>
            <a:custGeom>
              <a:avLst/>
              <a:gdLst>
                <a:gd name="connsiteX0" fmla="*/ 158350 w 1508091"/>
                <a:gd name="connsiteY0" fmla="*/ 0 h 1866959"/>
                <a:gd name="connsiteX1" fmla="*/ 1349741 w 1508091"/>
                <a:gd name="connsiteY1" fmla="*/ 0 h 1866959"/>
                <a:gd name="connsiteX2" fmla="*/ 1508091 w 1508091"/>
                <a:gd name="connsiteY2" fmla="*/ 158350 h 1866959"/>
                <a:gd name="connsiteX3" fmla="*/ 1508091 w 1508091"/>
                <a:gd name="connsiteY3" fmla="*/ 1866959 h 1866959"/>
                <a:gd name="connsiteX4" fmla="*/ 1508091 w 1508091"/>
                <a:gd name="connsiteY4" fmla="*/ 1866959 h 1866959"/>
                <a:gd name="connsiteX5" fmla="*/ 0 w 1508091"/>
                <a:gd name="connsiteY5" fmla="*/ 1866959 h 1866959"/>
                <a:gd name="connsiteX6" fmla="*/ 0 w 1508091"/>
                <a:gd name="connsiteY6" fmla="*/ 1866959 h 1866959"/>
                <a:gd name="connsiteX7" fmla="*/ 0 w 1508091"/>
                <a:gd name="connsiteY7" fmla="*/ 158350 h 1866959"/>
                <a:gd name="connsiteX8" fmla="*/ 158350 w 1508091"/>
                <a:gd name="connsiteY8" fmla="*/ 0 h 186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8091" h="1866959">
                  <a:moveTo>
                    <a:pt x="1349741" y="1866959"/>
                  </a:moveTo>
                  <a:lnTo>
                    <a:pt x="158350" y="1866959"/>
                  </a:lnTo>
                  <a:cubicBezTo>
                    <a:pt x="70896" y="1866959"/>
                    <a:pt x="0" y="1796063"/>
                    <a:pt x="0" y="1708609"/>
                  </a:cubicBezTo>
                  <a:lnTo>
                    <a:pt x="0" y="0"/>
                  </a:lnTo>
                  <a:lnTo>
                    <a:pt x="0" y="0"/>
                  </a:lnTo>
                  <a:lnTo>
                    <a:pt x="1508091" y="0"/>
                  </a:lnTo>
                  <a:lnTo>
                    <a:pt x="1508091" y="0"/>
                  </a:lnTo>
                  <a:lnTo>
                    <a:pt x="1508091" y="1708609"/>
                  </a:lnTo>
                  <a:cubicBezTo>
                    <a:pt x="1508091" y="1796063"/>
                    <a:pt x="1437195" y="1866959"/>
                    <a:pt x="1349741" y="1866959"/>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273964" tIns="227584" rIns="273963" bIns="273963" spcCol="1270"/>
            <a:lstStyle/>
            <a:p>
              <a:pPr algn="ctr" defTabSz="1422400" eaLnBrk="1" fontAlgn="auto" hangingPunct="1">
                <a:spcBef>
                  <a:spcPts val="0"/>
                </a:spcBef>
                <a:spcAft>
                  <a:spcPts val="0"/>
                </a:spcAft>
                <a:defRPr/>
              </a:pPr>
              <a:r>
                <a:rPr lang="en-US" sz="2800" b="1" dirty="0">
                  <a:latin typeface="Arial" panose="020B0604020202020204" pitchFamily="34" charset="0"/>
                  <a:cs typeface="Arial" panose="020B0604020202020204" pitchFamily="34" charset="0"/>
                </a:rPr>
                <a:t>PART A</a:t>
              </a:r>
            </a:p>
            <a:p>
              <a:pPr algn="ctr" defTabSz="1422400" eaLnBrk="1" fontAlgn="auto" hangingPunct="1">
                <a:spcBef>
                  <a:spcPts val="0"/>
                </a:spcBef>
                <a:spcAft>
                  <a:spcPts val="0"/>
                </a:spcAft>
                <a:defRPr/>
              </a:pPr>
              <a:r>
                <a:rPr lang="en-US" sz="2000" b="1" dirty="0">
                  <a:latin typeface="Arial" panose="020B0604020202020204" pitchFamily="34" charset="0"/>
                  <a:cs typeface="Arial" panose="020B0604020202020204" pitchFamily="34" charset="0"/>
                </a:rPr>
                <a:t>Hospital &amp; Skilled Nursing</a:t>
              </a:r>
            </a:p>
          </p:txBody>
        </p:sp>
        <p:sp>
          <p:nvSpPr>
            <p:cNvPr id="43" name="Rectangle: Rounded Corners 42">
              <a:extLst>
                <a:ext uri="{FF2B5EF4-FFF2-40B4-BE49-F238E27FC236}">
                  <a16:creationId xmlns:a16="http://schemas.microsoft.com/office/drawing/2014/main" id="{7B691D2E-7E78-41D2-BEA0-20C4C0ECD3B3}"/>
                </a:ext>
              </a:extLst>
            </p:cNvPr>
            <p:cNvSpPr/>
            <p:nvPr/>
          </p:nvSpPr>
          <p:spPr>
            <a:xfrm>
              <a:off x="3810000" y="2139392"/>
              <a:ext cx="1145296" cy="1120175"/>
            </a:xfrm>
            <a:prstGeom prst="roundRect">
              <a:avLst>
                <a:gd name="adj" fmla="val 10000"/>
              </a:avLst>
            </a:prstGeom>
            <a:blipFill>
              <a:blip r:embed="rId4"/>
              <a:srcRect/>
              <a:stretch>
                <a:fillRect t="-14000" b="-14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44" name="Freeform: Shape 43">
              <a:extLst>
                <a:ext uri="{FF2B5EF4-FFF2-40B4-BE49-F238E27FC236}">
                  <a16:creationId xmlns:a16="http://schemas.microsoft.com/office/drawing/2014/main" id="{5BE05C67-B9EA-460E-B042-F5F7CF83EFE8}"/>
                </a:ext>
              </a:extLst>
            </p:cNvPr>
            <p:cNvSpPr/>
            <p:nvPr/>
          </p:nvSpPr>
          <p:spPr>
            <a:xfrm>
              <a:off x="3346450" y="3505249"/>
              <a:ext cx="2058988" cy="1866911"/>
            </a:xfrm>
            <a:custGeom>
              <a:avLst/>
              <a:gdLst>
                <a:gd name="connsiteX0" fmla="*/ 150016 w 1428722"/>
                <a:gd name="connsiteY0" fmla="*/ 0 h 1866959"/>
                <a:gd name="connsiteX1" fmla="*/ 1278706 w 1428722"/>
                <a:gd name="connsiteY1" fmla="*/ 0 h 1866959"/>
                <a:gd name="connsiteX2" fmla="*/ 1428722 w 1428722"/>
                <a:gd name="connsiteY2" fmla="*/ 150016 h 1866959"/>
                <a:gd name="connsiteX3" fmla="*/ 1428722 w 1428722"/>
                <a:gd name="connsiteY3" fmla="*/ 1866959 h 1866959"/>
                <a:gd name="connsiteX4" fmla="*/ 1428722 w 1428722"/>
                <a:gd name="connsiteY4" fmla="*/ 1866959 h 1866959"/>
                <a:gd name="connsiteX5" fmla="*/ 0 w 1428722"/>
                <a:gd name="connsiteY5" fmla="*/ 1866959 h 1866959"/>
                <a:gd name="connsiteX6" fmla="*/ 0 w 1428722"/>
                <a:gd name="connsiteY6" fmla="*/ 1866959 h 1866959"/>
                <a:gd name="connsiteX7" fmla="*/ 0 w 1428722"/>
                <a:gd name="connsiteY7" fmla="*/ 150016 h 1866959"/>
                <a:gd name="connsiteX8" fmla="*/ 150016 w 1428722"/>
                <a:gd name="connsiteY8" fmla="*/ 0 h 186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22" h="1866959">
                  <a:moveTo>
                    <a:pt x="1278706" y="1866959"/>
                  </a:moveTo>
                  <a:lnTo>
                    <a:pt x="150016" y="1866959"/>
                  </a:lnTo>
                  <a:cubicBezTo>
                    <a:pt x="67164" y="1866959"/>
                    <a:pt x="0" y="1799795"/>
                    <a:pt x="0" y="1716943"/>
                  </a:cubicBezTo>
                  <a:lnTo>
                    <a:pt x="0" y="0"/>
                  </a:lnTo>
                  <a:lnTo>
                    <a:pt x="0" y="0"/>
                  </a:lnTo>
                  <a:lnTo>
                    <a:pt x="1428722" y="0"/>
                  </a:lnTo>
                  <a:lnTo>
                    <a:pt x="1428722" y="0"/>
                  </a:lnTo>
                  <a:lnTo>
                    <a:pt x="1428722" y="1716943"/>
                  </a:lnTo>
                  <a:cubicBezTo>
                    <a:pt x="1428722" y="1799795"/>
                    <a:pt x="1361558" y="1866959"/>
                    <a:pt x="1278706" y="1866959"/>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271522" tIns="227585" rIns="271523" bIns="271522" spcCol="1270"/>
            <a:lstStyle/>
            <a:p>
              <a:pPr algn="ctr" defTabSz="1422400" eaLnBrk="1" fontAlgn="auto" hangingPunct="1">
                <a:spcBef>
                  <a:spcPts val="0"/>
                </a:spcBef>
                <a:spcAft>
                  <a:spcPts val="0"/>
                </a:spcAft>
                <a:defRPr/>
              </a:pPr>
              <a:r>
                <a:rPr lang="en-US" sz="2800" b="1" dirty="0">
                  <a:latin typeface="Arial" panose="020B0604020202020204" pitchFamily="34" charset="0"/>
                  <a:cs typeface="Arial" panose="020B0604020202020204" pitchFamily="34" charset="0"/>
                </a:rPr>
                <a:t>PART B          </a:t>
              </a:r>
              <a:r>
                <a:rPr lang="en-US" sz="2000" b="1" dirty="0">
                  <a:latin typeface="Arial" panose="020B0604020202020204" pitchFamily="34" charset="0"/>
                  <a:cs typeface="Arial" panose="020B0604020202020204" pitchFamily="34" charset="0"/>
                </a:rPr>
                <a:t>Medical</a:t>
              </a:r>
            </a:p>
          </p:txBody>
        </p:sp>
        <p:sp>
          <p:nvSpPr>
            <p:cNvPr id="45" name="Rectangle: Rounded Corners 44">
              <a:extLst>
                <a:ext uri="{FF2B5EF4-FFF2-40B4-BE49-F238E27FC236}">
                  <a16:creationId xmlns:a16="http://schemas.microsoft.com/office/drawing/2014/main" id="{72F91FE7-4BC0-414B-AC46-45BA54AA980B}"/>
                </a:ext>
              </a:extLst>
            </p:cNvPr>
            <p:cNvSpPr/>
            <p:nvPr/>
          </p:nvSpPr>
          <p:spPr>
            <a:xfrm>
              <a:off x="8229600" y="2080187"/>
              <a:ext cx="1145296" cy="1215693"/>
            </a:xfrm>
            <a:prstGeom prst="roundRect">
              <a:avLst>
                <a:gd name="adj" fmla="val 10000"/>
              </a:avLst>
            </a:prstGeom>
            <a:blipFill>
              <a:blip r:embed="rId5"/>
              <a:srcRect/>
              <a:stretch>
                <a:fillRect t="-14000" b="-14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46" name="Freeform: Shape 45">
              <a:extLst>
                <a:ext uri="{FF2B5EF4-FFF2-40B4-BE49-F238E27FC236}">
                  <a16:creationId xmlns:a16="http://schemas.microsoft.com/office/drawing/2014/main" id="{F131DABC-44B0-4949-95C8-61EB89FEDEA5}"/>
                </a:ext>
              </a:extLst>
            </p:cNvPr>
            <p:cNvSpPr/>
            <p:nvPr/>
          </p:nvSpPr>
          <p:spPr>
            <a:xfrm>
              <a:off x="7807325" y="3460799"/>
              <a:ext cx="2058988" cy="1866911"/>
            </a:xfrm>
            <a:custGeom>
              <a:avLst/>
              <a:gdLst>
                <a:gd name="connsiteX0" fmla="*/ 143855 w 1370048"/>
                <a:gd name="connsiteY0" fmla="*/ 0 h 1866959"/>
                <a:gd name="connsiteX1" fmla="*/ 1226193 w 1370048"/>
                <a:gd name="connsiteY1" fmla="*/ 0 h 1866959"/>
                <a:gd name="connsiteX2" fmla="*/ 1370048 w 1370048"/>
                <a:gd name="connsiteY2" fmla="*/ 143855 h 1866959"/>
                <a:gd name="connsiteX3" fmla="*/ 1370048 w 1370048"/>
                <a:gd name="connsiteY3" fmla="*/ 1866959 h 1866959"/>
                <a:gd name="connsiteX4" fmla="*/ 1370048 w 1370048"/>
                <a:gd name="connsiteY4" fmla="*/ 1866959 h 1866959"/>
                <a:gd name="connsiteX5" fmla="*/ 0 w 1370048"/>
                <a:gd name="connsiteY5" fmla="*/ 1866959 h 1866959"/>
                <a:gd name="connsiteX6" fmla="*/ 0 w 1370048"/>
                <a:gd name="connsiteY6" fmla="*/ 1866959 h 1866959"/>
                <a:gd name="connsiteX7" fmla="*/ 0 w 1370048"/>
                <a:gd name="connsiteY7" fmla="*/ 143855 h 1866959"/>
                <a:gd name="connsiteX8" fmla="*/ 143855 w 1370048"/>
                <a:gd name="connsiteY8" fmla="*/ 0 h 186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0048" h="1866959">
                  <a:moveTo>
                    <a:pt x="1226193" y="1866959"/>
                  </a:moveTo>
                  <a:lnTo>
                    <a:pt x="143855" y="1866959"/>
                  </a:lnTo>
                  <a:cubicBezTo>
                    <a:pt x="64406" y="1866959"/>
                    <a:pt x="0" y="1802553"/>
                    <a:pt x="0" y="1723104"/>
                  </a:cubicBezTo>
                  <a:lnTo>
                    <a:pt x="0" y="0"/>
                  </a:lnTo>
                  <a:lnTo>
                    <a:pt x="0" y="0"/>
                  </a:lnTo>
                  <a:lnTo>
                    <a:pt x="1370048" y="0"/>
                  </a:lnTo>
                  <a:lnTo>
                    <a:pt x="1370048" y="0"/>
                  </a:lnTo>
                  <a:lnTo>
                    <a:pt x="1370048" y="1723104"/>
                  </a:lnTo>
                  <a:cubicBezTo>
                    <a:pt x="1370048" y="1802553"/>
                    <a:pt x="1305642" y="1866959"/>
                    <a:pt x="1226193" y="1866959"/>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269718" tIns="227584" rIns="269718" bIns="269718" spcCol="1270"/>
            <a:lstStyle/>
            <a:p>
              <a:pPr algn="ctr" defTabSz="1422400" eaLnBrk="1" fontAlgn="auto" hangingPunct="1">
                <a:spcBef>
                  <a:spcPts val="0"/>
                </a:spcBef>
                <a:spcAft>
                  <a:spcPts val="0"/>
                </a:spcAft>
                <a:defRPr/>
              </a:pPr>
              <a:r>
                <a:rPr lang="en-US" sz="2800" b="1" dirty="0">
                  <a:latin typeface="Arial" panose="020B0604020202020204" pitchFamily="34" charset="0"/>
                  <a:cs typeface="Arial" panose="020B0604020202020204" pitchFamily="34" charset="0"/>
                </a:rPr>
                <a:t>PART C           </a:t>
              </a:r>
              <a:r>
                <a:rPr lang="en-US" sz="2000" b="1" dirty="0">
                  <a:latin typeface="Arial" panose="020B0604020202020204" pitchFamily="34" charset="0"/>
                  <a:cs typeface="Arial" panose="020B0604020202020204" pitchFamily="34" charset="0"/>
                </a:rPr>
                <a:t>Medicare Advantage       Plans  </a:t>
              </a:r>
            </a:p>
          </p:txBody>
        </p:sp>
        <p:sp>
          <p:nvSpPr>
            <p:cNvPr id="47" name="Rectangle: Rounded Corners 46">
              <a:extLst>
                <a:ext uri="{FF2B5EF4-FFF2-40B4-BE49-F238E27FC236}">
                  <a16:creationId xmlns:a16="http://schemas.microsoft.com/office/drawing/2014/main" id="{84875E55-F13B-480C-BB3D-EC9FDC9121E4}"/>
                </a:ext>
              </a:extLst>
            </p:cNvPr>
            <p:cNvSpPr/>
            <p:nvPr/>
          </p:nvSpPr>
          <p:spPr>
            <a:xfrm>
              <a:off x="6031049" y="2105781"/>
              <a:ext cx="1020974" cy="1120175"/>
            </a:xfrm>
            <a:prstGeom prst="roundRect">
              <a:avLst>
                <a:gd name="adj" fmla="val 10000"/>
              </a:avLst>
            </a:prstGeom>
            <a:blipFill>
              <a:blip r:embed="rId6" cstate="print"/>
              <a:srcRect/>
              <a:stretch>
                <a:fillRect t="-14000" b="-14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48" name="Freeform: Shape 47">
              <a:extLst>
                <a:ext uri="{FF2B5EF4-FFF2-40B4-BE49-F238E27FC236}">
                  <a16:creationId xmlns:a16="http://schemas.microsoft.com/office/drawing/2014/main" id="{D980AE79-45F5-45FB-B7C7-34225364EC43}"/>
                </a:ext>
              </a:extLst>
            </p:cNvPr>
            <p:cNvSpPr/>
            <p:nvPr/>
          </p:nvSpPr>
          <p:spPr>
            <a:xfrm>
              <a:off x="5576888" y="3505249"/>
              <a:ext cx="2058987" cy="1866911"/>
            </a:xfrm>
            <a:custGeom>
              <a:avLst/>
              <a:gdLst>
                <a:gd name="connsiteX0" fmla="*/ 154632 w 1472690"/>
                <a:gd name="connsiteY0" fmla="*/ 0 h 1866959"/>
                <a:gd name="connsiteX1" fmla="*/ 1318058 w 1472690"/>
                <a:gd name="connsiteY1" fmla="*/ 0 h 1866959"/>
                <a:gd name="connsiteX2" fmla="*/ 1472690 w 1472690"/>
                <a:gd name="connsiteY2" fmla="*/ 154632 h 1866959"/>
                <a:gd name="connsiteX3" fmla="*/ 1472690 w 1472690"/>
                <a:gd name="connsiteY3" fmla="*/ 1866959 h 1866959"/>
                <a:gd name="connsiteX4" fmla="*/ 1472690 w 1472690"/>
                <a:gd name="connsiteY4" fmla="*/ 1866959 h 1866959"/>
                <a:gd name="connsiteX5" fmla="*/ 0 w 1472690"/>
                <a:gd name="connsiteY5" fmla="*/ 1866959 h 1866959"/>
                <a:gd name="connsiteX6" fmla="*/ 0 w 1472690"/>
                <a:gd name="connsiteY6" fmla="*/ 1866959 h 1866959"/>
                <a:gd name="connsiteX7" fmla="*/ 0 w 1472690"/>
                <a:gd name="connsiteY7" fmla="*/ 154632 h 1866959"/>
                <a:gd name="connsiteX8" fmla="*/ 154632 w 1472690"/>
                <a:gd name="connsiteY8" fmla="*/ 0 h 186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2690" h="1866959">
                  <a:moveTo>
                    <a:pt x="1318058" y="1866959"/>
                  </a:moveTo>
                  <a:lnTo>
                    <a:pt x="154632" y="1866959"/>
                  </a:lnTo>
                  <a:cubicBezTo>
                    <a:pt x="69231" y="1866959"/>
                    <a:pt x="0" y="1797728"/>
                    <a:pt x="0" y="1712327"/>
                  </a:cubicBezTo>
                  <a:lnTo>
                    <a:pt x="0" y="0"/>
                  </a:lnTo>
                  <a:lnTo>
                    <a:pt x="0" y="0"/>
                  </a:lnTo>
                  <a:lnTo>
                    <a:pt x="1472690" y="0"/>
                  </a:lnTo>
                  <a:lnTo>
                    <a:pt x="1472690" y="0"/>
                  </a:lnTo>
                  <a:lnTo>
                    <a:pt x="1472690" y="1712327"/>
                  </a:lnTo>
                  <a:cubicBezTo>
                    <a:pt x="1472690" y="1797728"/>
                    <a:pt x="1403459" y="1866959"/>
                    <a:pt x="1318058" y="1866959"/>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272874" tIns="227585" rIns="272874" bIns="272874" spcCol="1270"/>
            <a:lstStyle/>
            <a:p>
              <a:pPr algn="ctr" defTabSz="1422400" eaLnBrk="1" fontAlgn="auto" hangingPunct="1">
                <a:lnSpc>
                  <a:spcPct val="90000"/>
                </a:lnSpc>
                <a:spcBef>
                  <a:spcPts val="0"/>
                </a:spcBef>
                <a:spcAft>
                  <a:spcPct val="35000"/>
                </a:spcAft>
                <a:defRPr/>
              </a:pPr>
              <a:r>
                <a:rPr lang="en-US" sz="2800" b="1" dirty="0">
                  <a:latin typeface="Arial" panose="020B0604020202020204" pitchFamily="34" charset="0"/>
                  <a:cs typeface="Arial" panose="020B0604020202020204" pitchFamily="34" charset="0"/>
                </a:rPr>
                <a:t>PART D </a:t>
              </a:r>
              <a:r>
                <a:rPr lang="en-US" sz="2000" b="1" dirty="0">
                  <a:latin typeface="Arial" panose="020B0604020202020204" pitchFamily="34" charset="0"/>
                  <a:cs typeface="Arial" panose="020B0604020202020204" pitchFamily="34" charset="0"/>
                </a:rPr>
                <a:t>Prescription         Drug Coverage</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E630118B-62DF-09E3-6DEF-3B9D50981555}"/>
              </a:ext>
            </a:extLst>
          </p:cNvPr>
          <p:cNvGraphicFramePr>
            <a:graphicFrameLocks noChangeAspect="1"/>
          </p:cNvGraphicFramePr>
          <p:nvPr>
            <p:extLst>
              <p:ext uri="{D42A27DB-BD31-4B8C-83A1-F6EECF244321}">
                <p14:modId xmlns:p14="http://schemas.microsoft.com/office/powerpoint/2010/main" val="2811307396"/>
              </p:ext>
            </p:extLst>
          </p:nvPr>
        </p:nvGraphicFramePr>
        <p:xfrm>
          <a:off x="2438400" y="236227"/>
          <a:ext cx="9213850" cy="6230603"/>
        </p:xfrm>
        <a:graphic>
          <a:graphicData uri="http://schemas.openxmlformats.org/presentationml/2006/ole">
            <mc:AlternateContent xmlns:mc="http://schemas.openxmlformats.org/markup-compatibility/2006">
              <mc:Choice xmlns:v="urn:schemas-microsoft-com:vml" Requires="v">
                <p:oleObj name="PDF" r:id="rId3" imgW="0" imgH="360" progId="FoxitPhantomPDF.Document">
                  <p:embed/>
                </p:oleObj>
              </mc:Choice>
              <mc:Fallback>
                <p:oleObj name="PDF" r:id="rId3" imgW="0" imgH="360" progId="FoxitPhantomPDF.Document">
                  <p:embed/>
                  <p:pic>
                    <p:nvPicPr>
                      <p:cNvPr id="3" name="Object 2">
                        <a:extLst>
                          <a:ext uri="{FF2B5EF4-FFF2-40B4-BE49-F238E27FC236}">
                            <a16:creationId xmlns:a16="http://schemas.microsoft.com/office/drawing/2014/main" id="{E630118B-62DF-09E3-6DEF-3B9D50981555}"/>
                          </a:ext>
                        </a:extLst>
                      </p:cNvPr>
                      <p:cNvPicPr/>
                      <p:nvPr/>
                    </p:nvPicPr>
                    <p:blipFill>
                      <a:blip r:embed="rId4"/>
                      <a:stretch>
                        <a:fillRect/>
                      </a:stretch>
                    </p:blipFill>
                    <p:spPr>
                      <a:xfrm>
                        <a:off x="2438400" y="236227"/>
                        <a:ext cx="9213850" cy="6230603"/>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FDBD724B-293D-4D38-4BE2-096FAA652A40}"/>
              </a:ext>
            </a:extLst>
          </p:cNvPr>
          <p:cNvSpPr txBox="1"/>
          <p:nvPr/>
        </p:nvSpPr>
        <p:spPr>
          <a:xfrm>
            <a:off x="377506" y="3351529"/>
            <a:ext cx="1603693"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Your Medicare Options </a:t>
            </a:r>
            <a:endParaRPr lang="en-US" dirty="0">
              <a:latin typeface="Arial" panose="020B0604020202020204" pitchFamily="34" charset="0"/>
              <a:cs typeface="Arial" panose="020B0604020202020204" pitchFamily="34" charset="0"/>
            </a:endParaRPr>
          </a:p>
        </p:txBody>
      </p:sp>
      <p:pic>
        <p:nvPicPr>
          <p:cNvPr id="7" name="Graphic 6" descr="Laptop with solid fill">
            <a:extLst>
              <a:ext uri="{FF2B5EF4-FFF2-40B4-BE49-F238E27FC236}">
                <a16:creationId xmlns:a16="http://schemas.microsoft.com/office/drawing/2014/main" id="{409E9D2C-26AC-7615-E800-6662DBD678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5800" y="2510155"/>
            <a:ext cx="918845" cy="918845"/>
          </a:xfrm>
          <a:prstGeom prst="rect">
            <a:avLst/>
          </a:prstGeom>
        </p:spPr>
      </p:pic>
      <p:sp>
        <p:nvSpPr>
          <p:cNvPr id="6" name="Rectangle 5">
            <a:extLst>
              <a:ext uri="{FF2B5EF4-FFF2-40B4-BE49-F238E27FC236}">
                <a16:creationId xmlns:a16="http://schemas.microsoft.com/office/drawing/2014/main" id="{33809911-267E-BB77-BEBF-F27B52E885C3}"/>
              </a:ext>
            </a:extLst>
          </p:cNvPr>
          <p:cNvSpPr/>
          <p:nvPr/>
        </p:nvSpPr>
        <p:spPr>
          <a:xfrm>
            <a:off x="228600" y="685800"/>
            <a:ext cx="918845"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423A036-E2AB-3239-E2FD-70C614EA83A1}"/>
              </a:ext>
            </a:extLst>
          </p:cNvPr>
          <p:cNvSpPr/>
          <p:nvPr/>
        </p:nvSpPr>
        <p:spPr>
          <a:xfrm>
            <a:off x="367981" y="5257800"/>
            <a:ext cx="2060894" cy="1524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99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D65476B-AC91-D155-81D9-587783BE90A9}"/>
              </a:ext>
            </a:extLst>
          </p:cNvPr>
          <p:cNvGraphicFramePr>
            <a:graphicFrameLocks noGrp="1"/>
          </p:cNvGraphicFramePr>
          <p:nvPr>
            <p:extLst>
              <p:ext uri="{D42A27DB-BD31-4B8C-83A1-F6EECF244321}">
                <p14:modId xmlns:p14="http://schemas.microsoft.com/office/powerpoint/2010/main" val="239333690"/>
              </p:ext>
            </p:extLst>
          </p:nvPr>
        </p:nvGraphicFramePr>
        <p:xfrm>
          <a:off x="2517227" y="381000"/>
          <a:ext cx="9372599" cy="6204486"/>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200399">
                  <a:extLst>
                    <a:ext uri="{9D8B030D-6E8A-4147-A177-3AD203B41FA5}">
                      <a16:colId xmlns:a16="http://schemas.microsoft.com/office/drawing/2014/main" val="20002"/>
                    </a:ext>
                  </a:extLst>
                </a:gridCol>
              </a:tblGrid>
              <a:tr h="858972">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PARTS OF MEDICARE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nchor="ctr" anchorCtr="1"/>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PREMIUM COST 2026</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nchor="ctr" anchorCtr="1"/>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2026 ADDITIONAL COSTS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nchor="ctr" anchorCtr="1"/>
                </a:tc>
                <a:extLst>
                  <a:ext uri="{0D108BD9-81ED-4DB2-BD59-A6C34878D82A}">
                    <a16:rowId xmlns:a16="http://schemas.microsoft.com/office/drawing/2014/main" val="10000"/>
                  </a:ext>
                </a:extLst>
              </a:tr>
              <a:tr h="994357">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PART A (Hospital)</a:t>
                      </a:r>
                    </a:p>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a:cs typeface="Arial"/>
                        </a:rPr>
                        <a:t>Premium-free for most</a:t>
                      </a:r>
                    </a:p>
                    <a:p>
                      <a:pPr marL="0" marR="0">
                        <a:lnSpc>
                          <a:spcPct val="115000"/>
                        </a:lnSpc>
                        <a:spcBef>
                          <a:spcPts val="0"/>
                        </a:spcBef>
                        <a:spcAft>
                          <a:spcPts val="0"/>
                        </a:spcAft>
                      </a:pPr>
                      <a:r>
                        <a:rPr lang="en-US" sz="1400" dirty="0">
                          <a:solidFill>
                            <a:schemeClr val="tx1"/>
                          </a:solidFill>
                          <a:effectLst/>
                          <a:latin typeface="Arial"/>
                          <a:cs typeface="Arial"/>
                        </a:rPr>
                        <a:t>or </a:t>
                      </a:r>
                    </a:p>
                    <a:p>
                      <a:pPr marL="0" marR="0">
                        <a:lnSpc>
                          <a:spcPct val="115000"/>
                        </a:lnSpc>
                        <a:spcBef>
                          <a:spcPts val="0"/>
                        </a:spcBef>
                        <a:spcAft>
                          <a:spcPts val="0"/>
                        </a:spcAft>
                      </a:pPr>
                      <a:r>
                        <a:rPr lang="en-US" sz="1400" dirty="0">
                          <a:solidFill>
                            <a:schemeClr val="tx1"/>
                          </a:solidFill>
                          <a:effectLst/>
                          <a:latin typeface="Arial"/>
                          <a:ea typeface="Calibri" panose="020F0502020204030204" pitchFamily="34" charset="0"/>
                          <a:cs typeface="Arial"/>
                        </a:rPr>
                        <a:t>$311.00/</a:t>
                      </a:r>
                      <a:r>
                        <a:rPr lang="en-US" sz="1400" dirty="0" err="1">
                          <a:solidFill>
                            <a:schemeClr val="tx1"/>
                          </a:solidFill>
                          <a:effectLst/>
                          <a:latin typeface="Arial"/>
                          <a:ea typeface="Calibri" panose="020F0502020204030204" pitchFamily="34" charset="0"/>
                          <a:cs typeface="Arial"/>
                        </a:rPr>
                        <a:t>mo</a:t>
                      </a:r>
                      <a:r>
                        <a:rPr lang="en-US" sz="1400" dirty="0">
                          <a:solidFill>
                            <a:schemeClr val="tx1"/>
                          </a:solidFill>
                          <a:effectLst/>
                          <a:latin typeface="Arial"/>
                          <a:ea typeface="Calibri" panose="020F0502020204030204" pitchFamily="34" charset="0"/>
                          <a:cs typeface="Arial"/>
                        </a:rPr>
                        <a:t> or $565.00/</a:t>
                      </a:r>
                      <a:r>
                        <a:rPr lang="en-US" sz="1400" dirty="0" err="1">
                          <a:solidFill>
                            <a:schemeClr val="tx1"/>
                          </a:solidFill>
                          <a:effectLst/>
                          <a:latin typeface="Arial"/>
                          <a:ea typeface="Calibri" panose="020F0502020204030204" pitchFamily="34" charset="0"/>
                          <a:cs typeface="Arial"/>
                        </a:rPr>
                        <a:t>mo</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Inpatient hospital deductible $1676.00</a:t>
                      </a:r>
                    </a:p>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Skilled Nursing Facility co-insurance Days 21-100: $209.50/day</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extLst>
                  <a:ext uri="{0D108BD9-81ED-4DB2-BD59-A6C34878D82A}">
                    <a16:rowId xmlns:a16="http://schemas.microsoft.com/office/drawing/2014/main" val="10001"/>
                  </a:ext>
                </a:extLst>
              </a:tr>
              <a:tr h="1310587">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PART B (Medical)</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$202.90/</a:t>
                      </a:r>
                      <a:r>
                        <a:rPr lang="en-US" sz="1400" dirty="0" err="1">
                          <a:solidFill>
                            <a:schemeClr val="tx1"/>
                          </a:solidFill>
                          <a:effectLst/>
                          <a:latin typeface="Arial" panose="020B0604020202020204" pitchFamily="34" charset="0"/>
                          <a:cs typeface="Arial" panose="020B0604020202020204" pitchFamily="34" charset="0"/>
                        </a:rPr>
                        <a:t>mo</a:t>
                      </a:r>
                      <a:r>
                        <a:rPr lang="en-US" sz="1400" dirty="0">
                          <a:solidFill>
                            <a:schemeClr val="tx1"/>
                          </a:solidFill>
                          <a:effectLst/>
                          <a:latin typeface="Arial" panose="020B0604020202020204" pitchFamily="34" charset="0"/>
                          <a:cs typeface="Arial" panose="020B0604020202020204" pitchFamily="34" charset="0"/>
                        </a:rPr>
                        <a:t> </a:t>
                      </a:r>
                    </a:p>
                    <a:p>
                      <a:pPr marL="0" marR="0">
                        <a:lnSpc>
                          <a:spcPct val="115000"/>
                        </a:lnSpc>
                        <a:spcBef>
                          <a:spcPts val="0"/>
                        </a:spcBef>
                        <a:spcAft>
                          <a:spcPts val="0"/>
                        </a:spcAft>
                      </a:pPr>
                      <a:r>
                        <a:rPr lang="en-US" sz="1400" dirty="0">
                          <a:solidFill>
                            <a:schemeClr val="tx1"/>
                          </a:solidFill>
                          <a:effectLst/>
                          <a:latin typeface="Arial"/>
                          <a:cs typeface="Arial"/>
                        </a:rPr>
                        <a:t>May be higher, based on income </a:t>
                      </a:r>
                    </a:p>
                    <a:p>
                      <a:pPr marL="0" marR="0">
                        <a:lnSpc>
                          <a:spcPct val="115000"/>
                        </a:lnSpc>
                        <a:spcBef>
                          <a:spcPts val="0"/>
                        </a:spcBef>
                        <a:spcAft>
                          <a:spcPts val="0"/>
                        </a:spcAft>
                      </a:pPr>
                      <a:r>
                        <a:rPr lang="en-US" sz="1400" dirty="0">
                          <a:solidFill>
                            <a:schemeClr val="tx1"/>
                          </a:solidFill>
                          <a:effectLst/>
                          <a:latin typeface="Arial"/>
                          <a:cs typeface="Arial"/>
                        </a:rPr>
                        <a:t>or</a:t>
                      </a:r>
                    </a:p>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May be $0 if eligible Medicare Savings Program</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Annual deductible $283.00 +</a:t>
                      </a:r>
                    </a:p>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20% of Medicare’s approved amount</a:t>
                      </a:r>
                    </a:p>
                  </a:txBody>
                  <a:tcPr marL="62437" marR="62437" marT="0" marB="0"/>
                </a:tc>
                <a:extLst>
                  <a:ext uri="{0D108BD9-81ED-4DB2-BD59-A6C34878D82A}">
                    <a16:rowId xmlns:a16="http://schemas.microsoft.com/office/drawing/2014/main" val="10002"/>
                  </a:ext>
                </a:extLst>
              </a:tr>
              <a:tr h="1055137">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MEDIGAP</a:t>
                      </a:r>
                    </a:p>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(Helps to cover some Part A and Part B additional costs)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From $142.64 - $254.00</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Additional cost depends on type of Medigap. Coverage may include all costs listed above.</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extLst>
                  <a:ext uri="{0D108BD9-81ED-4DB2-BD59-A6C34878D82A}">
                    <a16:rowId xmlns:a16="http://schemas.microsoft.com/office/drawing/2014/main" val="10003"/>
                  </a:ext>
                </a:extLst>
              </a:tr>
              <a:tr h="978068">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PART D </a:t>
                      </a:r>
                    </a:p>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(Drug coverage)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Premiums from $8.40 - $238.60/mo</a:t>
                      </a:r>
                    </a:p>
                    <a:p>
                      <a:pPr marL="0" marR="0">
                        <a:lnSpc>
                          <a:spcPct val="115000"/>
                        </a:lnSpc>
                        <a:spcBef>
                          <a:spcPts val="0"/>
                        </a:spcBef>
                        <a:spcAft>
                          <a:spcPts val="0"/>
                        </a:spcAft>
                      </a:pPr>
                      <a:r>
                        <a:rPr lang="en-US" sz="1400" dirty="0">
                          <a:solidFill>
                            <a:schemeClr val="tx1"/>
                          </a:solidFill>
                          <a:effectLst/>
                          <a:latin typeface="Arial"/>
                          <a:cs typeface="Arial"/>
                        </a:rPr>
                        <a:t>May be higher, based on income </a:t>
                      </a:r>
                    </a:p>
                    <a:p>
                      <a:pPr marL="0" marR="0">
                        <a:lnSpc>
                          <a:spcPct val="115000"/>
                        </a:lnSpc>
                        <a:spcBef>
                          <a:spcPts val="0"/>
                        </a:spcBef>
                        <a:spcAft>
                          <a:spcPts val="0"/>
                        </a:spcAft>
                      </a:pPr>
                      <a:r>
                        <a:rPr lang="en-US" sz="1400" dirty="0">
                          <a:solidFill>
                            <a:schemeClr val="tx1"/>
                          </a:solidFill>
                          <a:effectLst/>
                          <a:latin typeface="Arial"/>
                          <a:cs typeface="Arial"/>
                        </a:rPr>
                        <a:t>or</a:t>
                      </a:r>
                    </a:p>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May be $0 if eligible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Pharmacy co-pays/co-insurance</a:t>
                      </a:r>
                    </a:p>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Possible annual deductible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extLst>
                  <a:ext uri="{0D108BD9-81ED-4DB2-BD59-A6C34878D82A}">
                    <a16:rowId xmlns:a16="http://schemas.microsoft.com/office/drawing/2014/main" val="10004"/>
                  </a:ext>
                </a:extLst>
              </a:tr>
              <a:tr h="645547">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PART C </a:t>
                      </a:r>
                    </a:p>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(Medicare Advantage Plans)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Premiums from $0 - $325.00/mo</a:t>
                      </a:r>
                    </a:p>
                    <a:p>
                      <a:pPr marL="0" marR="0">
                        <a:lnSpc>
                          <a:spcPct val="115000"/>
                        </a:lnSpc>
                        <a:spcBef>
                          <a:spcPts val="0"/>
                        </a:spcBef>
                        <a:spcAft>
                          <a:spcPts val="0"/>
                        </a:spcAft>
                      </a:pPr>
                      <a:r>
                        <a:rPr lang="en-US" sz="1400" dirty="0">
                          <a:solidFill>
                            <a:schemeClr val="tx1"/>
                          </a:solidFill>
                          <a:effectLst/>
                          <a:latin typeface="Arial"/>
                          <a:cs typeface="Arial"/>
                        </a:rPr>
                        <a:t>May be higher, based on income</a:t>
                      </a: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Co-pays and co-insurance vary </a:t>
                      </a:r>
                      <a:br>
                        <a:rPr lang="en-US" sz="1400" dirty="0">
                          <a:solidFill>
                            <a:schemeClr val="tx1"/>
                          </a:solidFill>
                          <a:effectLst/>
                          <a:latin typeface="Arial" panose="020B0604020202020204" pitchFamily="34" charset="0"/>
                          <a:cs typeface="Arial" panose="020B0604020202020204" pitchFamily="34" charset="0"/>
                        </a:rPr>
                      </a:br>
                      <a:r>
                        <a:rPr lang="en-US" sz="1400" dirty="0">
                          <a:solidFill>
                            <a:schemeClr val="tx1"/>
                          </a:solidFill>
                          <a:effectLst/>
                          <a:latin typeface="Arial" panose="020B0604020202020204" pitchFamily="34" charset="0"/>
                          <a:cs typeface="Arial" panose="020B0604020202020204" pitchFamily="34" charset="0"/>
                        </a:rPr>
                        <a:t>per plan</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extLst>
                  <a:ext uri="{0D108BD9-81ED-4DB2-BD59-A6C34878D82A}">
                    <a16:rowId xmlns:a16="http://schemas.microsoft.com/office/drawing/2014/main" val="10005"/>
                  </a:ext>
                </a:extLst>
              </a:tr>
              <a:tr h="361818">
                <a:tc gridSpan="3">
                  <a:txBody>
                    <a:bodyPr/>
                    <a:lstStyle/>
                    <a:p>
                      <a:pPr marL="0" marR="0" algn="ctr">
                        <a:lnSpc>
                          <a:spcPct val="115000"/>
                        </a:lnSpc>
                        <a:spcBef>
                          <a:spcPts val="0"/>
                        </a:spcBef>
                        <a:spcAft>
                          <a:spcPts val="0"/>
                        </a:spcAft>
                      </a:pPr>
                      <a:endParaRPr lang="en-US" sz="1400" dirty="0">
                        <a:solidFill>
                          <a:srgbClr val="FFC000"/>
                        </a:solidFill>
                        <a:effectLst/>
                        <a:latin typeface="Arial" panose="020B0604020202020204" pitchFamily="34" charset="0"/>
                        <a:ea typeface="Calibri" panose="020F0502020204030204" pitchFamily="34" charset="0"/>
                        <a:cs typeface="Arial" panose="020B0604020202020204" pitchFamily="34" charset="0"/>
                      </a:endParaRPr>
                    </a:p>
                  </a:txBody>
                  <a:tcPr marL="89195" marR="89195" marT="44596" marB="44596">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C25E8114-0810-41F1-8275-C5124611A9E5}"/>
              </a:ext>
            </a:extLst>
          </p:cNvPr>
          <p:cNvSpPr txBox="1"/>
          <p:nvPr/>
        </p:nvSpPr>
        <p:spPr>
          <a:xfrm>
            <a:off x="186318" y="2228671"/>
            <a:ext cx="2065764" cy="2400657"/>
          </a:xfrm>
          <a:prstGeom prst="rect">
            <a:avLst/>
          </a:prstGeom>
          <a:noFill/>
        </p:spPr>
        <p:txBody>
          <a:bodyPr wrap="square" rtlCol="0">
            <a:spAutoFit/>
          </a:bodyPr>
          <a:lstStyle/>
          <a:p>
            <a:pPr marL="285750" indent="-285750">
              <a:buFont typeface="Arial" panose="020B0604020202020204" pitchFamily="34" charset="0"/>
              <a:buChar char="•"/>
            </a:pPr>
            <a:r>
              <a:rPr lang="en-US" sz="150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2026 Medicare Premiums</a:t>
            </a:r>
            <a:endParaRPr lang="en-US" sz="15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2026 Medicare Part A Benefits and Gaps/Part B Benefits and Gaps </a:t>
            </a: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5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Concerned About Medicare Costs</a:t>
            </a:r>
            <a:endParaRPr lang="en-US" sz="15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6A096AEC-8874-1833-2790-7569759D9157}"/>
              </a:ext>
            </a:extLst>
          </p:cNvPr>
          <p:cNvSpPr txBox="1"/>
          <p:nvPr/>
        </p:nvSpPr>
        <p:spPr>
          <a:xfrm>
            <a:off x="4251082" y="-860306"/>
            <a:ext cx="3733800" cy="369332"/>
          </a:xfrm>
          <a:prstGeom prst="rect">
            <a:avLst/>
          </a:prstGeom>
          <a:noFill/>
        </p:spPr>
        <p:txBody>
          <a:bodyPr wrap="square" rtlCol="0">
            <a:spAutoFit/>
          </a:bodyPr>
          <a:lstStyle/>
          <a:p>
            <a:endParaRPr lang="en-US" dirty="0"/>
          </a:p>
        </p:txBody>
      </p:sp>
      <p:sp>
        <p:nvSpPr>
          <p:cNvPr id="3" name="Rectangle 2">
            <a:extLst>
              <a:ext uri="{FF2B5EF4-FFF2-40B4-BE49-F238E27FC236}">
                <a16:creationId xmlns:a16="http://schemas.microsoft.com/office/drawing/2014/main" id="{D2239F9D-D002-8502-C5A6-B5F7E3BF3315}"/>
              </a:ext>
            </a:extLst>
          </p:cNvPr>
          <p:cNvSpPr/>
          <p:nvPr/>
        </p:nvSpPr>
        <p:spPr>
          <a:xfrm>
            <a:off x="381000" y="685800"/>
            <a:ext cx="838200" cy="7823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Laptop with solid fill">
            <a:extLst>
              <a:ext uri="{FF2B5EF4-FFF2-40B4-BE49-F238E27FC236}">
                <a16:creationId xmlns:a16="http://schemas.microsoft.com/office/drawing/2014/main" id="{D46B9032-EE83-637F-57DA-40C7E255F6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4363" y="1342300"/>
            <a:ext cx="782320" cy="782320"/>
          </a:xfrm>
          <a:prstGeom prst="rect">
            <a:avLst/>
          </a:prstGeom>
        </p:spPr>
      </p:pic>
      <p:sp>
        <p:nvSpPr>
          <p:cNvPr id="7" name="Rectangle 6">
            <a:extLst>
              <a:ext uri="{FF2B5EF4-FFF2-40B4-BE49-F238E27FC236}">
                <a16:creationId xmlns:a16="http://schemas.microsoft.com/office/drawing/2014/main" id="{97B4432C-E0B5-DB54-F363-C57572E28DCC}"/>
              </a:ext>
            </a:extLst>
          </p:cNvPr>
          <p:cNvSpPr/>
          <p:nvPr/>
        </p:nvSpPr>
        <p:spPr>
          <a:xfrm>
            <a:off x="381000" y="5638800"/>
            <a:ext cx="2065764" cy="10871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Placeholder 1">
            <a:extLst>
              <a:ext uri="{FF2B5EF4-FFF2-40B4-BE49-F238E27FC236}">
                <a16:creationId xmlns:a16="http://schemas.microsoft.com/office/drawing/2014/main" id="{300D58B9-6438-43CD-8E8E-DFEFB19F1950}"/>
              </a:ext>
            </a:extLst>
          </p:cNvPr>
          <p:cNvSpPr>
            <a:spLocks noGrp="1" noChangeArrowheads="1"/>
          </p:cNvSpPr>
          <p:nvPr>
            <p:ph type="body" sz="quarter" idx="16"/>
          </p:nvPr>
        </p:nvSpPr>
        <p:spPr>
          <a:xfrm>
            <a:off x="1109663" y="1470025"/>
            <a:ext cx="6872287" cy="295275"/>
          </a:xfrm>
        </p:spPr>
        <p:txBody>
          <a:bodyPr/>
          <a:lstStyle/>
          <a:p>
            <a:r>
              <a:rPr lang="en-US" altLang="en-US" sz="2000" dirty="0"/>
              <a:t>Many services are no cost to Medicare beneficiaries</a:t>
            </a:r>
          </a:p>
        </p:txBody>
      </p:sp>
      <p:sp>
        <p:nvSpPr>
          <p:cNvPr id="59395" name="Text Placeholder 2">
            <a:extLst>
              <a:ext uri="{FF2B5EF4-FFF2-40B4-BE49-F238E27FC236}">
                <a16:creationId xmlns:a16="http://schemas.microsoft.com/office/drawing/2014/main" id="{861507B4-496B-4FB0-935F-6A629513E2AA}"/>
              </a:ext>
            </a:extLst>
          </p:cNvPr>
          <p:cNvSpPr>
            <a:spLocks noGrp="1" noChangeArrowheads="1"/>
          </p:cNvSpPr>
          <p:nvPr>
            <p:ph type="body" sz="quarter" idx="63"/>
          </p:nvPr>
        </p:nvSpPr>
        <p:spPr>
          <a:xfrm>
            <a:off x="1752599" y="3124200"/>
            <a:ext cx="2605088" cy="469900"/>
          </a:xfrm>
          <a:solidFill>
            <a:schemeClr val="accent1"/>
          </a:solidFill>
        </p:spPr>
        <p:txBody>
          <a:bodyPr/>
          <a:lstStyle/>
          <a:p>
            <a:pPr algn="ctr"/>
            <a:r>
              <a:rPr lang="en-US" altLang="en-US" sz="1600" b="1" dirty="0">
                <a:solidFill>
                  <a:schemeClr val="bg1"/>
                </a:solidFill>
              </a:rPr>
              <a:t>Mammograms</a:t>
            </a:r>
          </a:p>
          <a:p>
            <a:endParaRPr lang="en-US" altLang="en-US" dirty="0"/>
          </a:p>
        </p:txBody>
      </p:sp>
      <p:sp>
        <p:nvSpPr>
          <p:cNvPr id="59396" name="Title 19">
            <a:extLst>
              <a:ext uri="{FF2B5EF4-FFF2-40B4-BE49-F238E27FC236}">
                <a16:creationId xmlns:a16="http://schemas.microsoft.com/office/drawing/2014/main" id="{4626B4E1-83C2-4977-9A98-9E3D2118A2BD}"/>
              </a:ext>
            </a:extLst>
          </p:cNvPr>
          <p:cNvSpPr>
            <a:spLocks noGrp="1" noChangeArrowheads="1"/>
          </p:cNvSpPr>
          <p:nvPr>
            <p:ph type="title"/>
          </p:nvPr>
        </p:nvSpPr>
        <p:spPr/>
        <p:txBody>
          <a:bodyPr/>
          <a:lstStyle/>
          <a:p>
            <a:r>
              <a:rPr lang="en-US" altLang="en-US" dirty="0"/>
              <a:t>Part B Preventive Benefits</a:t>
            </a:r>
          </a:p>
        </p:txBody>
      </p:sp>
      <p:sp>
        <p:nvSpPr>
          <p:cNvPr id="59397" name="Text Placeholder 2">
            <a:extLst>
              <a:ext uri="{FF2B5EF4-FFF2-40B4-BE49-F238E27FC236}">
                <a16:creationId xmlns:a16="http://schemas.microsoft.com/office/drawing/2014/main" id="{F343B3FB-8025-495F-BAA9-5CA9BCC9C9A7}"/>
              </a:ext>
            </a:extLst>
          </p:cNvPr>
          <p:cNvSpPr txBox="1">
            <a:spLocks/>
          </p:cNvSpPr>
          <p:nvPr/>
        </p:nvSpPr>
        <p:spPr bwMode="auto">
          <a:xfrm>
            <a:off x="4716463" y="4649197"/>
            <a:ext cx="2606675" cy="6985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ts val="300"/>
              </a:spcBef>
              <a:spcAft>
                <a:spcPts val="200"/>
              </a:spcAft>
              <a:buClr>
                <a:schemeClr val="bg2"/>
              </a:buClr>
              <a:buFontTx/>
              <a:buNone/>
            </a:pPr>
            <a:r>
              <a:rPr lang="en-US" altLang="en-US" sz="1600" b="1" dirty="0">
                <a:solidFill>
                  <a:schemeClr val="bg1"/>
                </a:solidFill>
              </a:rPr>
              <a:t>Some pap smear and pelvic exams</a:t>
            </a:r>
          </a:p>
          <a:p>
            <a:pPr eaLnBrk="1" hangingPunct="1">
              <a:lnSpc>
                <a:spcPct val="100000"/>
              </a:lnSpc>
              <a:spcBef>
                <a:spcPts val="300"/>
              </a:spcBef>
              <a:spcAft>
                <a:spcPts val="200"/>
              </a:spcAft>
              <a:buClr>
                <a:schemeClr val="bg2"/>
              </a:buClr>
              <a:buFontTx/>
              <a:buNone/>
            </a:pPr>
            <a:endParaRPr lang="en-US" altLang="en-US" sz="1200" dirty="0"/>
          </a:p>
        </p:txBody>
      </p:sp>
      <p:sp>
        <p:nvSpPr>
          <p:cNvPr id="59398" name="Text Placeholder 2">
            <a:extLst>
              <a:ext uri="{FF2B5EF4-FFF2-40B4-BE49-F238E27FC236}">
                <a16:creationId xmlns:a16="http://schemas.microsoft.com/office/drawing/2014/main" id="{0C5BFD6C-D9B1-43F4-BEEB-D8A7E116B859}"/>
              </a:ext>
            </a:extLst>
          </p:cNvPr>
          <p:cNvSpPr txBox="1">
            <a:spLocks/>
          </p:cNvSpPr>
          <p:nvPr/>
        </p:nvSpPr>
        <p:spPr bwMode="auto">
          <a:xfrm>
            <a:off x="1752599" y="3765550"/>
            <a:ext cx="2605088" cy="7000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ts val="300"/>
              </a:spcBef>
              <a:spcAft>
                <a:spcPts val="200"/>
              </a:spcAft>
              <a:buClr>
                <a:schemeClr val="bg2"/>
              </a:buClr>
              <a:buFontTx/>
              <a:buNone/>
            </a:pPr>
            <a:r>
              <a:rPr lang="en-US" altLang="en-US" sz="1600" b="1" dirty="0">
                <a:solidFill>
                  <a:schemeClr val="bg1"/>
                </a:solidFill>
              </a:rPr>
              <a:t>Bone mass measurements</a:t>
            </a:r>
          </a:p>
          <a:p>
            <a:pPr eaLnBrk="1" hangingPunct="1">
              <a:lnSpc>
                <a:spcPct val="100000"/>
              </a:lnSpc>
              <a:spcBef>
                <a:spcPts val="300"/>
              </a:spcBef>
              <a:spcAft>
                <a:spcPts val="200"/>
              </a:spcAft>
              <a:buClr>
                <a:schemeClr val="bg2"/>
              </a:buClr>
              <a:buFontTx/>
              <a:buNone/>
            </a:pPr>
            <a:endParaRPr lang="en-US" altLang="en-US" sz="1200" dirty="0"/>
          </a:p>
        </p:txBody>
      </p:sp>
      <p:sp>
        <p:nvSpPr>
          <p:cNvPr id="59399" name="Text Placeholder 2">
            <a:extLst>
              <a:ext uri="{FF2B5EF4-FFF2-40B4-BE49-F238E27FC236}">
                <a16:creationId xmlns:a16="http://schemas.microsoft.com/office/drawing/2014/main" id="{0826D7AB-1D1E-4B8E-A108-F80C03FF8719}"/>
              </a:ext>
            </a:extLst>
          </p:cNvPr>
          <p:cNvSpPr txBox="1">
            <a:spLocks/>
          </p:cNvSpPr>
          <p:nvPr/>
        </p:nvSpPr>
        <p:spPr bwMode="auto">
          <a:xfrm>
            <a:off x="4703763" y="3124200"/>
            <a:ext cx="2605087" cy="4333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ts val="300"/>
              </a:spcBef>
              <a:spcAft>
                <a:spcPts val="200"/>
              </a:spcAft>
              <a:buClr>
                <a:schemeClr val="bg2"/>
              </a:buClr>
              <a:buFontTx/>
              <a:buNone/>
            </a:pPr>
            <a:r>
              <a:rPr lang="en-US" altLang="en-US" sz="1600" b="1" dirty="0">
                <a:solidFill>
                  <a:schemeClr val="bg1"/>
                </a:solidFill>
              </a:rPr>
              <a:t>Colorectal screenings</a:t>
            </a:r>
          </a:p>
          <a:p>
            <a:pPr eaLnBrk="1" hangingPunct="1">
              <a:lnSpc>
                <a:spcPct val="100000"/>
              </a:lnSpc>
              <a:spcBef>
                <a:spcPts val="300"/>
              </a:spcBef>
              <a:spcAft>
                <a:spcPts val="200"/>
              </a:spcAft>
              <a:buClr>
                <a:schemeClr val="bg2"/>
              </a:buClr>
              <a:buFontTx/>
              <a:buNone/>
            </a:pPr>
            <a:endParaRPr lang="en-US" altLang="en-US" sz="1200" dirty="0"/>
          </a:p>
        </p:txBody>
      </p:sp>
      <p:sp>
        <p:nvSpPr>
          <p:cNvPr id="59400" name="Text Placeholder 2">
            <a:extLst>
              <a:ext uri="{FF2B5EF4-FFF2-40B4-BE49-F238E27FC236}">
                <a16:creationId xmlns:a16="http://schemas.microsoft.com/office/drawing/2014/main" id="{4AA666EA-9791-4B17-91B4-E45EF8FFD85B}"/>
              </a:ext>
            </a:extLst>
          </p:cNvPr>
          <p:cNvSpPr txBox="1">
            <a:spLocks/>
          </p:cNvSpPr>
          <p:nvPr/>
        </p:nvSpPr>
        <p:spPr bwMode="auto">
          <a:xfrm>
            <a:off x="1752599" y="4648200"/>
            <a:ext cx="2605088" cy="9302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ts val="300"/>
              </a:spcBef>
              <a:spcAft>
                <a:spcPts val="200"/>
              </a:spcAft>
              <a:buClr>
                <a:schemeClr val="bg2"/>
              </a:buClr>
              <a:buFontTx/>
              <a:buNone/>
            </a:pPr>
            <a:r>
              <a:rPr lang="en-US" altLang="en-US" sz="1600" b="1" dirty="0">
                <a:solidFill>
                  <a:schemeClr val="bg1"/>
                </a:solidFill>
              </a:rPr>
              <a:t>Diabetes </a:t>
            </a:r>
            <a:br>
              <a:rPr lang="en-US" altLang="en-US" sz="1600" b="1" dirty="0">
                <a:solidFill>
                  <a:schemeClr val="bg1"/>
                </a:solidFill>
              </a:rPr>
            </a:br>
            <a:r>
              <a:rPr lang="en-US" altLang="en-US" sz="1600" b="1" dirty="0">
                <a:solidFill>
                  <a:schemeClr val="bg1"/>
                </a:solidFill>
              </a:rPr>
              <a:t>self-management training and tests</a:t>
            </a:r>
          </a:p>
          <a:p>
            <a:pPr eaLnBrk="1" hangingPunct="1">
              <a:lnSpc>
                <a:spcPct val="100000"/>
              </a:lnSpc>
              <a:spcBef>
                <a:spcPts val="300"/>
              </a:spcBef>
              <a:spcAft>
                <a:spcPts val="200"/>
              </a:spcAft>
              <a:buClr>
                <a:schemeClr val="bg2"/>
              </a:buClr>
              <a:buFontTx/>
              <a:buNone/>
            </a:pPr>
            <a:endParaRPr lang="en-US" altLang="en-US" sz="1200" dirty="0"/>
          </a:p>
        </p:txBody>
      </p:sp>
      <p:sp>
        <p:nvSpPr>
          <p:cNvPr id="59401" name="Text Placeholder 2">
            <a:extLst>
              <a:ext uri="{FF2B5EF4-FFF2-40B4-BE49-F238E27FC236}">
                <a16:creationId xmlns:a16="http://schemas.microsoft.com/office/drawing/2014/main" id="{46849AB8-4641-4B9F-9157-A4BD053968C0}"/>
              </a:ext>
            </a:extLst>
          </p:cNvPr>
          <p:cNvSpPr txBox="1">
            <a:spLocks/>
          </p:cNvSpPr>
          <p:nvPr/>
        </p:nvSpPr>
        <p:spPr bwMode="auto">
          <a:xfrm>
            <a:off x="4703763" y="2293938"/>
            <a:ext cx="2605087" cy="6588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
                <a:schemeClr val="bg2"/>
              </a:buClr>
              <a:buFontTx/>
              <a:buNone/>
            </a:pPr>
            <a:r>
              <a:rPr lang="en-US" altLang="en-US" sz="1600" b="1" dirty="0">
                <a:solidFill>
                  <a:schemeClr val="bg1"/>
                </a:solidFill>
              </a:rPr>
              <a:t>Prostate cancer screening</a:t>
            </a:r>
          </a:p>
          <a:p>
            <a:pPr eaLnBrk="1" hangingPunct="1">
              <a:lnSpc>
                <a:spcPct val="100000"/>
              </a:lnSpc>
              <a:spcBef>
                <a:spcPts val="300"/>
              </a:spcBef>
              <a:spcAft>
                <a:spcPts val="200"/>
              </a:spcAft>
              <a:buClr>
                <a:schemeClr val="bg2"/>
              </a:buClr>
              <a:buFontTx/>
              <a:buNone/>
            </a:pPr>
            <a:endParaRPr lang="en-US" altLang="en-US" sz="1200" dirty="0"/>
          </a:p>
        </p:txBody>
      </p:sp>
      <p:sp>
        <p:nvSpPr>
          <p:cNvPr id="59402" name="Text Placeholder 2">
            <a:extLst>
              <a:ext uri="{FF2B5EF4-FFF2-40B4-BE49-F238E27FC236}">
                <a16:creationId xmlns:a16="http://schemas.microsoft.com/office/drawing/2014/main" id="{2B197B79-2DE2-450D-AAD3-22C03A708D10}"/>
              </a:ext>
            </a:extLst>
          </p:cNvPr>
          <p:cNvSpPr txBox="1">
            <a:spLocks/>
          </p:cNvSpPr>
          <p:nvPr/>
        </p:nvSpPr>
        <p:spPr bwMode="auto">
          <a:xfrm>
            <a:off x="1752600" y="2293937"/>
            <a:ext cx="2605087" cy="6588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
                <a:schemeClr val="bg2"/>
              </a:buClr>
              <a:buFontTx/>
              <a:buNone/>
            </a:pPr>
            <a:r>
              <a:rPr lang="en-US" altLang="en-US" sz="1600" b="1" dirty="0">
                <a:solidFill>
                  <a:schemeClr val="bg1"/>
                </a:solidFill>
              </a:rPr>
              <a:t>Obesity screening and counseling</a:t>
            </a:r>
          </a:p>
          <a:p>
            <a:pPr eaLnBrk="1" hangingPunct="1">
              <a:lnSpc>
                <a:spcPct val="100000"/>
              </a:lnSpc>
              <a:spcBef>
                <a:spcPts val="300"/>
              </a:spcBef>
              <a:spcAft>
                <a:spcPts val="200"/>
              </a:spcAft>
              <a:buClr>
                <a:schemeClr val="bg2"/>
              </a:buClr>
              <a:buFontTx/>
              <a:buNone/>
            </a:pPr>
            <a:endParaRPr lang="en-US" altLang="en-US" sz="1200" dirty="0"/>
          </a:p>
        </p:txBody>
      </p:sp>
      <p:sp>
        <p:nvSpPr>
          <p:cNvPr id="59403" name="Text Placeholder 2">
            <a:extLst>
              <a:ext uri="{FF2B5EF4-FFF2-40B4-BE49-F238E27FC236}">
                <a16:creationId xmlns:a16="http://schemas.microsoft.com/office/drawing/2014/main" id="{82996B3A-D3F1-4BC1-A90C-229D872BAC5C}"/>
              </a:ext>
            </a:extLst>
          </p:cNvPr>
          <p:cNvSpPr txBox="1">
            <a:spLocks/>
          </p:cNvSpPr>
          <p:nvPr/>
        </p:nvSpPr>
        <p:spPr bwMode="auto">
          <a:xfrm>
            <a:off x="4710113" y="3765550"/>
            <a:ext cx="2605087" cy="660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
                <a:schemeClr val="bg2"/>
              </a:buClr>
              <a:buFontTx/>
              <a:buNone/>
            </a:pPr>
            <a:r>
              <a:rPr lang="en-US" altLang="en-US" sz="1600" b="1" dirty="0">
                <a:solidFill>
                  <a:schemeClr val="bg1"/>
                </a:solidFill>
              </a:rPr>
              <a:t>Depression screening and counseling</a:t>
            </a:r>
          </a:p>
          <a:p>
            <a:pPr eaLnBrk="1" hangingPunct="1">
              <a:lnSpc>
                <a:spcPct val="100000"/>
              </a:lnSpc>
              <a:spcBef>
                <a:spcPts val="300"/>
              </a:spcBef>
              <a:spcAft>
                <a:spcPts val="200"/>
              </a:spcAft>
              <a:buClr>
                <a:schemeClr val="bg2"/>
              </a:buClr>
              <a:buFontTx/>
              <a:buNone/>
            </a:pPr>
            <a:endParaRPr lang="en-US" altLang="en-US" sz="1200" dirty="0"/>
          </a:p>
        </p:txBody>
      </p:sp>
      <p:sp>
        <p:nvSpPr>
          <p:cNvPr id="59404" name="Text Placeholder 2">
            <a:extLst>
              <a:ext uri="{FF2B5EF4-FFF2-40B4-BE49-F238E27FC236}">
                <a16:creationId xmlns:a16="http://schemas.microsoft.com/office/drawing/2014/main" id="{3D201043-724E-4B14-8041-6E892594D144}"/>
              </a:ext>
            </a:extLst>
          </p:cNvPr>
          <p:cNvSpPr txBox="1">
            <a:spLocks/>
          </p:cNvSpPr>
          <p:nvPr/>
        </p:nvSpPr>
        <p:spPr bwMode="auto">
          <a:xfrm>
            <a:off x="7654926" y="2310571"/>
            <a:ext cx="2757486" cy="3053759"/>
          </a:xfrm>
          <a:prstGeom prst="rect">
            <a:avLst/>
          </a:prstGeom>
          <a:solidFill>
            <a:schemeClr val="accent1"/>
          </a:solidFill>
          <a:ln>
            <a:noFill/>
          </a:ln>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339725" indent="-169863">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600"/>
              </a:spcAft>
              <a:buClr>
                <a:schemeClr val="bg2"/>
              </a:buClr>
              <a:buFontTx/>
              <a:buNone/>
            </a:pPr>
            <a:r>
              <a:rPr lang="en-US" altLang="en-US" sz="1600" b="1" dirty="0">
                <a:solidFill>
                  <a:schemeClr val="bg1"/>
                </a:solidFill>
              </a:rPr>
              <a:t>Annual Wellness Visit</a:t>
            </a:r>
          </a:p>
          <a:p>
            <a:pPr algn="ctr" eaLnBrk="1" hangingPunct="1">
              <a:lnSpc>
                <a:spcPct val="100000"/>
              </a:lnSpc>
              <a:spcBef>
                <a:spcPct val="0"/>
              </a:spcBef>
              <a:spcAft>
                <a:spcPts val="600"/>
              </a:spcAft>
              <a:buClr>
                <a:schemeClr val="bg2"/>
              </a:buClr>
              <a:buFontTx/>
              <a:buNone/>
            </a:pPr>
            <a:endParaRPr lang="en-US" altLang="en-US" sz="800" b="1" dirty="0">
              <a:solidFill>
                <a:schemeClr val="bg1"/>
              </a:solidFill>
            </a:endParaRPr>
          </a:p>
          <a:p>
            <a:pPr lvl="1" eaLnBrk="1" hangingPunct="1">
              <a:lnSpc>
                <a:spcPct val="100000"/>
              </a:lnSpc>
              <a:spcBef>
                <a:spcPct val="0"/>
              </a:spcBef>
              <a:spcAft>
                <a:spcPts val="600"/>
              </a:spcAft>
              <a:buClr>
                <a:schemeClr val="bg2"/>
              </a:buClr>
            </a:pPr>
            <a:r>
              <a:rPr lang="en-US" altLang="en-US" sz="1600" dirty="0">
                <a:solidFill>
                  <a:schemeClr val="bg1"/>
                </a:solidFill>
              </a:rPr>
              <a:t>Update medical and family history</a:t>
            </a:r>
          </a:p>
          <a:p>
            <a:pPr lvl="1" eaLnBrk="1" hangingPunct="1">
              <a:lnSpc>
                <a:spcPct val="100000"/>
              </a:lnSpc>
              <a:spcBef>
                <a:spcPct val="0"/>
              </a:spcBef>
              <a:spcAft>
                <a:spcPts val="600"/>
              </a:spcAft>
              <a:buClr>
                <a:schemeClr val="bg2"/>
              </a:buClr>
            </a:pPr>
            <a:r>
              <a:rPr lang="en-US" altLang="en-US" sz="1600" dirty="0">
                <a:solidFill>
                  <a:schemeClr val="bg1"/>
                </a:solidFill>
              </a:rPr>
              <a:t>Record vital signs and routine measurements</a:t>
            </a:r>
          </a:p>
          <a:p>
            <a:pPr lvl="1" eaLnBrk="1" hangingPunct="1">
              <a:lnSpc>
                <a:spcPct val="100000"/>
              </a:lnSpc>
              <a:spcBef>
                <a:spcPct val="0"/>
              </a:spcBef>
              <a:spcAft>
                <a:spcPts val="600"/>
              </a:spcAft>
              <a:buClr>
                <a:schemeClr val="bg2"/>
              </a:buClr>
            </a:pPr>
            <a:r>
              <a:rPr lang="en-US" altLang="en-US" sz="1600" dirty="0">
                <a:solidFill>
                  <a:schemeClr val="bg1"/>
                </a:solidFill>
              </a:rPr>
              <a:t>Provide personal health advice and coordinate referrals and health education</a:t>
            </a:r>
          </a:p>
          <a:p>
            <a:pPr eaLnBrk="1" hangingPunct="1">
              <a:lnSpc>
                <a:spcPct val="100000"/>
              </a:lnSpc>
              <a:spcBef>
                <a:spcPts val="300"/>
              </a:spcBef>
              <a:spcAft>
                <a:spcPts val="200"/>
              </a:spcAft>
              <a:buClr>
                <a:schemeClr val="bg2"/>
              </a:buClr>
              <a:buFontTx/>
              <a:buNone/>
            </a:pPr>
            <a:endParaRPr lang="en-US" altLang="en-US" sz="1200" dirty="0"/>
          </a:p>
        </p:txBody>
      </p:sp>
      <p:grpSp>
        <p:nvGrpSpPr>
          <p:cNvPr id="2" name="Group 1">
            <a:extLst>
              <a:ext uri="{FF2B5EF4-FFF2-40B4-BE49-F238E27FC236}">
                <a16:creationId xmlns:a16="http://schemas.microsoft.com/office/drawing/2014/main" id="{235BA14B-49F5-CDE7-2D70-4228FCE6278E}"/>
              </a:ext>
            </a:extLst>
          </p:cNvPr>
          <p:cNvGrpSpPr/>
          <p:nvPr/>
        </p:nvGrpSpPr>
        <p:grpSpPr>
          <a:xfrm>
            <a:off x="3513217" y="5678537"/>
            <a:ext cx="5303837" cy="782320"/>
            <a:chOff x="4938871" y="5678537"/>
            <a:chExt cx="5303837" cy="782320"/>
          </a:xfrm>
        </p:grpSpPr>
        <p:sp>
          <p:nvSpPr>
            <p:cNvPr id="3" name="TextBox 2">
              <a:extLst>
                <a:ext uri="{FF2B5EF4-FFF2-40B4-BE49-F238E27FC236}">
                  <a16:creationId xmlns:a16="http://schemas.microsoft.com/office/drawing/2014/main" id="{FDA7C5E1-4754-3744-ADFE-DF7E14479D32}"/>
                </a:ext>
              </a:extLst>
            </p:cNvPr>
            <p:cNvSpPr txBox="1"/>
            <p:nvPr/>
          </p:nvSpPr>
          <p:spPr>
            <a:xfrm>
              <a:off x="5721191" y="5885031"/>
              <a:ext cx="4521517" cy="369332"/>
            </a:xfrm>
            <a:prstGeom prst="rect">
              <a:avLst/>
            </a:prstGeom>
            <a:noFill/>
          </p:spPr>
          <p:txBody>
            <a:bodyPr wrap="square" rtlCol="0">
              <a:spAutoFit/>
            </a:bodyPr>
            <a:lstStyle/>
            <a:p>
              <a:r>
                <a:rPr lang="en-US" dirty="0">
                  <a:hlinkClick r:id="rId3">
                    <a:extLst>
                      <a:ext uri="{A12FA001-AC4F-418D-AE19-62706E023703}">
                        <ahyp:hlinkClr xmlns:ahyp="http://schemas.microsoft.com/office/drawing/2018/hyperlinkcolor" val="tx"/>
                      </a:ext>
                    </a:extLst>
                  </a:hlinkClick>
                </a:rPr>
                <a:t>Medicare Part B Preventive Services</a:t>
              </a:r>
              <a:endParaRPr lang="en-US" dirty="0"/>
            </a:p>
          </p:txBody>
        </p:sp>
        <p:pic>
          <p:nvPicPr>
            <p:cNvPr id="4" name="Graphic 3" descr="Laptop with solid fill">
              <a:extLst>
                <a:ext uri="{FF2B5EF4-FFF2-40B4-BE49-F238E27FC236}">
                  <a16:creationId xmlns:a16="http://schemas.microsoft.com/office/drawing/2014/main" id="{0E252F01-5954-5DDF-6A6D-4449D41A51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38871" y="5678537"/>
              <a:ext cx="782320" cy="782320"/>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E630118B-62DF-09E3-6DEF-3B9D50981555}"/>
              </a:ext>
            </a:extLst>
          </p:cNvPr>
          <p:cNvGraphicFramePr>
            <a:graphicFrameLocks noChangeAspect="1"/>
          </p:cNvGraphicFramePr>
          <p:nvPr>
            <p:extLst>
              <p:ext uri="{D42A27DB-BD31-4B8C-83A1-F6EECF244321}">
                <p14:modId xmlns:p14="http://schemas.microsoft.com/office/powerpoint/2010/main" val="263958541"/>
              </p:ext>
            </p:extLst>
          </p:nvPr>
        </p:nvGraphicFramePr>
        <p:xfrm>
          <a:off x="2673928" y="210486"/>
          <a:ext cx="9518072" cy="6437027"/>
        </p:xfrm>
        <a:graphic>
          <a:graphicData uri="http://schemas.openxmlformats.org/presentationml/2006/ole">
            <mc:AlternateContent xmlns:mc="http://schemas.openxmlformats.org/markup-compatibility/2006">
              <mc:Choice xmlns:v="urn:schemas-microsoft-com:vml" Requires="v">
                <p:oleObj name="PDF" r:id="rId3" imgW="0" imgH="360" progId="FoxitPhantomPDF.Document">
                  <p:embed/>
                </p:oleObj>
              </mc:Choice>
              <mc:Fallback>
                <p:oleObj name="PDF" r:id="rId3" imgW="0" imgH="360" progId="FoxitPhantomPDF.Document">
                  <p:embed/>
                  <p:pic>
                    <p:nvPicPr>
                      <p:cNvPr id="3" name="Object 2">
                        <a:extLst>
                          <a:ext uri="{FF2B5EF4-FFF2-40B4-BE49-F238E27FC236}">
                            <a16:creationId xmlns:a16="http://schemas.microsoft.com/office/drawing/2014/main" id="{E630118B-62DF-09E3-6DEF-3B9D50981555}"/>
                          </a:ext>
                        </a:extLst>
                      </p:cNvPr>
                      <p:cNvPicPr/>
                      <p:nvPr/>
                    </p:nvPicPr>
                    <p:blipFill>
                      <a:blip r:embed="rId4"/>
                      <a:stretch>
                        <a:fillRect/>
                      </a:stretch>
                    </p:blipFill>
                    <p:spPr>
                      <a:xfrm>
                        <a:off x="2673928" y="210486"/>
                        <a:ext cx="9518072" cy="6437027"/>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4EA74A98-630E-D3E2-EA0A-08FA49165FA4}"/>
              </a:ext>
            </a:extLst>
          </p:cNvPr>
          <p:cNvSpPr txBox="1"/>
          <p:nvPr/>
        </p:nvSpPr>
        <p:spPr>
          <a:xfrm>
            <a:off x="537845" y="3429000"/>
            <a:ext cx="1535430"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Your</a:t>
            </a:r>
            <a:r>
              <a:rPr lang="en-US" dirty="0">
                <a:solidFill>
                  <a:srgbClr val="8D9CAD"/>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en-US"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Medicare Options </a:t>
            </a:r>
            <a:endParaRPr lang="en-US" dirty="0">
              <a:latin typeface="Arial" panose="020B0604020202020204" pitchFamily="34" charset="0"/>
              <a:cs typeface="Arial" panose="020B0604020202020204" pitchFamily="34" charset="0"/>
            </a:endParaRPr>
          </a:p>
        </p:txBody>
      </p:sp>
      <p:pic>
        <p:nvPicPr>
          <p:cNvPr id="5" name="Graphic 4" descr="Laptop with solid fill">
            <a:extLst>
              <a:ext uri="{FF2B5EF4-FFF2-40B4-BE49-F238E27FC236}">
                <a16:creationId xmlns:a16="http://schemas.microsoft.com/office/drawing/2014/main" id="{242D5797-04B2-7D22-AE1A-1237650A59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4400" y="2646680"/>
            <a:ext cx="782320" cy="782320"/>
          </a:xfrm>
          <a:prstGeom prst="rect">
            <a:avLst/>
          </a:prstGeom>
        </p:spPr>
      </p:pic>
      <p:sp>
        <p:nvSpPr>
          <p:cNvPr id="4" name="Rectangle 3">
            <a:extLst>
              <a:ext uri="{FF2B5EF4-FFF2-40B4-BE49-F238E27FC236}">
                <a16:creationId xmlns:a16="http://schemas.microsoft.com/office/drawing/2014/main" id="{9BCC5D76-F4A1-F04C-A3EA-D273C9ED6E4A}"/>
              </a:ext>
            </a:extLst>
          </p:cNvPr>
          <p:cNvSpPr/>
          <p:nvPr/>
        </p:nvSpPr>
        <p:spPr>
          <a:xfrm>
            <a:off x="304800" y="609600"/>
            <a:ext cx="782320" cy="7823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4128FEC-4117-A5BE-B265-E0A628A01746}"/>
              </a:ext>
            </a:extLst>
          </p:cNvPr>
          <p:cNvSpPr/>
          <p:nvPr/>
        </p:nvSpPr>
        <p:spPr>
          <a:xfrm>
            <a:off x="228600" y="5638800"/>
            <a:ext cx="2286000" cy="1066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785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FCFEDC-E3AA-4989-BBDE-A5D29BF321F4}"/>
              </a:ext>
            </a:extLst>
          </p:cNvPr>
          <p:cNvSpPr>
            <a:spLocks noGrp="1"/>
          </p:cNvSpPr>
          <p:nvPr>
            <p:ph type="body" sz="quarter" idx="33"/>
          </p:nvPr>
        </p:nvSpPr>
        <p:spPr>
          <a:xfrm>
            <a:off x="1025135" y="1562938"/>
            <a:ext cx="4994666" cy="501268"/>
          </a:xfrm>
        </p:spPr>
        <p:txBody>
          <a:bodyPr rtlCol="0">
            <a:normAutofit fontScale="32500" lnSpcReduction="20000"/>
          </a:bodyPr>
          <a:lstStyle/>
          <a:p>
            <a:pPr fontAlgn="auto">
              <a:spcAft>
                <a:spcPts val="0"/>
              </a:spcAft>
              <a:defRPr/>
            </a:pPr>
            <a:r>
              <a:rPr lang="en-US" sz="4800" dirty="0"/>
              <a:t>3 types of Medigap Plans in Massachusetts:</a:t>
            </a:r>
            <a:endParaRPr lang="en-US" sz="4800" b="0" dirty="0"/>
          </a:p>
          <a:p>
            <a:pPr marL="857250" indent="-857250">
              <a:defRPr/>
            </a:pPr>
            <a:r>
              <a:rPr lang="en-US" sz="3400" b="0" dirty="0"/>
              <a:t>Supplement Core, Supplement 1A, Supplement 1</a:t>
            </a:r>
          </a:p>
          <a:p>
            <a:pPr fontAlgn="auto">
              <a:spcAft>
                <a:spcPts val="0"/>
              </a:spcAft>
              <a:defRPr/>
            </a:pPr>
            <a:endParaRPr lang="en-US" sz="4800" b="0" dirty="0">
              <a:latin typeface="+mn-lt"/>
            </a:endParaRPr>
          </a:p>
          <a:p>
            <a:pPr fontAlgn="auto">
              <a:spcAft>
                <a:spcPts val="0"/>
              </a:spcAft>
              <a:defRPr/>
            </a:pPr>
            <a:endParaRPr lang="en-US" b="0" dirty="0"/>
          </a:p>
        </p:txBody>
      </p:sp>
      <p:sp>
        <p:nvSpPr>
          <p:cNvPr id="6" name="Title 5">
            <a:extLst>
              <a:ext uri="{FF2B5EF4-FFF2-40B4-BE49-F238E27FC236}">
                <a16:creationId xmlns:a16="http://schemas.microsoft.com/office/drawing/2014/main" id="{B227D497-C559-4394-A853-D1CC63B4D1E3}"/>
              </a:ext>
            </a:extLst>
          </p:cNvPr>
          <p:cNvSpPr>
            <a:spLocks noGrp="1"/>
          </p:cNvSpPr>
          <p:nvPr>
            <p:ph type="title"/>
          </p:nvPr>
        </p:nvSpPr>
        <p:spPr/>
        <p:txBody>
          <a:bodyPr rtlCol="0">
            <a:normAutofit/>
          </a:bodyPr>
          <a:lstStyle/>
          <a:p>
            <a:pPr fontAlgn="auto">
              <a:spcAft>
                <a:spcPts val="0"/>
              </a:spcAft>
              <a:defRPr/>
            </a:pPr>
            <a:r>
              <a:rPr lang="en-US" altLang="en-US" dirty="0"/>
              <a:t>Medicare Supplement Plans (Medigaps) Explained</a:t>
            </a:r>
            <a:endParaRPr lang="en-US" dirty="0"/>
          </a:p>
        </p:txBody>
      </p:sp>
      <p:sp>
        <p:nvSpPr>
          <p:cNvPr id="11" name="Rectangle 10">
            <a:extLst>
              <a:ext uri="{FF2B5EF4-FFF2-40B4-BE49-F238E27FC236}">
                <a16:creationId xmlns:a16="http://schemas.microsoft.com/office/drawing/2014/main" id="{0CA13B2C-87F3-2EC7-6932-44ACAFF626E3}"/>
              </a:ext>
            </a:extLst>
          </p:cNvPr>
          <p:cNvSpPr/>
          <p:nvPr/>
        </p:nvSpPr>
        <p:spPr>
          <a:xfrm>
            <a:off x="6172200" y="1376017"/>
            <a:ext cx="5989638" cy="48783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7345ED-7E25-9AD7-2897-443B4F87A2F9}"/>
              </a:ext>
            </a:extLst>
          </p:cNvPr>
          <p:cNvSpPr/>
          <p:nvPr/>
        </p:nvSpPr>
        <p:spPr>
          <a:xfrm>
            <a:off x="304800" y="5737715"/>
            <a:ext cx="3124200" cy="1033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wo people looking at a computer&#10;&#10;Description automatically generated">
            <a:extLst>
              <a:ext uri="{FF2B5EF4-FFF2-40B4-BE49-F238E27FC236}">
                <a16:creationId xmlns:a16="http://schemas.microsoft.com/office/drawing/2014/main" id="{AE59B2AB-A9DE-507E-3452-88AD87655EB3}"/>
              </a:ext>
            </a:extLst>
          </p:cNvPr>
          <p:cNvPicPr>
            <a:picLocks noChangeAspect="1"/>
          </p:cNvPicPr>
          <p:nvPr/>
        </p:nvPicPr>
        <p:blipFill>
          <a:blip r:embed="rId3" cstate="print">
            <a:extLst>
              <a:ext uri="{28A0092B-C50C-407E-A947-70E740481C1C}">
                <a14:useLocalDpi xmlns:a14="http://schemas.microsoft.com/office/drawing/2010/main" val="0"/>
              </a:ext>
            </a:extLst>
          </a:blip>
          <a:srcRect t="-10123" b="-14766"/>
          <a:stretch/>
        </p:blipFill>
        <p:spPr>
          <a:xfrm>
            <a:off x="6248400" y="1523999"/>
            <a:ext cx="5943600" cy="4730363"/>
          </a:xfrm>
          <a:prstGeom prst="rect">
            <a:avLst/>
          </a:prstGeom>
        </p:spPr>
      </p:pic>
      <p:pic>
        <p:nvPicPr>
          <p:cNvPr id="9" name="Graphic 8" descr="Laptop with solid fill">
            <a:extLst>
              <a:ext uri="{FF2B5EF4-FFF2-40B4-BE49-F238E27FC236}">
                <a16:creationId xmlns:a16="http://schemas.microsoft.com/office/drawing/2014/main" id="{7FEF5BF6-158C-FB33-477E-3D626E9F6C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2862" y="5925453"/>
            <a:ext cx="782320" cy="782320"/>
          </a:xfrm>
          <a:prstGeom prst="rect">
            <a:avLst/>
          </a:prstGeom>
        </p:spPr>
      </p:pic>
      <p:sp>
        <p:nvSpPr>
          <p:cNvPr id="7" name="TextBox 6">
            <a:extLst>
              <a:ext uri="{FF2B5EF4-FFF2-40B4-BE49-F238E27FC236}">
                <a16:creationId xmlns:a16="http://schemas.microsoft.com/office/drawing/2014/main" id="{D0A55934-FAB4-2D37-DFC4-FD8CAAA44F1A}"/>
              </a:ext>
            </a:extLst>
          </p:cNvPr>
          <p:cNvSpPr txBox="1"/>
          <p:nvPr/>
        </p:nvSpPr>
        <p:spPr>
          <a:xfrm>
            <a:off x="1320422" y="6115063"/>
            <a:ext cx="9314657"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2026 Medigap Plans </a:t>
            </a: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2026 Massachusetts Medigap Plans - Additional Benefits and Discounts</a:t>
            </a:r>
            <a:endParaRPr lang="en-US" sz="1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76B7B41-47BA-47B7-B6C0-97441D01F601}"/>
              </a:ext>
            </a:extLst>
          </p:cNvPr>
          <p:cNvSpPr>
            <a:spLocks noGrp="1"/>
          </p:cNvSpPr>
          <p:nvPr>
            <p:ph idx="1"/>
          </p:nvPr>
        </p:nvSpPr>
        <p:spPr>
          <a:xfrm>
            <a:off x="914022" y="2025262"/>
            <a:ext cx="4711998" cy="3375495"/>
          </a:xfrm>
        </p:spPr>
        <p:txBody>
          <a:bodyPr rtlCol="0">
            <a:noAutofit/>
          </a:bodyPr>
          <a:lstStyle/>
          <a:p>
            <a:pPr marL="342900" lvl="1" indent="-342900" fontAlgn="auto">
              <a:lnSpc>
                <a:spcPct val="120000"/>
              </a:lnSpc>
              <a:spcBef>
                <a:spcPts val="0"/>
              </a:spcBef>
              <a:spcAft>
                <a:spcPts val="1200"/>
              </a:spcAft>
              <a:defRPr/>
            </a:pPr>
            <a:r>
              <a:rPr lang="en-US" sz="1100" dirty="0"/>
              <a:t>Coverage varies for deductibles and co-insurance; some have additional benefits </a:t>
            </a:r>
          </a:p>
          <a:p>
            <a:pPr marL="342900" lvl="1" indent="-342900" fontAlgn="auto">
              <a:lnSpc>
                <a:spcPct val="120000"/>
              </a:lnSpc>
              <a:spcBef>
                <a:spcPts val="0"/>
              </a:spcBef>
              <a:spcAft>
                <a:spcPts val="1200"/>
              </a:spcAft>
              <a:defRPr/>
            </a:pPr>
            <a:r>
              <a:rPr lang="en-US" sz="1100" dirty="0"/>
              <a:t>Sold by private insurance companies</a:t>
            </a:r>
          </a:p>
          <a:p>
            <a:pPr marL="342900" lvl="1" indent="-342900" fontAlgn="auto">
              <a:lnSpc>
                <a:spcPct val="120000"/>
              </a:lnSpc>
              <a:spcBef>
                <a:spcPts val="0"/>
              </a:spcBef>
              <a:spcAft>
                <a:spcPts val="1200"/>
              </a:spcAft>
              <a:defRPr/>
            </a:pPr>
            <a:r>
              <a:rPr lang="en-US" sz="1100" dirty="0"/>
              <a:t>Must have Part A &amp; Part B to enroll</a:t>
            </a:r>
          </a:p>
          <a:p>
            <a:pPr marL="342900" lvl="1" indent="-342900" fontAlgn="auto">
              <a:lnSpc>
                <a:spcPct val="120000"/>
              </a:lnSpc>
              <a:spcBef>
                <a:spcPts val="0"/>
              </a:spcBef>
              <a:spcAft>
                <a:spcPts val="1200"/>
              </a:spcAft>
              <a:defRPr/>
            </a:pPr>
            <a:r>
              <a:rPr lang="en-US" sz="1100" dirty="0"/>
              <a:t>No network restrictions; accepted by all Medicare approved providers nation-wide</a:t>
            </a:r>
          </a:p>
          <a:p>
            <a:pPr marL="342900" lvl="1" indent="-342900" fontAlgn="auto">
              <a:lnSpc>
                <a:spcPct val="120000"/>
              </a:lnSpc>
              <a:spcBef>
                <a:spcPts val="0"/>
              </a:spcBef>
              <a:spcAft>
                <a:spcPts val="1200"/>
              </a:spcAft>
              <a:defRPr/>
            </a:pPr>
            <a:r>
              <a:rPr lang="en-US" sz="1100" dirty="0"/>
              <a:t>Drug coverage not included – see Part D plans upcoming</a:t>
            </a:r>
          </a:p>
          <a:p>
            <a:pPr marL="342900" lvl="1" indent="-342900" fontAlgn="auto">
              <a:lnSpc>
                <a:spcPct val="120000"/>
              </a:lnSpc>
              <a:spcBef>
                <a:spcPts val="0"/>
              </a:spcBef>
              <a:spcAft>
                <a:spcPts val="1200"/>
              </a:spcAft>
              <a:defRPr/>
            </a:pPr>
            <a:r>
              <a:rPr lang="en-US" sz="1100" dirty="0"/>
              <a:t>Most other states have </a:t>
            </a:r>
            <a:r>
              <a:rPr lang="en-US" sz="1100" u="sng" dirty="0"/>
              <a:t>different</a:t>
            </a:r>
            <a:r>
              <a:rPr lang="en-US" sz="1100" dirty="0"/>
              <a:t> Medigap options identified by a letter </a:t>
            </a:r>
            <a:br>
              <a:rPr lang="en-US" sz="1100" dirty="0"/>
            </a:br>
            <a:r>
              <a:rPr lang="en-US" sz="1100" dirty="0"/>
              <a:t>of the alphabet, i.e. Plan G, Plan N, etc.</a:t>
            </a:r>
          </a:p>
          <a:p>
            <a:pPr marL="342900" lvl="1" indent="-342900">
              <a:lnSpc>
                <a:spcPct val="120000"/>
              </a:lnSpc>
              <a:spcBef>
                <a:spcPts val="0"/>
              </a:spcBef>
              <a:spcAft>
                <a:spcPts val="1200"/>
              </a:spcAft>
              <a:defRPr/>
            </a:pPr>
            <a:r>
              <a:rPr lang="en-US" sz="1100" dirty="0"/>
              <a:t>Monthly premiums range from</a:t>
            </a:r>
            <a:r>
              <a:rPr lang="en-US" sz="1100" dirty="0">
                <a:solidFill>
                  <a:schemeClr val="tx1"/>
                </a:solidFill>
                <a:effectLst/>
              </a:rPr>
              <a:t> $142.64 - $</a:t>
            </a:r>
            <a:r>
              <a:rPr lang="en-US" sz="1100" dirty="0"/>
              <a:t>254.00</a:t>
            </a:r>
            <a:endParaRPr lang="en-US" sz="1100" dirty="0">
              <a:solidFill>
                <a:schemeClr val="tx1"/>
              </a:solidFill>
              <a:effectLst/>
              <a:ea typeface="Calibri" panose="020F0502020204030204" pitchFamily="34" charset="0"/>
            </a:endParaRPr>
          </a:p>
          <a:p>
            <a:pPr marL="342900" lvl="1" indent="-342900" fontAlgn="auto">
              <a:lnSpc>
                <a:spcPct val="120000"/>
              </a:lnSpc>
              <a:spcBef>
                <a:spcPts val="0"/>
              </a:spcBef>
              <a:spcAft>
                <a:spcPts val="1200"/>
              </a:spcAft>
              <a:defRPr/>
            </a:pPr>
            <a:r>
              <a:rPr lang="en-US" sz="1100" dirty="0"/>
              <a:t>If you are a New Hampshire resident, call Aging and Disability Resource Centers (formerly Service Link) for information. Plans and guidelines are different than Massachusetts: ADRC: </a:t>
            </a:r>
            <a:r>
              <a:rPr lang="en-US" sz="1100" i="0" dirty="0">
                <a:effectLst/>
              </a:rPr>
              <a:t>1-866-634-9412</a:t>
            </a:r>
            <a:r>
              <a:rPr lang="en-US" sz="1100"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6E283E-A059-4D9A-A1E9-D5FB7618A61F}"/>
              </a:ext>
            </a:extLst>
          </p:cNvPr>
          <p:cNvSpPr>
            <a:spLocks noGrp="1"/>
          </p:cNvSpPr>
          <p:nvPr>
            <p:ph type="body" sz="quarter" idx="33"/>
          </p:nvPr>
        </p:nvSpPr>
        <p:spPr>
          <a:xfrm>
            <a:off x="1109663" y="1454149"/>
            <a:ext cx="7524750" cy="374651"/>
          </a:xfrm>
        </p:spPr>
        <p:txBody>
          <a:bodyPr rtlCol="0"/>
          <a:lstStyle/>
          <a:p>
            <a:pPr fontAlgn="auto">
              <a:spcAft>
                <a:spcPts val="0"/>
              </a:spcAft>
              <a:defRPr/>
            </a:pPr>
            <a:r>
              <a:rPr lang="en-US" sz="2000" dirty="0"/>
              <a:t>Medicare Prescription Drug Coverage</a:t>
            </a:r>
          </a:p>
          <a:p>
            <a:pPr fontAlgn="auto">
              <a:spcAft>
                <a:spcPts val="0"/>
              </a:spcAft>
              <a:defRPr/>
            </a:pPr>
            <a:endParaRPr lang="en-US" dirty="0"/>
          </a:p>
        </p:txBody>
      </p:sp>
      <p:sp>
        <p:nvSpPr>
          <p:cNvPr id="8" name="Content Placeholder 2">
            <a:extLst>
              <a:ext uri="{FF2B5EF4-FFF2-40B4-BE49-F238E27FC236}">
                <a16:creationId xmlns:a16="http://schemas.microsoft.com/office/drawing/2014/main" id="{9A681D46-209A-4985-86D8-6F79FDC722BC}"/>
              </a:ext>
            </a:extLst>
          </p:cNvPr>
          <p:cNvSpPr>
            <a:spLocks noGrp="1"/>
          </p:cNvSpPr>
          <p:nvPr>
            <p:ph idx="1"/>
          </p:nvPr>
        </p:nvSpPr>
        <p:spPr>
          <a:xfrm>
            <a:off x="1090613" y="1972765"/>
            <a:ext cx="7524750" cy="3197516"/>
          </a:xfrm>
        </p:spPr>
        <p:txBody>
          <a:bodyPr rtlCol="0">
            <a:normAutofit fontScale="92500" lnSpcReduction="20000"/>
          </a:bodyPr>
          <a:lstStyle/>
          <a:p>
            <a:pPr marL="342900" indent="-342900" fontAlgn="auto">
              <a:lnSpc>
                <a:spcPct val="110000"/>
              </a:lnSpc>
              <a:spcBef>
                <a:spcPts val="0"/>
              </a:spcBef>
              <a:defRPr/>
            </a:pPr>
            <a:r>
              <a:rPr lang="en-US" altLang="en-US" sz="1600" dirty="0"/>
              <a:t>Can have Part A </a:t>
            </a:r>
            <a:r>
              <a:rPr lang="en-US" altLang="en-US" sz="1600" b="1" i="1" dirty="0"/>
              <a:t>and/or</a:t>
            </a:r>
            <a:r>
              <a:rPr lang="en-US" altLang="en-US" sz="1600" dirty="0"/>
              <a:t> Part B to enroll in Part D</a:t>
            </a:r>
          </a:p>
          <a:p>
            <a:pPr marL="0" indent="0" fontAlgn="auto">
              <a:lnSpc>
                <a:spcPct val="110000"/>
              </a:lnSpc>
              <a:spcBef>
                <a:spcPts val="0"/>
              </a:spcBef>
              <a:buNone/>
              <a:defRPr/>
            </a:pPr>
            <a:endParaRPr lang="en-US" altLang="en-US" sz="1600" dirty="0"/>
          </a:p>
          <a:p>
            <a:pPr marL="342900" indent="-342900" fontAlgn="auto">
              <a:lnSpc>
                <a:spcPct val="110000"/>
              </a:lnSpc>
              <a:spcBef>
                <a:spcPts val="0"/>
              </a:spcBef>
              <a:defRPr/>
            </a:pPr>
            <a:r>
              <a:rPr lang="en-US" altLang="en-US" sz="1600" dirty="0"/>
              <a:t>Coverage for outpatient prescription drugs provided by</a:t>
            </a:r>
            <a:br>
              <a:rPr lang="en-US" altLang="en-US" sz="1600" dirty="0"/>
            </a:br>
            <a:r>
              <a:rPr lang="en-US" altLang="en-US" sz="1600" dirty="0"/>
              <a:t>Prescription Drug plans (PDPs), also known as: </a:t>
            </a:r>
            <a:br>
              <a:rPr lang="en-US" altLang="en-US" sz="1600" dirty="0"/>
            </a:br>
            <a:r>
              <a:rPr lang="en-US" altLang="en-US" sz="1600" dirty="0"/>
              <a:t>“Stand-Alone Plans”</a:t>
            </a:r>
          </a:p>
          <a:p>
            <a:pPr marL="342900" indent="-342900" fontAlgn="auto">
              <a:lnSpc>
                <a:spcPct val="110000"/>
              </a:lnSpc>
              <a:spcBef>
                <a:spcPts val="0"/>
              </a:spcBef>
              <a:defRPr/>
            </a:pPr>
            <a:endParaRPr lang="en-US" altLang="en-US" sz="1600" dirty="0"/>
          </a:p>
          <a:p>
            <a:pPr marL="342900" indent="-342900" fontAlgn="auto">
              <a:lnSpc>
                <a:spcPct val="110000"/>
              </a:lnSpc>
              <a:spcBef>
                <a:spcPts val="0"/>
              </a:spcBef>
              <a:defRPr/>
            </a:pPr>
            <a:r>
              <a:rPr lang="en-US" altLang="en-US" sz="1600" b="1" dirty="0"/>
              <a:t>May</a:t>
            </a:r>
            <a:r>
              <a:rPr lang="en-US" altLang="en-US" sz="1600" dirty="0"/>
              <a:t> incur a penalty if you do not enroll when you start </a:t>
            </a:r>
            <a:br>
              <a:rPr lang="en-US" altLang="en-US" sz="1600" dirty="0"/>
            </a:br>
            <a:r>
              <a:rPr lang="en-US" altLang="en-US" sz="1600" dirty="0"/>
              <a:t>your Medicare – depending on your individual situation</a:t>
            </a:r>
          </a:p>
          <a:p>
            <a:pPr marL="0" indent="0" fontAlgn="auto">
              <a:lnSpc>
                <a:spcPct val="110000"/>
              </a:lnSpc>
              <a:spcBef>
                <a:spcPts val="0"/>
              </a:spcBef>
              <a:buNone/>
              <a:defRPr/>
            </a:pPr>
            <a:r>
              <a:rPr lang="en-US" altLang="en-US" sz="1600" dirty="0"/>
              <a:t>     (See info below in notes)</a:t>
            </a:r>
          </a:p>
          <a:p>
            <a:pPr marL="0" indent="0" fontAlgn="auto">
              <a:lnSpc>
                <a:spcPct val="110000"/>
              </a:lnSpc>
              <a:spcBef>
                <a:spcPts val="0"/>
              </a:spcBef>
              <a:buNone/>
              <a:defRPr/>
            </a:pPr>
            <a:endParaRPr lang="en-US" altLang="en-US" sz="1600" dirty="0"/>
          </a:p>
          <a:p>
            <a:pPr marL="342900" indent="-342900" fontAlgn="auto">
              <a:lnSpc>
                <a:spcPct val="110000"/>
              </a:lnSpc>
              <a:spcBef>
                <a:spcPts val="0"/>
              </a:spcBef>
              <a:defRPr/>
            </a:pPr>
            <a:r>
              <a:rPr lang="en-US" altLang="en-US" sz="1600" dirty="0"/>
              <a:t>If you don’t take meds, consider enrolling in low-cost plan</a:t>
            </a:r>
          </a:p>
          <a:p>
            <a:pPr marL="342900" indent="-342900" fontAlgn="auto">
              <a:lnSpc>
                <a:spcPct val="110000"/>
              </a:lnSpc>
              <a:spcBef>
                <a:spcPts val="0"/>
              </a:spcBef>
              <a:defRPr/>
            </a:pPr>
            <a:endParaRPr lang="en-US" altLang="en-US" sz="1600" dirty="0"/>
          </a:p>
          <a:p>
            <a:pPr marL="342900" indent="-342900" fontAlgn="auto">
              <a:lnSpc>
                <a:spcPct val="110000"/>
              </a:lnSpc>
              <a:spcBef>
                <a:spcPts val="0"/>
              </a:spcBef>
              <a:defRPr/>
            </a:pPr>
            <a:r>
              <a:rPr lang="en-US" altLang="en-US" sz="1600" dirty="0"/>
              <a:t>If you also choose a Medigap, you are not required to enroll with the same</a:t>
            </a:r>
          </a:p>
          <a:p>
            <a:pPr marL="0" indent="0" fontAlgn="auto">
              <a:lnSpc>
                <a:spcPct val="110000"/>
              </a:lnSpc>
              <a:spcBef>
                <a:spcPts val="0"/>
              </a:spcBef>
              <a:buNone/>
              <a:defRPr/>
            </a:pPr>
            <a:r>
              <a:rPr lang="en-US" altLang="en-US" sz="1600" dirty="0"/>
              <a:t>       company for your Part D plan</a:t>
            </a:r>
          </a:p>
          <a:p>
            <a:pPr fontAlgn="auto">
              <a:spcAft>
                <a:spcPts val="0"/>
              </a:spcAft>
              <a:defRPr/>
            </a:pPr>
            <a:endParaRPr lang="en-US" dirty="0"/>
          </a:p>
        </p:txBody>
      </p:sp>
      <p:pic>
        <p:nvPicPr>
          <p:cNvPr id="9" name="Content Placeholder 8" descr="Medicine with solid fill">
            <a:extLst>
              <a:ext uri="{FF2B5EF4-FFF2-40B4-BE49-F238E27FC236}">
                <a16:creationId xmlns:a16="http://schemas.microsoft.com/office/drawing/2014/main" id="{A7450546-521C-4A69-8B5D-676E70135DE6}"/>
              </a:ext>
            </a:extLst>
          </p:cNvPr>
          <p:cNvPicPr>
            <a:picLocks noGrp="1" noChangeAspect="1"/>
          </p:cNvPicPr>
          <p:nvPr>
            <p:ph idx="3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8800" y="2677072"/>
            <a:ext cx="2493209" cy="2493209"/>
          </a:xfrm>
        </p:spPr>
      </p:pic>
      <p:sp>
        <p:nvSpPr>
          <p:cNvPr id="6" name="Title 5">
            <a:extLst>
              <a:ext uri="{FF2B5EF4-FFF2-40B4-BE49-F238E27FC236}">
                <a16:creationId xmlns:a16="http://schemas.microsoft.com/office/drawing/2014/main" id="{243C49E3-9BEC-4B52-8878-112E914AE951}"/>
              </a:ext>
            </a:extLst>
          </p:cNvPr>
          <p:cNvSpPr>
            <a:spLocks noGrp="1"/>
          </p:cNvSpPr>
          <p:nvPr>
            <p:ph type="title"/>
          </p:nvPr>
        </p:nvSpPr>
        <p:spPr>
          <a:xfrm>
            <a:off x="1109663" y="598984"/>
            <a:ext cx="10490200" cy="711200"/>
          </a:xfrm>
        </p:spPr>
        <p:txBody>
          <a:bodyPr rtlCol="0">
            <a:noAutofit/>
          </a:bodyPr>
          <a:lstStyle/>
          <a:p>
            <a:pPr fontAlgn="auto">
              <a:spcBef>
                <a:spcPts val="0"/>
              </a:spcBef>
              <a:spcAft>
                <a:spcPts val="0"/>
              </a:spcAft>
              <a:defRPr/>
            </a:pPr>
            <a:r>
              <a:rPr lang="en-US" altLang="en-US" dirty="0"/>
              <a:t>Part D Plans (PDP)</a:t>
            </a:r>
          </a:p>
        </p:txBody>
      </p:sp>
      <p:sp>
        <p:nvSpPr>
          <p:cNvPr id="3" name="TextBox 2">
            <a:extLst>
              <a:ext uri="{FF2B5EF4-FFF2-40B4-BE49-F238E27FC236}">
                <a16:creationId xmlns:a16="http://schemas.microsoft.com/office/drawing/2014/main" id="{B27DCC56-0504-1E2F-7C91-E58F5B93F3E0}"/>
              </a:ext>
            </a:extLst>
          </p:cNvPr>
          <p:cNvSpPr txBox="1"/>
          <p:nvPr/>
        </p:nvSpPr>
        <p:spPr>
          <a:xfrm>
            <a:off x="838200" y="4989443"/>
            <a:ext cx="7524750" cy="646331"/>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Review the 2026 Massachusetts Medicare Part D Stand Alone Prescription Drug Plan chart. </a:t>
            </a:r>
          </a:p>
          <a:p>
            <a:r>
              <a:rPr lang="en-US" sz="1200" i="1" dirty="0">
                <a:latin typeface="Arial" panose="020B0604020202020204" pitchFamily="34" charset="0"/>
                <a:cs typeface="Arial" panose="020B0604020202020204" pitchFamily="34" charset="0"/>
              </a:rPr>
              <a:t>To choose the most cost-effective plan, use </a:t>
            </a:r>
            <a:r>
              <a:rPr lang="en-US" sz="1200" i="1" dirty="0">
                <a:latin typeface="Arial" panose="020B0604020202020204" pitchFamily="34" charset="0"/>
                <a:cs typeface="Arial" panose="020B0604020202020204" pitchFamily="34" charset="0"/>
                <a:hlinkClick r:id="rId5"/>
              </a:rPr>
              <a:t>www.medicare.gov</a:t>
            </a:r>
            <a:r>
              <a:rPr lang="en-US" sz="1200" i="1" dirty="0">
                <a:latin typeface="Arial" panose="020B0604020202020204" pitchFamily="34" charset="0"/>
                <a:cs typeface="Arial" panose="020B0604020202020204" pitchFamily="34" charset="0"/>
              </a:rPr>
              <a:t> to compare plans (see upcoming info). SHINE does not suggest using this chart to choose a plan.</a:t>
            </a:r>
          </a:p>
        </p:txBody>
      </p:sp>
      <p:sp>
        <p:nvSpPr>
          <p:cNvPr id="4" name="TextBox 3">
            <a:extLst>
              <a:ext uri="{FF2B5EF4-FFF2-40B4-BE49-F238E27FC236}">
                <a16:creationId xmlns:a16="http://schemas.microsoft.com/office/drawing/2014/main" id="{62A81FF9-3A89-CC03-9E24-050BC72D8E53}"/>
              </a:ext>
            </a:extLst>
          </p:cNvPr>
          <p:cNvSpPr txBox="1"/>
          <p:nvPr/>
        </p:nvSpPr>
        <p:spPr>
          <a:xfrm>
            <a:off x="3525520" y="6119496"/>
            <a:ext cx="750443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Medicare Part D Stand Alone Prescription Drug Plan chart</a:t>
            </a:r>
            <a:endParaRPr lang="en-US" sz="1400" dirty="0">
              <a:latin typeface="Arial" panose="020B0604020202020204" pitchFamily="34" charset="0"/>
              <a:cs typeface="Arial" panose="020B0604020202020204" pitchFamily="34" charset="0"/>
            </a:endParaRPr>
          </a:p>
        </p:txBody>
      </p:sp>
      <p:pic>
        <p:nvPicPr>
          <p:cNvPr id="5" name="Graphic 4" descr="Laptop with solid fill">
            <a:extLst>
              <a:ext uri="{FF2B5EF4-FFF2-40B4-BE49-F238E27FC236}">
                <a16:creationId xmlns:a16="http://schemas.microsoft.com/office/drawing/2014/main" id="{106FC3AE-A68E-5F3F-299A-8742B33A0C8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43200" y="5867856"/>
            <a:ext cx="782320" cy="7823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272828FA-D35E-C493-36DA-073C18336CEB}"/>
              </a:ext>
            </a:extLst>
          </p:cNvPr>
          <p:cNvSpPr>
            <a:spLocks noGrp="1"/>
          </p:cNvSpPr>
          <p:nvPr>
            <p:ph idx="1"/>
          </p:nvPr>
        </p:nvSpPr>
        <p:spPr>
          <a:xfrm>
            <a:off x="1088700" y="1247775"/>
            <a:ext cx="10591800" cy="4418330"/>
          </a:xfrm>
        </p:spPr>
        <p:txBody>
          <a:bodyPr rtlCol="0">
            <a:normAutofit fontScale="92500" lnSpcReduction="10000"/>
          </a:bodyPr>
          <a:lstStyle/>
          <a:p>
            <a:pPr fontAlgn="auto">
              <a:lnSpc>
                <a:spcPct val="120000"/>
              </a:lnSpc>
              <a:spcBef>
                <a:spcPts val="0"/>
              </a:spcBef>
              <a:defRPr/>
            </a:pPr>
            <a:r>
              <a:rPr lang="en-US" sz="1600" dirty="0">
                <a:ea typeface="Times New Roman" panose="02020603050405020304" pitchFamily="18" charset="0"/>
              </a:rPr>
              <a:t>If you have an Employer Group Health Plan (EGHP) with prescription drug coverage, you do not need to enroll in a Part D plan until you leave that coverage if c</a:t>
            </a:r>
            <a:r>
              <a:rPr lang="en-US" sz="1600" dirty="0">
                <a:ea typeface="Calibri" panose="020F0502020204030204" pitchFamily="34" charset="0"/>
              </a:rPr>
              <a:t>overage is deemed creditable by the employer*.</a:t>
            </a:r>
          </a:p>
          <a:p>
            <a:pPr fontAlgn="auto">
              <a:lnSpc>
                <a:spcPct val="120000"/>
              </a:lnSpc>
              <a:spcBef>
                <a:spcPts val="0"/>
              </a:spcBef>
              <a:defRPr/>
            </a:pPr>
            <a:endParaRPr lang="en-US" sz="1200" dirty="0">
              <a:ea typeface="Calibri" panose="020F0502020204030204" pitchFamily="34" charset="0"/>
            </a:endParaRPr>
          </a:p>
          <a:p>
            <a:pPr marL="228600" lvl="1">
              <a:lnSpc>
                <a:spcPct val="120000"/>
              </a:lnSpc>
              <a:spcBef>
                <a:spcPts val="0"/>
              </a:spcBef>
              <a:defRPr/>
            </a:pPr>
            <a:r>
              <a:rPr lang="en-US" sz="1600" dirty="0"/>
              <a:t>If you delay due to creditable coverage, enroll during the 2-month Special Enrollment Period (SEP) after that drug coverage ends or you may incur a late enrollment penalty.</a:t>
            </a:r>
          </a:p>
          <a:p>
            <a:pPr marL="228600" lvl="1">
              <a:lnSpc>
                <a:spcPct val="120000"/>
              </a:lnSpc>
              <a:spcBef>
                <a:spcPts val="0"/>
              </a:spcBef>
              <a:defRPr/>
            </a:pPr>
            <a:endParaRPr lang="en-US" sz="1200" dirty="0"/>
          </a:p>
          <a:p>
            <a:pPr fontAlgn="auto">
              <a:lnSpc>
                <a:spcPct val="120000"/>
              </a:lnSpc>
              <a:spcBef>
                <a:spcPts val="0"/>
              </a:spcBef>
              <a:defRPr/>
            </a:pPr>
            <a:r>
              <a:rPr lang="en-US" sz="1600" dirty="0"/>
              <a:t>If you miss or do not have a SEP for Part D, you must wait until the Open Enrollment Period (October 15</a:t>
            </a:r>
            <a:r>
              <a:rPr lang="en-US" sz="1600" baseline="30000" dirty="0"/>
              <a:t>th </a:t>
            </a:r>
            <a:r>
              <a:rPr lang="en-US" sz="1600" dirty="0"/>
              <a:t> to December 7</a:t>
            </a:r>
            <a:r>
              <a:rPr lang="en-US" sz="1600" baseline="30000" dirty="0"/>
              <a:t>th</a:t>
            </a:r>
            <a:r>
              <a:rPr lang="en-US" sz="1600" dirty="0"/>
              <a:t>) to enroll for coverage beginning January 1, or If you are eligible for Prescription Advantage (info to follow) you can enroll in a Part D plan once per year outside of Open Enrollment. </a:t>
            </a:r>
          </a:p>
          <a:p>
            <a:pPr fontAlgn="auto">
              <a:lnSpc>
                <a:spcPct val="120000"/>
              </a:lnSpc>
              <a:spcBef>
                <a:spcPts val="0"/>
              </a:spcBef>
              <a:defRPr/>
            </a:pPr>
            <a:endParaRPr lang="en-US" sz="1200" dirty="0"/>
          </a:p>
          <a:p>
            <a:pPr fontAlgn="auto">
              <a:lnSpc>
                <a:spcPct val="120000"/>
              </a:lnSpc>
              <a:spcBef>
                <a:spcPts val="0"/>
              </a:spcBef>
              <a:defRPr/>
            </a:pPr>
            <a:r>
              <a:rPr lang="en-US" sz="1600" b="1" dirty="0"/>
              <a:t>Always check in with SHINE to help determine your options for Special Enrollments</a:t>
            </a:r>
          </a:p>
          <a:p>
            <a:pPr fontAlgn="auto">
              <a:lnSpc>
                <a:spcPct val="120000"/>
              </a:lnSpc>
              <a:spcBef>
                <a:spcPts val="0"/>
              </a:spcBef>
              <a:defRPr/>
            </a:pPr>
            <a:endParaRPr lang="en-US" sz="1300" b="1" dirty="0"/>
          </a:p>
          <a:p>
            <a:pPr fontAlgn="auto">
              <a:lnSpc>
                <a:spcPct val="120000"/>
              </a:lnSpc>
              <a:spcBef>
                <a:spcPts val="0"/>
              </a:spcBef>
              <a:defRPr/>
            </a:pPr>
            <a:r>
              <a:rPr lang="en-US" sz="1600" dirty="0"/>
              <a:t>See next slide for exceptions to Part D drug coverage</a:t>
            </a:r>
          </a:p>
          <a:p>
            <a:pPr fontAlgn="auto">
              <a:lnSpc>
                <a:spcPct val="120000"/>
              </a:lnSpc>
              <a:spcBef>
                <a:spcPts val="0"/>
              </a:spcBef>
              <a:buFontTx/>
              <a:buNone/>
              <a:defRPr/>
            </a:pPr>
            <a:r>
              <a:rPr lang="en-US" altLang="en-US" sz="1600" b="1" i="1" dirty="0"/>
              <a:t>  </a:t>
            </a:r>
          </a:p>
          <a:p>
            <a:pPr fontAlgn="auto">
              <a:lnSpc>
                <a:spcPct val="120000"/>
              </a:lnSpc>
              <a:spcBef>
                <a:spcPts val="0"/>
              </a:spcBef>
              <a:buFontTx/>
              <a:buNone/>
              <a:defRPr/>
            </a:pPr>
            <a:r>
              <a:rPr lang="en-US" altLang="en-US" sz="1600" b="1" i="1" dirty="0"/>
              <a:t>*</a:t>
            </a:r>
            <a:r>
              <a:rPr lang="en-US" altLang="en-US" sz="1600" b="1" dirty="0"/>
              <a:t>Creditable Coverage: </a:t>
            </a:r>
            <a:r>
              <a:rPr lang="en-US" altLang="en-US" sz="1600" dirty="0"/>
              <a:t>Your employer provides documentation re: creditable coverage on your EGHP.</a:t>
            </a:r>
            <a:r>
              <a:rPr lang="en-US" altLang="en-US" sz="1600" b="1" i="1" dirty="0"/>
              <a:t>                          </a:t>
            </a:r>
          </a:p>
          <a:p>
            <a:pPr marL="0" fontAlgn="auto">
              <a:lnSpc>
                <a:spcPct val="120000"/>
              </a:lnSpc>
              <a:spcBef>
                <a:spcPct val="0"/>
              </a:spcBef>
              <a:spcAft>
                <a:spcPts val="0"/>
              </a:spcAft>
              <a:buFontTx/>
              <a:buNone/>
              <a:defRPr/>
            </a:pPr>
            <a:r>
              <a:rPr lang="en-US" altLang="en-US" sz="1600" b="1" i="1" dirty="0"/>
              <a:t>		</a:t>
            </a:r>
          </a:p>
          <a:p>
            <a:pPr marL="0" fontAlgn="auto">
              <a:lnSpc>
                <a:spcPct val="120000"/>
              </a:lnSpc>
              <a:spcBef>
                <a:spcPct val="0"/>
              </a:spcBef>
              <a:spcAft>
                <a:spcPts val="0"/>
              </a:spcAft>
              <a:buFontTx/>
              <a:buNone/>
              <a:defRPr/>
            </a:pPr>
            <a:r>
              <a:rPr lang="en-US" altLang="en-US" sz="1600" b="1" dirty="0"/>
              <a:t>Note: The current Part D Penalty = 1% of base beneficiary premium ($38.99) per month for each month of delayed enrollment added to your monthly premium.</a:t>
            </a:r>
            <a:endParaRPr lang="en-US" sz="1600" dirty="0"/>
          </a:p>
          <a:p>
            <a:pPr marL="0" indent="0" fontAlgn="auto">
              <a:spcAft>
                <a:spcPts val="0"/>
              </a:spcAft>
              <a:buFont typeface="Arial" panose="020B0604020202020204" pitchFamily="34" charset="0"/>
              <a:buNone/>
              <a:defRPr/>
            </a:pPr>
            <a:endParaRPr lang="en-US" sz="1600" dirty="0"/>
          </a:p>
        </p:txBody>
      </p:sp>
      <p:sp>
        <p:nvSpPr>
          <p:cNvPr id="49155" name="Title 2">
            <a:extLst>
              <a:ext uri="{FF2B5EF4-FFF2-40B4-BE49-F238E27FC236}">
                <a16:creationId xmlns:a16="http://schemas.microsoft.com/office/drawing/2014/main" id="{3B4C373A-6B0D-4322-84A8-D74214C59391}"/>
              </a:ext>
            </a:extLst>
          </p:cNvPr>
          <p:cNvSpPr>
            <a:spLocks noGrp="1" noChangeArrowheads="1"/>
          </p:cNvSpPr>
          <p:nvPr>
            <p:ph type="title"/>
          </p:nvPr>
        </p:nvSpPr>
        <p:spPr>
          <a:xfrm>
            <a:off x="1117275" y="419100"/>
            <a:ext cx="10490849" cy="711200"/>
          </a:xfrm>
        </p:spPr>
        <p:txBody>
          <a:bodyPr/>
          <a:lstStyle/>
          <a:p>
            <a:r>
              <a:rPr lang="en-US" altLang="en-US" dirty="0"/>
              <a:t>Part D Drug Plan Enrollment Guidelines</a:t>
            </a:r>
          </a:p>
        </p:txBody>
      </p:sp>
      <p:sp>
        <p:nvSpPr>
          <p:cNvPr id="4" name="TextBox 3">
            <a:extLst>
              <a:ext uri="{FF2B5EF4-FFF2-40B4-BE49-F238E27FC236}">
                <a16:creationId xmlns:a16="http://schemas.microsoft.com/office/drawing/2014/main" id="{3F8C7826-16ED-F53D-E870-274D928B8A3B}"/>
              </a:ext>
            </a:extLst>
          </p:cNvPr>
          <p:cNvSpPr txBox="1"/>
          <p:nvPr/>
        </p:nvSpPr>
        <p:spPr>
          <a:xfrm>
            <a:off x="3677920" y="5955982"/>
            <a:ext cx="750443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Tips for Effective Use of the Medicare Plan Finder</a:t>
            </a:r>
            <a:endParaRPr lang="en-US" dirty="0">
              <a:latin typeface="Arial" panose="020B0604020202020204" pitchFamily="34" charset="0"/>
              <a:cs typeface="Arial" panose="020B0604020202020204" pitchFamily="34" charset="0"/>
            </a:endParaRPr>
          </a:p>
        </p:txBody>
      </p:sp>
      <p:pic>
        <p:nvPicPr>
          <p:cNvPr id="2" name="Graphic 1" descr="Laptop with solid fill">
            <a:extLst>
              <a:ext uri="{FF2B5EF4-FFF2-40B4-BE49-F238E27FC236}">
                <a16:creationId xmlns:a16="http://schemas.microsoft.com/office/drawing/2014/main" id="{B511D88A-8A10-F016-A96B-F68B77698B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95600" y="5749488"/>
            <a:ext cx="782320" cy="782320"/>
          </a:xfrm>
          <a:prstGeom prst="rect">
            <a:avLst/>
          </a:prstGeom>
        </p:spPr>
      </p:pic>
    </p:spTree>
    <p:extLst>
      <p:ext uri="{BB962C8B-B14F-4D97-AF65-F5344CB8AC3E}">
        <p14:creationId xmlns:p14="http://schemas.microsoft.com/office/powerpoint/2010/main" val="1903856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053275-DBCE-4B47-AB2B-1C4921C5CA07}"/>
              </a:ext>
            </a:extLst>
          </p:cNvPr>
          <p:cNvSpPr>
            <a:spLocks noGrp="1"/>
          </p:cNvSpPr>
          <p:nvPr>
            <p:ph idx="1"/>
          </p:nvPr>
        </p:nvSpPr>
        <p:spPr>
          <a:xfrm>
            <a:off x="850575" y="1622552"/>
            <a:ext cx="10490849" cy="3962400"/>
          </a:xfrm>
        </p:spPr>
        <p:txBody>
          <a:bodyPr>
            <a:normAutofit lnSpcReduction="10000"/>
          </a:bodyPr>
          <a:lstStyle/>
          <a:p>
            <a:pPr marL="0" indent="0">
              <a:buNone/>
            </a:pPr>
            <a:r>
              <a:rPr lang="en-US" sz="1600" b="1" dirty="0"/>
              <a:t>There are certain guidelines to follow if you will continue to work, or if you plan to have Medicare as your only insurance.</a:t>
            </a:r>
          </a:p>
          <a:p>
            <a:r>
              <a:rPr lang="en-US" sz="1600" dirty="0"/>
              <a:t>This document explains the Medicare structure and guidelines.</a:t>
            </a:r>
          </a:p>
          <a:p>
            <a:r>
              <a:rPr lang="en-US" sz="1600" dirty="0"/>
              <a:t>You will find links to reference sheets throughout this presentation. </a:t>
            </a:r>
          </a:p>
          <a:p>
            <a:pPr marL="0" indent="0">
              <a:buNone/>
            </a:pPr>
            <a:r>
              <a:rPr lang="en-US" sz="1600" b="1" dirty="0"/>
              <a:t>    They will be referenced by an icon:   </a:t>
            </a:r>
          </a:p>
          <a:p>
            <a:pPr marL="0" indent="0">
              <a:buNone/>
            </a:pPr>
            <a:endParaRPr lang="en-US" sz="1800" b="1" dirty="0"/>
          </a:p>
          <a:p>
            <a:pPr marL="0" indent="0">
              <a:buNone/>
            </a:pPr>
            <a:endParaRPr lang="en-US" sz="1600" b="1" dirty="0"/>
          </a:p>
          <a:p>
            <a:pPr marL="0" indent="0">
              <a:buNone/>
            </a:pPr>
            <a:r>
              <a:rPr lang="en-US" sz="1600" b="1" dirty="0"/>
              <a:t>NOTE:</a:t>
            </a:r>
          </a:p>
          <a:p>
            <a:r>
              <a:rPr lang="en-US" sz="1600" dirty="0"/>
              <a:t>Medicare is an individualized program – you will not share your plan with a spouse or family members. </a:t>
            </a:r>
            <a:r>
              <a:rPr lang="en-US" sz="1600" b="1" dirty="0"/>
              <a:t>If you have an Employer Group Health Plan, a retiree plan, GIC, or Veteran benefits, your Medicare options, eligibility, enrollment guidelines and deadlines may vary.</a:t>
            </a:r>
          </a:p>
          <a:p>
            <a:r>
              <a:rPr lang="en-US" sz="1600" dirty="0"/>
              <a:t>Because of this, we encourage you to meet with your employer, the administrator of your health plan, SHINE or Medicare to ensure that you understand the Medicare enrollment guidelines and that you do not incur Medicare financial penalties.</a:t>
            </a:r>
          </a:p>
        </p:txBody>
      </p:sp>
      <p:sp>
        <p:nvSpPr>
          <p:cNvPr id="3" name="Title 2">
            <a:extLst>
              <a:ext uri="{FF2B5EF4-FFF2-40B4-BE49-F238E27FC236}">
                <a16:creationId xmlns:a16="http://schemas.microsoft.com/office/drawing/2014/main" id="{25FF0635-F111-411B-801F-E3DC5264658E}"/>
              </a:ext>
            </a:extLst>
          </p:cNvPr>
          <p:cNvSpPr>
            <a:spLocks noGrp="1"/>
          </p:cNvSpPr>
          <p:nvPr>
            <p:ph type="title"/>
          </p:nvPr>
        </p:nvSpPr>
        <p:spPr>
          <a:xfrm>
            <a:off x="1074765" y="550862"/>
            <a:ext cx="10490849" cy="711200"/>
          </a:xfrm>
        </p:spPr>
        <p:txBody>
          <a:bodyPr/>
          <a:lstStyle/>
          <a:p>
            <a:r>
              <a:rPr lang="en-US" dirty="0"/>
              <a:t>Please Read This Information Before Proceeding</a:t>
            </a:r>
          </a:p>
        </p:txBody>
      </p:sp>
      <p:pic>
        <p:nvPicPr>
          <p:cNvPr id="4" name="Graphic 3" descr="Laptop with solid fill">
            <a:extLst>
              <a:ext uri="{FF2B5EF4-FFF2-40B4-BE49-F238E27FC236}">
                <a16:creationId xmlns:a16="http://schemas.microsoft.com/office/drawing/2014/main" id="{68EC21BF-583E-C2F6-0E56-56CFDD7E2F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5723" y="2895600"/>
            <a:ext cx="860552" cy="860552"/>
          </a:xfrm>
          <a:prstGeom prst="rect">
            <a:avLst/>
          </a:prstGeom>
        </p:spPr>
      </p:pic>
    </p:spTree>
    <p:extLst>
      <p:ext uri="{BB962C8B-B14F-4D97-AF65-F5344CB8AC3E}">
        <p14:creationId xmlns:p14="http://schemas.microsoft.com/office/powerpoint/2010/main" val="1795799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8F2CDC-3869-460A-85FB-B5678FE0C245}"/>
              </a:ext>
            </a:extLst>
          </p:cNvPr>
          <p:cNvSpPr>
            <a:spLocks noGrp="1"/>
          </p:cNvSpPr>
          <p:nvPr>
            <p:ph idx="1"/>
          </p:nvPr>
        </p:nvSpPr>
        <p:spPr>
          <a:xfrm>
            <a:off x="1109272" y="1619229"/>
            <a:ext cx="6553200" cy="3619541"/>
          </a:xfrm>
        </p:spPr>
        <p:txBody>
          <a:bodyPr rtlCol="0">
            <a:normAutofit lnSpcReduction="10000"/>
          </a:bodyPr>
          <a:lstStyle/>
          <a:p>
            <a:pPr marL="0" indent="0" fontAlgn="auto">
              <a:spcBef>
                <a:spcPts val="0"/>
              </a:spcBef>
              <a:spcAft>
                <a:spcPts val="1200"/>
              </a:spcAft>
              <a:buNone/>
              <a:defRPr/>
            </a:pPr>
            <a:r>
              <a:rPr lang="en-US" altLang="en-US" sz="1600" b="1" dirty="0"/>
              <a:t>Other coverage can include:</a:t>
            </a:r>
          </a:p>
          <a:p>
            <a:pPr marL="630238" lvl="1" indent="-173038" fontAlgn="auto">
              <a:spcBef>
                <a:spcPts val="0"/>
              </a:spcBef>
              <a:spcAft>
                <a:spcPts val="1200"/>
              </a:spcAft>
              <a:defRPr/>
            </a:pPr>
            <a:r>
              <a:rPr lang="en-US" altLang="en-US" sz="1600" dirty="0"/>
              <a:t>Employer Group Health Plan		</a:t>
            </a:r>
          </a:p>
          <a:p>
            <a:pPr marL="630238" lvl="1" indent="-173038" fontAlgn="auto">
              <a:spcBef>
                <a:spcPts val="0"/>
              </a:spcBef>
              <a:spcAft>
                <a:spcPts val="1200"/>
              </a:spcAft>
              <a:defRPr/>
            </a:pPr>
            <a:r>
              <a:rPr lang="en-US" altLang="en-US" sz="1600" dirty="0"/>
              <a:t>Retiree Plan		</a:t>
            </a:r>
          </a:p>
          <a:p>
            <a:pPr marL="630238" lvl="1" indent="-173038" fontAlgn="auto">
              <a:spcBef>
                <a:spcPts val="0"/>
              </a:spcBef>
              <a:spcAft>
                <a:spcPts val="1200"/>
              </a:spcAft>
              <a:defRPr/>
            </a:pPr>
            <a:r>
              <a:rPr lang="en-US" altLang="en-US" sz="1600" dirty="0"/>
              <a:t>GIC, state, municipal or federal retiree benefits </a:t>
            </a:r>
          </a:p>
          <a:p>
            <a:pPr marL="630238" lvl="1" indent="-173038" fontAlgn="auto">
              <a:spcBef>
                <a:spcPts val="0"/>
              </a:spcBef>
              <a:spcAft>
                <a:spcPts val="1200"/>
              </a:spcAft>
              <a:defRPr/>
            </a:pPr>
            <a:r>
              <a:rPr lang="en-US" altLang="en-US" sz="1600" dirty="0"/>
              <a:t>Veteran benefits</a:t>
            </a:r>
          </a:p>
          <a:p>
            <a:pPr marL="173038" indent="-173038" fontAlgn="auto">
              <a:spcBef>
                <a:spcPts val="0"/>
              </a:spcBef>
              <a:spcAft>
                <a:spcPts val="1200"/>
              </a:spcAft>
              <a:defRPr/>
            </a:pPr>
            <a:r>
              <a:rPr lang="en-US" altLang="en-US" sz="1600" b="1" dirty="0"/>
              <a:t>Check with plan administrator </a:t>
            </a:r>
            <a:r>
              <a:rPr lang="en-US" altLang="en-US" sz="1600" dirty="0"/>
              <a:t>to determine if you should/shouldn’t have a Medicare PDP</a:t>
            </a:r>
          </a:p>
          <a:p>
            <a:pPr marL="173038" indent="-173038" fontAlgn="auto">
              <a:spcBef>
                <a:spcPts val="0"/>
              </a:spcBef>
              <a:spcAft>
                <a:spcPts val="1200"/>
              </a:spcAft>
              <a:defRPr/>
            </a:pPr>
            <a:r>
              <a:rPr lang="en-US" altLang="en-US" sz="1600" dirty="0"/>
              <a:t>Many of the Medicare Advantage Plans (MAPD) also include Part D coverage </a:t>
            </a:r>
          </a:p>
          <a:p>
            <a:pPr marL="0" indent="0" fontAlgn="auto">
              <a:spcBef>
                <a:spcPts val="0"/>
              </a:spcBef>
              <a:spcAft>
                <a:spcPts val="1200"/>
              </a:spcAft>
              <a:buNone/>
              <a:defRPr/>
            </a:pPr>
            <a:r>
              <a:rPr lang="en-US" altLang="en-US" sz="1600" b="1" dirty="0"/>
              <a:t>Reminder: </a:t>
            </a:r>
            <a:r>
              <a:rPr lang="en-US" altLang="en-US" sz="1600" dirty="0"/>
              <a:t>if you enroll in a PDP or a MAPD, it will automatically disenroll you from your current plan. </a:t>
            </a:r>
          </a:p>
          <a:p>
            <a:pPr marL="0" indent="0" fontAlgn="auto">
              <a:spcAft>
                <a:spcPts val="0"/>
              </a:spcAft>
              <a:buNone/>
              <a:defRPr/>
            </a:pPr>
            <a:endParaRPr lang="en-US" sz="1600" dirty="0"/>
          </a:p>
        </p:txBody>
      </p:sp>
      <p:pic>
        <p:nvPicPr>
          <p:cNvPr id="13" name="Content Placeholder 8" descr="Medicine with solid fill">
            <a:extLst>
              <a:ext uri="{FF2B5EF4-FFF2-40B4-BE49-F238E27FC236}">
                <a16:creationId xmlns:a16="http://schemas.microsoft.com/office/drawing/2014/main" id="{19F23E46-6A73-4CB1-BB20-8C297A54D83F}"/>
              </a:ext>
            </a:extLst>
          </p:cNvPr>
          <p:cNvPicPr>
            <a:picLocks noGrp="1" noChangeAspect="1"/>
          </p:cNvPicPr>
          <p:nvPr>
            <p:ph idx="3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8800" y="2514600"/>
            <a:ext cx="2493209" cy="2493209"/>
          </a:xfrm>
        </p:spPr>
      </p:pic>
      <p:sp>
        <p:nvSpPr>
          <p:cNvPr id="6" name="Title 5">
            <a:extLst>
              <a:ext uri="{FF2B5EF4-FFF2-40B4-BE49-F238E27FC236}">
                <a16:creationId xmlns:a16="http://schemas.microsoft.com/office/drawing/2014/main" id="{84FC269D-26AC-4ADD-A89F-A2346A50D38B}"/>
              </a:ext>
            </a:extLst>
          </p:cNvPr>
          <p:cNvSpPr>
            <a:spLocks noGrp="1"/>
          </p:cNvSpPr>
          <p:nvPr>
            <p:ph type="title"/>
          </p:nvPr>
        </p:nvSpPr>
        <p:spPr>
          <a:xfrm>
            <a:off x="1109272" y="546487"/>
            <a:ext cx="10490849" cy="711200"/>
          </a:xfrm>
        </p:spPr>
        <p:txBody>
          <a:bodyPr rtlCol="0"/>
          <a:lstStyle/>
          <a:p>
            <a:pPr fontAlgn="auto">
              <a:spcAft>
                <a:spcPts val="0"/>
              </a:spcAft>
              <a:defRPr/>
            </a:pPr>
            <a:r>
              <a:rPr lang="en-US" altLang="en-US" dirty="0"/>
              <a:t>Part D Plan (PDP) with Other Coverage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2">
            <a:extLst>
              <a:ext uri="{FF2B5EF4-FFF2-40B4-BE49-F238E27FC236}">
                <a16:creationId xmlns:a16="http://schemas.microsoft.com/office/drawing/2014/main" id="{F52CC398-6AE8-4566-B45C-AC721ACDDAE6}"/>
              </a:ext>
            </a:extLst>
          </p:cNvPr>
          <p:cNvSpPr>
            <a:spLocks noGrp="1" noChangeArrowheads="1"/>
          </p:cNvSpPr>
          <p:nvPr>
            <p:ph type="title"/>
          </p:nvPr>
        </p:nvSpPr>
        <p:spPr/>
        <p:txBody>
          <a:bodyPr/>
          <a:lstStyle/>
          <a:p>
            <a:r>
              <a:rPr lang="en-US" altLang="en-US" dirty="0"/>
              <a:t>Review Your Plans Annually</a:t>
            </a:r>
          </a:p>
        </p:txBody>
      </p:sp>
      <p:graphicFrame>
        <p:nvGraphicFramePr>
          <p:cNvPr id="6" name="Table 5">
            <a:extLst>
              <a:ext uri="{FF2B5EF4-FFF2-40B4-BE49-F238E27FC236}">
                <a16:creationId xmlns:a16="http://schemas.microsoft.com/office/drawing/2014/main" id="{B7F114E7-E290-40FA-9E39-7697BD7E23D3}"/>
              </a:ext>
            </a:extLst>
          </p:cNvPr>
          <p:cNvGraphicFramePr>
            <a:graphicFrameLocks noGrp="1"/>
          </p:cNvGraphicFramePr>
          <p:nvPr>
            <p:extLst>
              <p:ext uri="{D42A27DB-BD31-4B8C-83A1-F6EECF244321}">
                <p14:modId xmlns:p14="http://schemas.microsoft.com/office/powerpoint/2010/main" val="3415061759"/>
              </p:ext>
            </p:extLst>
          </p:nvPr>
        </p:nvGraphicFramePr>
        <p:xfrm>
          <a:off x="1099747" y="1600200"/>
          <a:ext cx="10490849" cy="4145589"/>
        </p:xfrm>
        <a:graphic>
          <a:graphicData uri="http://schemas.openxmlformats.org/drawingml/2006/table">
            <a:tbl>
              <a:tblPr firstRow="1" firstCol="1" bandRow="1">
                <a:tableStyleId>{5C22544A-7EE6-4342-B048-85BDC9FD1C3A}</a:tableStyleId>
              </a:tblPr>
              <a:tblGrid>
                <a:gridCol w="4403295">
                  <a:extLst>
                    <a:ext uri="{9D8B030D-6E8A-4147-A177-3AD203B41FA5}">
                      <a16:colId xmlns:a16="http://schemas.microsoft.com/office/drawing/2014/main" val="20000"/>
                    </a:ext>
                  </a:extLst>
                </a:gridCol>
                <a:gridCol w="6087554">
                  <a:extLst>
                    <a:ext uri="{9D8B030D-6E8A-4147-A177-3AD203B41FA5}">
                      <a16:colId xmlns:a16="http://schemas.microsoft.com/office/drawing/2014/main" val="20001"/>
                    </a:ext>
                  </a:extLst>
                </a:gridCol>
              </a:tblGrid>
              <a:tr h="444896">
                <a:tc gridSpan="2">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PART D PLANS MAY CHANGE EACH YEAR</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469650">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Premium</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Monthly plan cost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1"/>
                  </a:ext>
                </a:extLst>
              </a:tr>
              <a:tr h="457273">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Formulary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List of medications covered on plan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2"/>
                  </a:ext>
                </a:extLst>
              </a:tr>
              <a:tr h="381061">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Deductible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Annual cost added to co-pay until deductible is met – may apply</a:t>
                      </a:r>
                      <a:r>
                        <a:rPr lang="en-US" sz="1600" b="1" dirty="0">
                          <a:effectLst/>
                          <a:latin typeface="Arial" panose="020B0604020202020204" pitchFamily="34" charset="0"/>
                          <a:cs typeface="Arial" panose="020B0604020202020204" pitchFamily="34" charset="0"/>
                        </a:rPr>
                        <a:t> only</a:t>
                      </a:r>
                      <a:r>
                        <a:rPr lang="en-US" sz="1600" dirty="0">
                          <a:effectLst/>
                          <a:latin typeface="Arial" panose="020B0604020202020204" pitchFamily="34" charset="0"/>
                          <a:cs typeface="Arial" panose="020B0604020202020204" pitchFamily="34" charset="0"/>
                        </a:rPr>
                        <a:t> to specific tiers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3"/>
                  </a:ext>
                </a:extLst>
              </a:tr>
              <a:tr h="457273">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Drug tiers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Each drug is assigned a tier, and co-pays vary per tier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4"/>
                  </a:ext>
                </a:extLst>
              </a:tr>
              <a:tr h="457273">
                <a:tc>
                  <a:txBody>
                    <a:bodyPr/>
                    <a:lstStyle/>
                    <a:p>
                      <a:pPr marL="0" marR="0">
                        <a:lnSpc>
                          <a:spcPct val="115000"/>
                        </a:lnSpc>
                        <a:spcBef>
                          <a:spcPts val="0"/>
                        </a:spcBef>
                        <a:spcAft>
                          <a:spcPts val="0"/>
                        </a:spcAft>
                      </a:pPr>
                      <a:r>
                        <a:rPr lang="en-US" sz="1600" dirty="0">
                          <a:effectLst/>
                          <a:latin typeface="Arial"/>
                          <a:ea typeface="Calibri" panose="020F0502020204030204" pitchFamily="34" charset="0"/>
                          <a:cs typeface="Arial"/>
                        </a:rPr>
                        <a:t>Co-pays and co-insurance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Your cost at the pharmacy; co-pay is specific, co-insurance based on a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5"/>
                  </a:ext>
                </a:extLst>
              </a:tr>
              <a:tr h="609698">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Restrictions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Some medications may have quantity limits, prior authorization or step-therapy requirements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6"/>
                  </a:ext>
                </a:extLst>
              </a:tr>
              <a:tr h="632887">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Pharmacy Networks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Your costs can vary per pharmacy for the same med based on network status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7"/>
                  </a:ext>
                </a:extLst>
              </a:tr>
            </a:tbl>
          </a:graphicData>
        </a:graphic>
      </p:graphicFrame>
      <p:sp>
        <p:nvSpPr>
          <p:cNvPr id="2" name="Rectangle 1">
            <a:extLst>
              <a:ext uri="{FF2B5EF4-FFF2-40B4-BE49-F238E27FC236}">
                <a16:creationId xmlns:a16="http://schemas.microsoft.com/office/drawing/2014/main" id="{2D7D6E87-8FB2-8423-D5A4-4406F8448C47}"/>
              </a:ext>
            </a:extLst>
          </p:cNvPr>
          <p:cNvSpPr/>
          <p:nvPr/>
        </p:nvSpPr>
        <p:spPr>
          <a:xfrm>
            <a:off x="304800" y="5867400"/>
            <a:ext cx="3429000" cy="838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1AB25842-34D4-77A2-CE5A-E6EF4A21080E}"/>
              </a:ext>
            </a:extLst>
          </p:cNvPr>
          <p:cNvSpPr>
            <a:spLocks noGrp="1"/>
          </p:cNvSpPr>
          <p:nvPr>
            <p:ph idx="1"/>
          </p:nvPr>
        </p:nvSpPr>
        <p:spPr>
          <a:xfrm>
            <a:off x="850900" y="1206919"/>
            <a:ext cx="10490200" cy="5181600"/>
          </a:xfrm>
        </p:spPr>
        <p:txBody>
          <a:bodyPr vert="horz" lIns="0" tIns="0" rIns="0" bIns="0" rtlCol="0" anchor="t">
            <a:normAutofit fontScale="85000" lnSpcReduction="20000"/>
          </a:bodyPr>
          <a:lstStyle/>
          <a:p>
            <a:pPr marL="0" indent="0" fontAlgn="auto">
              <a:spcBef>
                <a:spcPts val="0"/>
              </a:spcBef>
              <a:spcAft>
                <a:spcPts val="1200"/>
              </a:spcAft>
              <a:buNone/>
              <a:defRPr/>
            </a:pPr>
            <a:endParaRPr lang="en-US" sz="2400" b="1" dirty="0">
              <a:latin typeface="Arial"/>
              <a:cs typeface="Arial"/>
            </a:endParaRPr>
          </a:p>
          <a:p>
            <a:pPr marL="0" indent="0" fontAlgn="auto">
              <a:spcBef>
                <a:spcPts val="0"/>
              </a:spcBef>
              <a:spcAft>
                <a:spcPts val="1200"/>
              </a:spcAft>
              <a:buNone/>
              <a:defRPr/>
            </a:pPr>
            <a:r>
              <a:rPr lang="en-US" sz="1700" b="1" dirty="0">
                <a:latin typeface="Arial"/>
                <a:cs typeface="Arial"/>
              </a:rPr>
              <a:t>See “2026 Medicare Standard Part D Coverage Phases”</a:t>
            </a:r>
          </a:p>
          <a:p>
            <a:pPr marL="0" indent="0" fontAlgn="auto">
              <a:lnSpc>
                <a:spcPct val="120000"/>
              </a:lnSpc>
              <a:spcBef>
                <a:spcPts val="0"/>
              </a:spcBef>
              <a:buNone/>
              <a:defRPr/>
            </a:pPr>
            <a:r>
              <a:rPr lang="en-US" sz="1700" dirty="0">
                <a:latin typeface="Arial"/>
                <a:cs typeface="Arial"/>
              </a:rPr>
              <a:t>This document explains the Coverage Phases in more detail two ways; word format or graph (same info)</a:t>
            </a:r>
            <a:r>
              <a:rPr lang="en-US" sz="1700" b="1" dirty="0">
                <a:latin typeface="Arial"/>
                <a:cs typeface="Arial"/>
              </a:rPr>
              <a:t>This explanation can be confusing. In simpler terms:</a:t>
            </a:r>
          </a:p>
          <a:p>
            <a:pPr marL="0" indent="0" fontAlgn="auto">
              <a:lnSpc>
                <a:spcPct val="120000"/>
              </a:lnSpc>
              <a:spcBef>
                <a:spcPts val="0"/>
              </a:spcBef>
              <a:buNone/>
              <a:defRPr/>
            </a:pPr>
            <a:endParaRPr lang="en-US" sz="1700" b="1" dirty="0">
              <a:latin typeface="Arial"/>
              <a:cs typeface="Arial"/>
            </a:endParaRPr>
          </a:p>
          <a:p>
            <a:pPr marL="714375" lvl="1" indent="-257175">
              <a:lnSpc>
                <a:spcPct val="120000"/>
              </a:lnSpc>
              <a:spcBef>
                <a:spcPts val="0"/>
              </a:spcBef>
              <a:defRPr/>
            </a:pPr>
            <a:r>
              <a:rPr lang="en-US" sz="1700" dirty="0">
                <a:latin typeface="Arial"/>
                <a:cs typeface="Arial"/>
              </a:rPr>
              <a:t>YOU are the beneficiary </a:t>
            </a:r>
          </a:p>
          <a:p>
            <a:pPr marL="714375" lvl="1" indent="-257175">
              <a:lnSpc>
                <a:spcPct val="120000"/>
              </a:lnSpc>
              <a:spcBef>
                <a:spcPts val="0"/>
              </a:spcBef>
              <a:defRPr/>
            </a:pPr>
            <a:endParaRPr lang="en-US" sz="1700" dirty="0">
              <a:latin typeface="Arial"/>
              <a:cs typeface="Arial"/>
            </a:endParaRPr>
          </a:p>
          <a:p>
            <a:pPr marL="714375" lvl="1" indent="-257175">
              <a:lnSpc>
                <a:spcPct val="120000"/>
              </a:lnSpc>
              <a:spcBef>
                <a:spcPts val="0"/>
              </a:spcBef>
              <a:defRPr/>
            </a:pPr>
            <a:r>
              <a:rPr lang="en-US" sz="1700" dirty="0">
                <a:latin typeface="Arial"/>
                <a:cs typeface="Arial"/>
              </a:rPr>
              <a:t>When plan begins, beneficiary pays the plan deductible included in the co-pay (if applicable), then co-pay/co-insurance begins</a:t>
            </a:r>
          </a:p>
          <a:p>
            <a:pPr marL="714375" lvl="1" indent="-257175">
              <a:lnSpc>
                <a:spcPct val="120000"/>
              </a:lnSpc>
              <a:spcBef>
                <a:spcPts val="0"/>
              </a:spcBef>
              <a:defRPr/>
            </a:pPr>
            <a:endParaRPr lang="en-US" sz="1700" dirty="0">
              <a:latin typeface="Arial"/>
              <a:cs typeface="Arial"/>
            </a:endParaRPr>
          </a:p>
          <a:p>
            <a:pPr marL="714375" lvl="1" indent="-257175">
              <a:lnSpc>
                <a:spcPct val="120000"/>
              </a:lnSpc>
              <a:spcBef>
                <a:spcPts val="0"/>
              </a:spcBef>
              <a:defRPr/>
            </a:pPr>
            <a:r>
              <a:rPr lang="en-US" sz="1700" dirty="0">
                <a:latin typeface="Arial"/>
                <a:cs typeface="Arial"/>
              </a:rPr>
              <a:t>Your report from </a:t>
            </a:r>
            <a:r>
              <a:rPr lang="en-US" sz="1700" dirty="0">
                <a:latin typeface="Arial"/>
                <a:cs typeface="Arial"/>
                <a:hlinkClick r:id="rId3"/>
              </a:rPr>
              <a:t>www.medicare.gov</a:t>
            </a:r>
            <a:r>
              <a:rPr lang="en-US" sz="1700" dirty="0">
                <a:latin typeface="Arial"/>
                <a:cs typeface="Arial"/>
              </a:rPr>
              <a:t> will help break down cost estimates</a:t>
            </a:r>
          </a:p>
          <a:p>
            <a:pPr marL="714375" lvl="1" indent="-257175">
              <a:lnSpc>
                <a:spcPct val="120000"/>
              </a:lnSpc>
              <a:spcBef>
                <a:spcPts val="0"/>
              </a:spcBef>
              <a:defRPr/>
            </a:pPr>
            <a:endParaRPr lang="en-US" sz="1700" dirty="0">
              <a:latin typeface="Arial"/>
              <a:cs typeface="Arial"/>
            </a:endParaRPr>
          </a:p>
          <a:p>
            <a:pPr marL="714375" lvl="1" indent="-257175">
              <a:lnSpc>
                <a:spcPct val="120000"/>
              </a:lnSpc>
              <a:spcBef>
                <a:spcPts val="0"/>
              </a:spcBef>
              <a:defRPr/>
            </a:pPr>
            <a:r>
              <a:rPr lang="en-US" sz="1700" dirty="0">
                <a:latin typeface="Arial"/>
                <a:cs typeface="Arial"/>
              </a:rPr>
              <a:t>In the background, the drug manufacturer covers some cost </a:t>
            </a:r>
          </a:p>
          <a:p>
            <a:pPr marL="714375" lvl="1" indent="-257175">
              <a:lnSpc>
                <a:spcPct val="120000"/>
              </a:lnSpc>
              <a:spcBef>
                <a:spcPts val="0"/>
              </a:spcBef>
              <a:defRPr/>
            </a:pPr>
            <a:endParaRPr lang="en-US" sz="1700" dirty="0">
              <a:latin typeface="Arial"/>
              <a:cs typeface="Arial"/>
            </a:endParaRPr>
          </a:p>
          <a:p>
            <a:pPr marL="714375" lvl="1" indent="-257175">
              <a:lnSpc>
                <a:spcPct val="120000"/>
              </a:lnSpc>
              <a:spcBef>
                <a:spcPts val="0"/>
              </a:spcBef>
              <a:defRPr/>
            </a:pPr>
            <a:r>
              <a:rPr lang="en-US" sz="1700" dirty="0">
                <a:latin typeface="Arial"/>
                <a:cs typeface="Arial"/>
              </a:rPr>
              <a:t>The beneficiary reaches </a:t>
            </a:r>
            <a:r>
              <a:rPr lang="en-US" sz="1700" dirty="0" err="1">
                <a:latin typeface="Arial"/>
                <a:cs typeface="Arial"/>
              </a:rPr>
              <a:t>TrOOP</a:t>
            </a:r>
            <a:r>
              <a:rPr lang="en-US" sz="1700" dirty="0">
                <a:latin typeface="Arial"/>
                <a:cs typeface="Arial"/>
              </a:rPr>
              <a:t> (True Out of Pocket Cost) (that may include Manufacturer Discount Program) when costs reach $2,100</a:t>
            </a:r>
          </a:p>
          <a:p>
            <a:pPr marL="714375" lvl="1" indent="-257175">
              <a:lnSpc>
                <a:spcPct val="120000"/>
              </a:lnSpc>
              <a:spcBef>
                <a:spcPts val="0"/>
              </a:spcBef>
              <a:defRPr/>
            </a:pPr>
            <a:endParaRPr lang="en-US" sz="1700" dirty="0">
              <a:latin typeface="Arial"/>
              <a:cs typeface="Arial"/>
            </a:endParaRPr>
          </a:p>
          <a:p>
            <a:pPr marL="714375" lvl="1" indent="-257175">
              <a:lnSpc>
                <a:spcPct val="120000"/>
              </a:lnSpc>
              <a:spcBef>
                <a:spcPts val="0"/>
              </a:spcBef>
              <a:defRPr/>
            </a:pPr>
            <a:r>
              <a:rPr lang="en-US" sz="1700" dirty="0">
                <a:latin typeface="Arial"/>
                <a:cs typeface="Arial"/>
              </a:rPr>
              <a:t>When </a:t>
            </a:r>
            <a:r>
              <a:rPr lang="en-US" sz="1700" dirty="0" err="1">
                <a:latin typeface="Arial"/>
                <a:cs typeface="Arial"/>
              </a:rPr>
              <a:t>TrOOP</a:t>
            </a:r>
            <a:r>
              <a:rPr lang="en-US" sz="1700" dirty="0">
                <a:latin typeface="Arial"/>
                <a:cs typeface="Arial"/>
              </a:rPr>
              <a:t> is reached, beneficiary is now in ‘catastrophic coverage’: for the remainder of the calendar year, the beneficiary will have NO co-insurance payments. </a:t>
            </a:r>
          </a:p>
          <a:p>
            <a:pPr marL="0" indent="0">
              <a:lnSpc>
                <a:spcPct val="120000"/>
              </a:lnSpc>
              <a:spcBef>
                <a:spcPts val="0"/>
              </a:spcBef>
              <a:buNone/>
              <a:defRPr/>
            </a:pPr>
            <a:r>
              <a:rPr lang="en-US" sz="2400" b="1" dirty="0">
                <a:latin typeface="Arial"/>
                <a:cs typeface="Arial"/>
              </a:rPr>
              <a:t>				</a:t>
            </a:r>
          </a:p>
          <a:p>
            <a:pPr marL="0" indent="0">
              <a:lnSpc>
                <a:spcPct val="120000"/>
              </a:lnSpc>
              <a:spcBef>
                <a:spcPts val="0"/>
              </a:spcBef>
              <a:buNone/>
              <a:defRPr/>
            </a:pPr>
            <a:r>
              <a:rPr lang="en-US" sz="1600" dirty="0"/>
              <a:t>						</a:t>
            </a:r>
          </a:p>
        </p:txBody>
      </p:sp>
      <p:sp>
        <p:nvSpPr>
          <p:cNvPr id="10" name="Title 2">
            <a:extLst>
              <a:ext uri="{FF2B5EF4-FFF2-40B4-BE49-F238E27FC236}">
                <a16:creationId xmlns:a16="http://schemas.microsoft.com/office/drawing/2014/main" id="{6A298A47-160F-494B-7909-DCC4127E16AA}"/>
              </a:ext>
            </a:extLst>
          </p:cNvPr>
          <p:cNvSpPr>
            <a:spLocks noGrp="1"/>
          </p:cNvSpPr>
          <p:nvPr>
            <p:ph type="title"/>
          </p:nvPr>
        </p:nvSpPr>
        <p:spPr>
          <a:xfrm>
            <a:off x="1381125" y="374649"/>
            <a:ext cx="10490200" cy="1222375"/>
          </a:xfrm>
        </p:spPr>
        <p:txBody>
          <a:bodyPr rtlCol="0">
            <a:normAutofit fontScale="90000"/>
          </a:bodyPr>
          <a:lstStyle/>
          <a:p>
            <a:pPr fontAlgn="auto">
              <a:spcAft>
                <a:spcPts val="0"/>
              </a:spcAft>
              <a:defRPr/>
            </a:pPr>
            <a:br>
              <a:rPr lang="en-US" altLang="en-US" sz="3600" dirty="0"/>
            </a:br>
            <a:br>
              <a:rPr lang="en-US" altLang="en-US" sz="3600" dirty="0"/>
            </a:br>
            <a:br>
              <a:rPr lang="en-US" altLang="en-US" sz="3600" dirty="0"/>
            </a:br>
            <a:r>
              <a:rPr lang="en-US" altLang="en-US" sz="3600" dirty="0"/>
              <a:t>2026 Medicare Standard Part D Coverage Phases</a:t>
            </a:r>
            <a:br>
              <a:rPr lang="en-US" altLang="en-US" sz="3600" dirty="0"/>
            </a:br>
            <a:endParaRPr lang="en-US" dirty="0"/>
          </a:p>
        </p:txBody>
      </p:sp>
      <p:sp>
        <p:nvSpPr>
          <p:cNvPr id="3" name="TextBox 2">
            <a:extLst>
              <a:ext uri="{FF2B5EF4-FFF2-40B4-BE49-F238E27FC236}">
                <a16:creationId xmlns:a16="http://schemas.microsoft.com/office/drawing/2014/main" id="{833645C4-A3C5-636D-A89C-E4099424C051}"/>
              </a:ext>
            </a:extLst>
          </p:cNvPr>
          <p:cNvSpPr txBox="1"/>
          <p:nvPr/>
        </p:nvSpPr>
        <p:spPr>
          <a:xfrm>
            <a:off x="3921918" y="5943234"/>
            <a:ext cx="5029200" cy="338554"/>
          </a:xfrm>
          <a:prstGeom prst="rect">
            <a:avLst/>
          </a:prstGeom>
          <a:noFill/>
        </p:spPr>
        <p:txBody>
          <a:bodyPr wrap="square" rtlCol="0">
            <a:spAutoFit/>
          </a:bodyPr>
          <a:lstStyle/>
          <a:p>
            <a:r>
              <a:rPr lang="en-US" sz="1600" u="sng" dirty="0">
                <a:solidFill>
                  <a:srgbClr val="8D9CAD"/>
                </a:solidFill>
                <a:latin typeface="Arial"/>
                <a:cs typeface="Arial"/>
                <a:hlinkClick r:id="rId4" action="ppaction://hlinkfile">
                  <a:extLst>
                    <a:ext uri="{A12FA001-AC4F-418D-AE19-62706E023703}">
                      <ahyp:hlinkClr xmlns:ahyp="http://schemas.microsoft.com/office/drawing/2018/hyperlinkcolor" val="tx"/>
                    </a:ext>
                  </a:extLst>
                </a:hlinkClick>
              </a:rPr>
              <a:t> </a:t>
            </a:r>
            <a:r>
              <a:rPr lang="en-US" sz="1600" u="sng" dirty="0">
                <a:latin typeface="Arial"/>
                <a:cs typeface="Arial"/>
                <a:hlinkClick r:id="rId5">
                  <a:extLst>
                    <a:ext uri="{A12FA001-AC4F-418D-AE19-62706E023703}">
                      <ahyp:hlinkClr xmlns:ahyp="http://schemas.microsoft.com/office/drawing/2018/hyperlinkcolor" val="tx"/>
                    </a:ext>
                  </a:extLst>
                </a:hlinkClick>
              </a:rPr>
              <a:t>2026 Medicare Standard Part D Coverage Phases</a:t>
            </a:r>
            <a:endParaRPr lang="en-US" u="sng" dirty="0"/>
          </a:p>
        </p:txBody>
      </p:sp>
      <p:pic>
        <p:nvPicPr>
          <p:cNvPr id="2" name="Graphic 1" descr="Laptop with solid fill">
            <a:extLst>
              <a:ext uri="{FF2B5EF4-FFF2-40B4-BE49-F238E27FC236}">
                <a16:creationId xmlns:a16="http://schemas.microsoft.com/office/drawing/2014/main" id="{5698B819-1A26-7604-AEFE-4C6E1E8CDE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19743" y="5721351"/>
            <a:ext cx="782320" cy="782320"/>
          </a:xfrm>
          <a:prstGeom prst="rect">
            <a:avLst/>
          </a:prstGeom>
        </p:spPr>
      </p:pic>
      <p:sp>
        <p:nvSpPr>
          <p:cNvPr id="4" name="Rectangle 3">
            <a:extLst>
              <a:ext uri="{FF2B5EF4-FFF2-40B4-BE49-F238E27FC236}">
                <a16:creationId xmlns:a16="http://schemas.microsoft.com/office/drawing/2014/main" id="{E018C4BA-2612-87F2-B9F6-2E30EE8412A7}"/>
              </a:ext>
            </a:extLst>
          </p:cNvPr>
          <p:cNvSpPr/>
          <p:nvPr/>
        </p:nvSpPr>
        <p:spPr>
          <a:xfrm>
            <a:off x="330200" y="5715000"/>
            <a:ext cx="2336800" cy="10731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0820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1AB25842-34D4-77A2-CE5A-E6EF4A21080E}"/>
              </a:ext>
            </a:extLst>
          </p:cNvPr>
          <p:cNvSpPr>
            <a:spLocks noGrp="1"/>
          </p:cNvSpPr>
          <p:nvPr>
            <p:ph idx="1"/>
          </p:nvPr>
        </p:nvSpPr>
        <p:spPr>
          <a:xfrm>
            <a:off x="850900" y="1828800"/>
            <a:ext cx="10490200" cy="3200400"/>
          </a:xfrm>
        </p:spPr>
        <p:txBody>
          <a:bodyPr vert="horz" lIns="0" tIns="0" rIns="0" bIns="0" rtlCol="0" anchor="t">
            <a:normAutofit lnSpcReduction="10000"/>
          </a:bodyPr>
          <a:lstStyle/>
          <a:p>
            <a:pPr marL="257175" indent="-257175" fontAlgn="auto">
              <a:spcBef>
                <a:spcPts val="0"/>
              </a:spcBef>
              <a:spcAft>
                <a:spcPts val="1200"/>
              </a:spcAft>
              <a:defRPr/>
            </a:pPr>
            <a:r>
              <a:rPr lang="en-US" sz="1600" dirty="0">
                <a:latin typeface="Arial"/>
                <a:cs typeface="Arial"/>
              </a:rPr>
              <a:t>Offered by all plans (Part D and Medicare Advantage Plans with drug coverage)</a:t>
            </a:r>
          </a:p>
          <a:p>
            <a:pPr marL="257175" indent="-257175">
              <a:spcBef>
                <a:spcPts val="0"/>
              </a:spcBef>
              <a:spcAft>
                <a:spcPts val="1200"/>
              </a:spcAft>
              <a:defRPr/>
            </a:pPr>
            <a:r>
              <a:rPr lang="en-US" sz="1600" dirty="0">
                <a:latin typeface="Arial"/>
                <a:cs typeface="Arial"/>
              </a:rPr>
              <a:t>Your plan or your pharmacy may notify you of this option</a:t>
            </a:r>
          </a:p>
          <a:p>
            <a:pPr marL="257175" indent="-257175" fontAlgn="auto">
              <a:spcBef>
                <a:spcPts val="0"/>
              </a:spcBef>
              <a:spcAft>
                <a:spcPts val="1200"/>
              </a:spcAft>
              <a:defRPr/>
            </a:pPr>
            <a:r>
              <a:rPr lang="en-US" sz="1600" dirty="0">
                <a:latin typeface="Arial"/>
                <a:cs typeface="Arial"/>
              </a:rPr>
              <a:t>Participation is voluntary and may/may not be helpful for you</a:t>
            </a:r>
          </a:p>
          <a:p>
            <a:pPr marL="257175" indent="-257175" fontAlgn="auto">
              <a:spcBef>
                <a:spcPts val="0"/>
              </a:spcBef>
              <a:spcAft>
                <a:spcPts val="1200"/>
              </a:spcAft>
              <a:defRPr/>
            </a:pPr>
            <a:r>
              <a:rPr lang="en-US" sz="1600" dirty="0">
                <a:latin typeface="Arial"/>
                <a:cs typeface="Arial"/>
              </a:rPr>
              <a:t>You continue to pay your monthly plan premium (if you have one), and you will be billed separately for your medications from your health or drug plan instead of paying at the pharmacy.</a:t>
            </a:r>
          </a:p>
          <a:p>
            <a:pPr marL="257175" indent="-257175" fontAlgn="auto">
              <a:spcBef>
                <a:spcPts val="0"/>
              </a:spcBef>
              <a:spcAft>
                <a:spcPts val="1200"/>
              </a:spcAft>
              <a:defRPr/>
            </a:pPr>
            <a:r>
              <a:rPr lang="en-US" sz="1600" dirty="0">
                <a:latin typeface="Arial"/>
                <a:cs typeface="Arial"/>
              </a:rPr>
              <a:t>This payment option might help manage monthly expenses but does not save you money or lower your drug costs.</a:t>
            </a:r>
          </a:p>
          <a:p>
            <a:pPr marL="257175" indent="-257175" fontAlgn="auto">
              <a:spcBef>
                <a:spcPts val="0"/>
              </a:spcBef>
              <a:spcAft>
                <a:spcPts val="1200"/>
              </a:spcAft>
              <a:defRPr/>
            </a:pPr>
            <a:r>
              <a:rPr lang="en-US" sz="1600" dirty="0">
                <a:latin typeface="Arial"/>
                <a:cs typeface="Arial"/>
              </a:rPr>
              <a:t>Your payment might change each month so you might not know what your exact bill will be ahead of time. </a:t>
            </a:r>
          </a:p>
          <a:p>
            <a:pPr marL="257175" indent="-257175" fontAlgn="auto">
              <a:spcBef>
                <a:spcPts val="0"/>
              </a:spcBef>
              <a:spcAft>
                <a:spcPts val="1200"/>
              </a:spcAft>
              <a:defRPr/>
            </a:pPr>
            <a:r>
              <a:rPr lang="en-US" sz="1600" dirty="0">
                <a:latin typeface="Arial"/>
                <a:cs typeface="Arial"/>
              </a:rPr>
              <a:t>Your out-of-pocket drug costs are capped at $2,100 in 2026 whether you participate in the Medicare Prescription Payment Plan or not.  </a:t>
            </a:r>
          </a:p>
          <a:p>
            <a:pPr marL="0" indent="0" fontAlgn="auto">
              <a:spcAft>
                <a:spcPts val="1200"/>
              </a:spcAft>
              <a:buFont typeface="Arial" panose="020B0604020202020204" pitchFamily="34" charset="0"/>
              <a:buNone/>
              <a:defRPr/>
            </a:pPr>
            <a:endParaRPr lang="en-US" sz="1600" dirty="0"/>
          </a:p>
        </p:txBody>
      </p:sp>
      <p:sp>
        <p:nvSpPr>
          <p:cNvPr id="10" name="Title 2">
            <a:extLst>
              <a:ext uri="{FF2B5EF4-FFF2-40B4-BE49-F238E27FC236}">
                <a16:creationId xmlns:a16="http://schemas.microsoft.com/office/drawing/2014/main" id="{6A298A47-160F-494B-7909-DCC4127E16AA}"/>
              </a:ext>
            </a:extLst>
          </p:cNvPr>
          <p:cNvSpPr>
            <a:spLocks noGrp="1"/>
          </p:cNvSpPr>
          <p:nvPr>
            <p:ph type="title"/>
          </p:nvPr>
        </p:nvSpPr>
        <p:spPr>
          <a:xfrm>
            <a:off x="1143000" y="762000"/>
            <a:ext cx="10490200" cy="454024"/>
          </a:xfrm>
        </p:spPr>
        <p:txBody>
          <a:bodyPr rtlCol="0">
            <a:normAutofit/>
          </a:bodyPr>
          <a:lstStyle/>
          <a:p>
            <a:pPr fontAlgn="auto">
              <a:spcAft>
                <a:spcPts val="0"/>
              </a:spcAft>
              <a:defRPr/>
            </a:pPr>
            <a:r>
              <a:rPr lang="en-US" altLang="en-US" dirty="0"/>
              <a:t>Medicare Prescription Payment Plan</a:t>
            </a:r>
            <a:endParaRPr lang="en-US" dirty="0"/>
          </a:p>
        </p:txBody>
      </p:sp>
    </p:spTree>
    <p:extLst>
      <p:ext uri="{BB962C8B-B14F-4D97-AF65-F5344CB8AC3E}">
        <p14:creationId xmlns:p14="http://schemas.microsoft.com/office/powerpoint/2010/main" val="961339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D15B6648-79DF-45AA-BF87-2BE862455F2F}"/>
              </a:ext>
            </a:extLst>
          </p:cNvPr>
          <p:cNvSpPr txBox="1">
            <a:spLocks/>
          </p:cNvSpPr>
          <p:nvPr/>
        </p:nvSpPr>
        <p:spPr>
          <a:xfrm>
            <a:off x="1109271" y="1752600"/>
            <a:ext cx="7432216" cy="313350"/>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000" b="1" dirty="0"/>
              <a:t>State Pharmaceutical Assistance Program</a:t>
            </a:r>
          </a:p>
          <a:p>
            <a:pPr>
              <a:defRPr/>
            </a:pPr>
            <a:endParaRPr lang="en-US" sz="2000" dirty="0"/>
          </a:p>
        </p:txBody>
      </p:sp>
      <p:pic>
        <p:nvPicPr>
          <p:cNvPr id="6" name="Content Placeholder 6" descr="http://umassmed.typepad.com/.a/6a0133f11ab9fe970b01a511ed5301970c-600wi">
            <a:hlinkClick r:id="rId3"/>
            <a:extLst>
              <a:ext uri="{FF2B5EF4-FFF2-40B4-BE49-F238E27FC236}">
                <a16:creationId xmlns:a16="http://schemas.microsoft.com/office/drawing/2014/main" id="{6CD3E505-4A54-4652-A397-2695F3DD52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846268" y="4209110"/>
            <a:ext cx="2833688" cy="885825"/>
          </a:xfrm>
          <a:prstGeom prst="rect">
            <a:avLst/>
          </a:prstGeom>
          <a:noFill/>
        </p:spPr>
      </p:pic>
      <p:sp>
        <p:nvSpPr>
          <p:cNvPr id="10" name="Content Placeholder 2">
            <a:extLst>
              <a:ext uri="{FF2B5EF4-FFF2-40B4-BE49-F238E27FC236}">
                <a16:creationId xmlns:a16="http://schemas.microsoft.com/office/drawing/2014/main" id="{3F952FB0-2456-89EE-540A-8316EF9BB10C}"/>
              </a:ext>
            </a:extLst>
          </p:cNvPr>
          <p:cNvSpPr>
            <a:spLocks noGrp="1"/>
          </p:cNvSpPr>
          <p:nvPr>
            <p:ph idx="1"/>
          </p:nvPr>
        </p:nvSpPr>
        <p:spPr>
          <a:xfrm>
            <a:off x="1109272" y="2231827"/>
            <a:ext cx="7432215" cy="2788824"/>
          </a:xfrm>
        </p:spPr>
        <p:txBody>
          <a:bodyPr rtlCol="0">
            <a:normAutofit/>
          </a:bodyPr>
          <a:lstStyle/>
          <a:p>
            <a:pPr fontAlgn="auto">
              <a:spcBef>
                <a:spcPts val="0"/>
              </a:spcBef>
              <a:spcAft>
                <a:spcPts val="1200"/>
              </a:spcAft>
              <a:defRPr/>
            </a:pPr>
            <a:r>
              <a:rPr lang="en-US" sz="1600" dirty="0"/>
              <a:t>NOT a separate drug plan or Medicare Advantage Plan</a:t>
            </a:r>
          </a:p>
          <a:p>
            <a:pPr fontAlgn="auto">
              <a:spcBef>
                <a:spcPts val="0"/>
              </a:spcBef>
              <a:spcAft>
                <a:spcPts val="1200"/>
              </a:spcAft>
              <a:defRPr/>
            </a:pPr>
            <a:r>
              <a:rPr lang="en-US" sz="1600" dirty="0"/>
              <a:t>Membership gives you a Special Enrollment Period each year!</a:t>
            </a:r>
          </a:p>
          <a:p>
            <a:pPr fontAlgn="auto">
              <a:spcBef>
                <a:spcPts val="0"/>
              </a:spcBef>
              <a:spcAft>
                <a:spcPts val="1200"/>
              </a:spcAft>
              <a:defRPr/>
            </a:pPr>
            <a:r>
              <a:rPr lang="en-US" sz="1600" dirty="0"/>
              <a:t>Will cover a one time 72-hour supply of any medication that cannot be billed     to the member’s primary drug plan or is rejected by the plan</a:t>
            </a:r>
          </a:p>
          <a:p>
            <a:pPr fontAlgn="auto">
              <a:spcBef>
                <a:spcPts val="0"/>
              </a:spcBef>
              <a:spcAft>
                <a:spcPts val="0"/>
              </a:spcAft>
              <a:defRPr/>
            </a:pPr>
            <a:r>
              <a:rPr lang="en-US" sz="1600" dirty="0"/>
              <a:t>Simple to enroll: Call 1-800-243-4636 choose Prescription Advantage,              or </a:t>
            </a:r>
            <a:r>
              <a:rPr lang="en-US" sz="1600" dirty="0">
                <a:solidFill>
                  <a:srgbClr val="054D7D"/>
                </a:solidFill>
                <a:hlinkClick r:id="rId3">
                  <a:extLst>
                    <a:ext uri="{A12FA001-AC4F-418D-AE19-62706E023703}">
                      <ahyp:hlinkClr xmlns:ahyp="http://schemas.microsoft.com/office/drawing/2018/hyperlinkcolor" val="tx"/>
                    </a:ext>
                  </a:extLst>
                </a:hlinkClick>
              </a:rPr>
              <a:t>www.prescriptionadvantagema.org </a:t>
            </a:r>
            <a:endParaRPr lang="en-US" sz="1600" dirty="0"/>
          </a:p>
          <a:p>
            <a:pPr marL="0" indent="0" fontAlgn="auto">
              <a:spcBef>
                <a:spcPts val="0"/>
              </a:spcBef>
              <a:spcAft>
                <a:spcPts val="0"/>
              </a:spcAft>
              <a:buNone/>
              <a:defRPr/>
            </a:pPr>
            <a:endParaRPr lang="en-US" sz="1600" dirty="0"/>
          </a:p>
          <a:p>
            <a:pPr fontAlgn="auto">
              <a:spcBef>
                <a:spcPts val="0"/>
              </a:spcBef>
              <a:spcAft>
                <a:spcPts val="0"/>
              </a:spcAft>
              <a:defRPr/>
            </a:pPr>
            <a:r>
              <a:rPr lang="en-US" sz="1600" b="1" dirty="0"/>
              <a:t>Note</a:t>
            </a:r>
            <a:r>
              <a:rPr lang="en-US" sz="1600" dirty="0"/>
              <a:t>: If you apply, be sure to provide required documentation to Prescription Advantage in a timely manner to ensure application process is complete</a:t>
            </a:r>
          </a:p>
          <a:p>
            <a:pPr fontAlgn="auto">
              <a:spcBef>
                <a:spcPts val="0"/>
              </a:spcBef>
              <a:spcAft>
                <a:spcPts val="0"/>
              </a:spcAft>
              <a:defRPr/>
            </a:pPr>
            <a:endParaRPr lang="en-US" sz="1600" dirty="0"/>
          </a:p>
          <a:p>
            <a:pPr marL="0" indent="0" fontAlgn="auto">
              <a:spcAft>
                <a:spcPts val="0"/>
              </a:spcAft>
              <a:buNone/>
              <a:defRPr/>
            </a:pPr>
            <a:endParaRPr lang="en-US" sz="1600" dirty="0"/>
          </a:p>
        </p:txBody>
      </p:sp>
      <p:sp>
        <p:nvSpPr>
          <p:cNvPr id="7" name="Title 5">
            <a:extLst>
              <a:ext uri="{FF2B5EF4-FFF2-40B4-BE49-F238E27FC236}">
                <a16:creationId xmlns:a16="http://schemas.microsoft.com/office/drawing/2014/main" id="{277FCF7D-50B2-45DB-9FAF-9DF280BE4717}"/>
              </a:ext>
            </a:extLst>
          </p:cNvPr>
          <p:cNvSpPr>
            <a:spLocks noGrp="1"/>
          </p:cNvSpPr>
          <p:nvPr>
            <p:ph type="title"/>
          </p:nvPr>
        </p:nvSpPr>
        <p:spPr/>
        <p:txBody>
          <a:bodyPr rtlCol="0"/>
          <a:lstStyle/>
          <a:p>
            <a:pPr fontAlgn="auto">
              <a:spcAft>
                <a:spcPts val="0"/>
              </a:spcAft>
              <a:defRPr/>
            </a:pPr>
            <a:r>
              <a:rPr lang="en-US" altLang="en-US" dirty="0"/>
              <a:t>Prescription Advantage</a:t>
            </a:r>
            <a:endParaRPr lang="en-US" dirty="0"/>
          </a:p>
        </p:txBody>
      </p:sp>
      <p:pic>
        <p:nvPicPr>
          <p:cNvPr id="12" name="Graphic 11" descr="Medicine outline">
            <a:extLst>
              <a:ext uri="{FF2B5EF4-FFF2-40B4-BE49-F238E27FC236}">
                <a16:creationId xmlns:a16="http://schemas.microsoft.com/office/drawing/2014/main" id="{56D2B6F2-3C45-4256-9D2D-B473D479FB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91132" y="1254478"/>
            <a:ext cx="2788824" cy="2788824"/>
          </a:xfrm>
          <a:prstGeom prst="rect">
            <a:avLst/>
          </a:prstGeom>
        </p:spPr>
      </p:pic>
    </p:spTree>
    <p:extLst>
      <p:ext uri="{BB962C8B-B14F-4D97-AF65-F5344CB8AC3E}">
        <p14:creationId xmlns:p14="http://schemas.microsoft.com/office/powerpoint/2010/main" val="2179128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E630118B-62DF-09E3-6DEF-3B9D50981555}"/>
              </a:ext>
            </a:extLst>
          </p:cNvPr>
          <p:cNvGraphicFramePr>
            <a:graphicFrameLocks noChangeAspect="1"/>
          </p:cNvGraphicFramePr>
          <p:nvPr>
            <p:extLst>
              <p:ext uri="{D42A27DB-BD31-4B8C-83A1-F6EECF244321}">
                <p14:modId xmlns:p14="http://schemas.microsoft.com/office/powerpoint/2010/main" val="2097118579"/>
              </p:ext>
            </p:extLst>
          </p:nvPr>
        </p:nvGraphicFramePr>
        <p:xfrm>
          <a:off x="2286000" y="190171"/>
          <a:ext cx="9746673" cy="6591629"/>
        </p:xfrm>
        <a:graphic>
          <a:graphicData uri="http://schemas.openxmlformats.org/presentationml/2006/ole">
            <mc:AlternateContent xmlns:mc="http://schemas.openxmlformats.org/markup-compatibility/2006">
              <mc:Choice xmlns:v="urn:schemas-microsoft-com:vml" Requires="v">
                <p:oleObj name="PDF" r:id="rId3" imgW="0" imgH="360" progId="FoxitPhantomPDF.Document">
                  <p:embed/>
                </p:oleObj>
              </mc:Choice>
              <mc:Fallback>
                <p:oleObj name="PDF" r:id="rId3" imgW="0" imgH="360" progId="FoxitPhantomPDF.Document">
                  <p:embed/>
                  <p:pic>
                    <p:nvPicPr>
                      <p:cNvPr id="3" name="Object 2">
                        <a:extLst>
                          <a:ext uri="{FF2B5EF4-FFF2-40B4-BE49-F238E27FC236}">
                            <a16:creationId xmlns:a16="http://schemas.microsoft.com/office/drawing/2014/main" id="{E630118B-62DF-09E3-6DEF-3B9D50981555}"/>
                          </a:ext>
                        </a:extLst>
                      </p:cNvPr>
                      <p:cNvPicPr/>
                      <p:nvPr/>
                    </p:nvPicPr>
                    <p:blipFill>
                      <a:blip r:embed="rId4"/>
                      <a:stretch>
                        <a:fillRect/>
                      </a:stretch>
                    </p:blipFill>
                    <p:spPr>
                      <a:xfrm>
                        <a:off x="2286000" y="190171"/>
                        <a:ext cx="9746673" cy="6591629"/>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5B269FDA-2091-451B-23D4-5CB7FFA9D5DC}"/>
              </a:ext>
            </a:extLst>
          </p:cNvPr>
          <p:cNvSpPr txBox="1"/>
          <p:nvPr/>
        </p:nvSpPr>
        <p:spPr>
          <a:xfrm>
            <a:off x="518795" y="3429000"/>
            <a:ext cx="1535430"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Your</a:t>
            </a:r>
            <a:r>
              <a:rPr lang="en-US" dirty="0">
                <a:solidFill>
                  <a:srgbClr val="8D9CAD"/>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en-US"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Medicare Options </a:t>
            </a:r>
            <a:endParaRPr lang="en-US" dirty="0">
              <a:latin typeface="Arial" panose="020B0604020202020204" pitchFamily="34" charset="0"/>
              <a:cs typeface="Arial" panose="020B0604020202020204" pitchFamily="34" charset="0"/>
            </a:endParaRPr>
          </a:p>
        </p:txBody>
      </p:sp>
      <p:pic>
        <p:nvPicPr>
          <p:cNvPr id="4" name="Graphic 3" descr="Laptop with solid fill">
            <a:extLst>
              <a:ext uri="{FF2B5EF4-FFF2-40B4-BE49-F238E27FC236}">
                <a16:creationId xmlns:a16="http://schemas.microsoft.com/office/drawing/2014/main" id="{8BDCF868-204A-C3F5-4F50-F31000D992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4400" y="2646680"/>
            <a:ext cx="782320" cy="782320"/>
          </a:xfrm>
          <a:prstGeom prst="rect">
            <a:avLst/>
          </a:prstGeom>
        </p:spPr>
      </p:pic>
      <p:sp>
        <p:nvSpPr>
          <p:cNvPr id="5" name="Rectangle 4">
            <a:extLst>
              <a:ext uri="{FF2B5EF4-FFF2-40B4-BE49-F238E27FC236}">
                <a16:creationId xmlns:a16="http://schemas.microsoft.com/office/drawing/2014/main" id="{25B5014C-863D-A8CC-8B58-83B15F46A49F}"/>
              </a:ext>
            </a:extLst>
          </p:cNvPr>
          <p:cNvSpPr/>
          <p:nvPr/>
        </p:nvSpPr>
        <p:spPr>
          <a:xfrm>
            <a:off x="228600" y="5486400"/>
            <a:ext cx="2209799" cy="1295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637A8B7-FC13-30B5-2AEF-385829CA04AB}"/>
              </a:ext>
            </a:extLst>
          </p:cNvPr>
          <p:cNvSpPr/>
          <p:nvPr/>
        </p:nvSpPr>
        <p:spPr>
          <a:xfrm>
            <a:off x="304800" y="609600"/>
            <a:ext cx="914400" cy="6463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980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Placeholder 2">
            <a:extLst>
              <a:ext uri="{FF2B5EF4-FFF2-40B4-BE49-F238E27FC236}">
                <a16:creationId xmlns:a16="http://schemas.microsoft.com/office/drawing/2014/main" id="{2CB2947A-0AC5-43F6-89A8-D30B3015F422}"/>
              </a:ext>
            </a:extLst>
          </p:cNvPr>
          <p:cNvSpPr>
            <a:spLocks noGrp="1" noChangeArrowheads="1"/>
          </p:cNvSpPr>
          <p:nvPr>
            <p:ph type="body" sz="quarter" idx="16"/>
          </p:nvPr>
        </p:nvSpPr>
        <p:spPr>
          <a:xfrm>
            <a:off x="920019" y="1735104"/>
            <a:ext cx="3350476" cy="1330464"/>
          </a:xfrm>
          <a:solidFill>
            <a:srgbClr val="77C043"/>
          </a:solidFill>
        </p:spPr>
        <p:txBody>
          <a:bodyPr anchor="ctr"/>
          <a:lstStyle/>
          <a:p>
            <a:pPr algn="ctr">
              <a:spcBef>
                <a:spcPct val="20000"/>
              </a:spcBef>
            </a:pPr>
            <a:r>
              <a:rPr lang="en-US" altLang="en-US" sz="2000" dirty="0">
                <a:solidFill>
                  <a:schemeClr val="bg1"/>
                </a:solidFill>
              </a:rPr>
              <a:t>Must have</a:t>
            </a:r>
          </a:p>
          <a:p>
            <a:pPr algn="ctr">
              <a:spcBef>
                <a:spcPct val="20000"/>
              </a:spcBef>
            </a:pPr>
            <a:r>
              <a:rPr lang="en-US" altLang="en-US" sz="2000" dirty="0">
                <a:solidFill>
                  <a:schemeClr val="bg1"/>
                </a:solidFill>
              </a:rPr>
              <a:t> Part A and Part B</a:t>
            </a:r>
          </a:p>
          <a:p>
            <a:pPr algn="ctr">
              <a:spcBef>
                <a:spcPct val="20000"/>
              </a:spcBef>
            </a:pPr>
            <a:r>
              <a:rPr lang="en-US" altLang="en-US" sz="2000" dirty="0">
                <a:solidFill>
                  <a:schemeClr val="bg1"/>
                </a:solidFill>
              </a:rPr>
              <a:t> to enroll</a:t>
            </a:r>
          </a:p>
        </p:txBody>
      </p:sp>
      <p:sp>
        <p:nvSpPr>
          <p:cNvPr id="8" name="Text Placeholder 7">
            <a:extLst>
              <a:ext uri="{FF2B5EF4-FFF2-40B4-BE49-F238E27FC236}">
                <a16:creationId xmlns:a16="http://schemas.microsoft.com/office/drawing/2014/main" id="{1F7AADCA-C2B3-42C1-A92D-9562DF080266}"/>
              </a:ext>
            </a:extLst>
          </p:cNvPr>
          <p:cNvSpPr>
            <a:spLocks noGrp="1"/>
          </p:cNvSpPr>
          <p:nvPr>
            <p:ph type="body" sz="quarter" idx="63"/>
          </p:nvPr>
        </p:nvSpPr>
        <p:spPr>
          <a:xfrm>
            <a:off x="920019" y="4733227"/>
            <a:ext cx="10329126" cy="711200"/>
          </a:xfrm>
        </p:spPr>
        <p:txBody>
          <a:bodyPr rtlCol="0"/>
          <a:lstStyle/>
          <a:p>
            <a:pPr algn="ctr" fontAlgn="auto">
              <a:spcBef>
                <a:spcPts val="0"/>
              </a:spcBef>
              <a:spcAft>
                <a:spcPts val="600"/>
              </a:spcAft>
              <a:defRPr/>
            </a:pPr>
            <a:r>
              <a:rPr lang="en-US" altLang="en-US" sz="1600" b="1" dirty="0"/>
              <a:t>IMPORTANT </a:t>
            </a:r>
          </a:p>
          <a:p>
            <a:pPr algn="ctr" fontAlgn="auto">
              <a:spcBef>
                <a:spcPts val="0"/>
              </a:spcBef>
              <a:spcAft>
                <a:spcPts val="600"/>
              </a:spcAft>
              <a:defRPr/>
            </a:pPr>
            <a:r>
              <a:rPr lang="en-US" altLang="en-US" sz="1600" b="1" dirty="0"/>
              <a:t>Before enrolling: </a:t>
            </a:r>
            <a:r>
              <a:rPr lang="en-US" altLang="en-US" sz="1600" dirty="0"/>
              <a:t>Be sure all of your providers accept the plan you want and be sure your prescriptions are covered in the plan you want</a:t>
            </a:r>
          </a:p>
          <a:p>
            <a:pPr fontAlgn="auto">
              <a:defRPr/>
            </a:pPr>
            <a:endParaRPr lang="en-US" dirty="0"/>
          </a:p>
        </p:txBody>
      </p:sp>
      <p:sp>
        <p:nvSpPr>
          <p:cNvPr id="74756" name="Text Placeholder 8">
            <a:extLst>
              <a:ext uri="{FF2B5EF4-FFF2-40B4-BE49-F238E27FC236}">
                <a16:creationId xmlns:a16="http://schemas.microsoft.com/office/drawing/2014/main" id="{C169DB70-45EA-48DF-BFBE-AA883F61F741}"/>
              </a:ext>
            </a:extLst>
          </p:cNvPr>
          <p:cNvSpPr>
            <a:spLocks noGrp="1" noChangeArrowheads="1"/>
          </p:cNvSpPr>
          <p:nvPr>
            <p:ph type="body" sz="quarter" idx="90"/>
          </p:nvPr>
        </p:nvSpPr>
        <p:spPr>
          <a:xfrm>
            <a:off x="4354148" y="1752071"/>
            <a:ext cx="3350475" cy="1330464"/>
          </a:xfrm>
          <a:solidFill>
            <a:schemeClr val="accent6"/>
          </a:solidFill>
        </p:spPr>
        <p:txBody>
          <a:bodyPr anchor="ctr"/>
          <a:lstStyle/>
          <a:p>
            <a:pPr algn="ctr">
              <a:spcBef>
                <a:spcPct val="20000"/>
              </a:spcBef>
            </a:pPr>
            <a:r>
              <a:rPr lang="en-US" altLang="en-US" sz="2000" dirty="0">
                <a:solidFill>
                  <a:schemeClr val="bg1"/>
                </a:solidFill>
                <a:latin typeface="Arial"/>
                <a:cs typeface="Arial"/>
              </a:rPr>
              <a:t>HMOs, HMO-POS, </a:t>
            </a:r>
          </a:p>
          <a:p>
            <a:pPr algn="ctr">
              <a:spcBef>
                <a:spcPct val="20000"/>
              </a:spcBef>
            </a:pPr>
            <a:r>
              <a:rPr lang="en-US" altLang="en-US" sz="2000" dirty="0">
                <a:solidFill>
                  <a:schemeClr val="bg1"/>
                </a:solidFill>
                <a:latin typeface="Arial"/>
                <a:cs typeface="Arial"/>
              </a:rPr>
              <a:t>or PPOs </a:t>
            </a:r>
            <a:endParaRPr lang="en-US" altLang="en-US" sz="2000" dirty="0">
              <a:solidFill>
                <a:schemeClr val="bg1"/>
              </a:solidFill>
            </a:endParaRPr>
          </a:p>
        </p:txBody>
      </p:sp>
      <p:sp>
        <p:nvSpPr>
          <p:cNvPr id="74757" name="Text Placeholder 14">
            <a:extLst>
              <a:ext uri="{FF2B5EF4-FFF2-40B4-BE49-F238E27FC236}">
                <a16:creationId xmlns:a16="http://schemas.microsoft.com/office/drawing/2014/main" id="{E8A74DF5-A74A-4F43-A9EC-7F91520CAA79}"/>
              </a:ext>
            </a:extLst>
          </p:cNvPr>
          <p:cNvSpPr>
            <a:spLocks noGrp="1" noChangeArrowheads="1"/>
          </p:cNvSpPr>
          <p:nvPr>
            <p:ph type="body" sz="quarter" idx="91"/>
          </p:nvPr>
        </p:nvSpPr>
        <p:spPr>
          <a:xfrm>
            <a:off x="7786143" y="1769038"/>
            <a:ext cx="3348154" cy="1330464"/>
          </a:xfrm>
          <a:solidFill>
            <a:schemeClr val="tx2"/>
          </a:solidFill>
        </p:spPr>
        <p:txBody>
          <a:bodyPr anchor="ctr"/>
          <a:lstStyle/>
          <a:p>
            <a:pPr algn="ctr">
              <a:lnSpc>
                <a:spcPct val="90000"/>
              </a:lnSpc>
              <a:spcBef>
                <a:spcPct val="20000"/>
              </a:spcBef>
              <a:spcAft>
                <a:spcPct val="0"/>
              </a:spcAft>
              <a:buClr>
                <a:schemeClr val="accent1"/>
              </a:buClr>
            </a:pPr>
            <a:r>
              <a:rPr lang="en-US" altLang="en-US" sz="2000" b="1" dirty="0">
                <a:solidFill>
                  <a:schemeClr val="bg1"/>
                </a:solidFill>
              </a:rPr>
              <a:t>May have monthly premium and copays </a:t>
            </a:r>
            <a:br>
              <a:rPr lang="en-US" altLang="en-US" sz="2000" b="1" dirty="0">
                <a:solidFill>
                  <a:schemeClr val="bg1"/>
                </a:solidFill>
              </a:rPr>
            </a:br>
            <a:r>
              <a:rPr lang="en-US" altLang="en-US" sz="2000" b="1" dirty="0">
                <a:solidFill>
                  <a:schemeClr val="bg1"/>
                </a:solidFill>
              </a:rPr>
              <a:t>for services</a:t>
            </a:r>
          </a:p>
        </p:txBody>
      </p:sp>
      <p:sp>
        <p:nvSpPr>
          <p:cNvPr id="20" name="Title 19">
            <a:extLst>
              <a:ext uri="{FF2B5EF4-FFF2-40B4-BE49-F238E27FC236}">
                <a16:creationId xmlns:a16="http://schemas.microsoft.com/office/drawing/2014/main" id="{0EBA9417-338B-4B48-A8BA-D0C17AF6D379}"/>
              </a:ext>
            </a:extLst>
          </p:cNvPr>
          <p:cNvSpPr>
            <a:spLocks noGrp="1"/>
          </p:cNvSpPr>
          <p:nvPr>
            <p:ph type="title"/>
          </p:nvPr>
        </p:nvSpPr>
        <p:spPr>
          <a:xfrm>
            <a:off x="1066800" y="514905"/>
            <a:ext cx="10490849" cy="711200"/>
          </a:xfrm>
        </p:spPr>
        <p:txBody>
          <a:bodyPr rtlCol="0"/>
          <a:lstStyle/>
          <a:p>
            <a:pPr fontAlgn="auto">
              <a:spcAft>
                <a:spcPts val="0"/>
              </a:spcAft>
              <a:defRPr/>
            </a:pPr>
            <a:r>
              <a:rPr lang="en-US" altLang="en-US" dirty="0"/>
              <a:t>Medicare Advantage Plans (a.k.a. MA, MAPD, Part C)</a:t>
            </a:r>
            <a:endParaRPr lang="en-US" dirty="0"/>
          </a:p>
        </p:txBody>
      </p:sp>
      <p:sp>
        <p:nvSpPr>
          <p:cNvPr id="74759" name="Text Placeholder 8">
            <a:extLst>
              <a:ext uri="{FF2B5EF4-FFF2-40B4-BE49-F238E27FC236}">
                <a16:creationId xmlns:a16="http://schemas.microsoft.com/office/drawing/2014/main" id="{C0EF8E52-6E80-41B0-9A96-85CCBEA906E1}"/>
              </a:ext>
            </a:extLst>
          </p:cNvPr>
          <p:cNvSpPr txBox="1">
            <a:spLocks/>
          </p:cNvSpPr>
          <p:nvPr/>
        </p:nvSpPr>
        <p:spPr bwMode="auto">
          <a:xfrm>
            <a:off x="920020" y="3184701"/>
            <a:ext cx="3350475" cy="1330463"/>
          </a:xfrm>
          <a:prstGeom prst="rect">
            <a:avLst/>
          </a:prstGeom>
          <a:solidFill>
            <a:schemeClr val="accent6"/>
          </a:solidFill>
          <a:ln>
            <a:noFill/>
          </a:ln>
        </p:spPr>
        <p:txBody>
          <a:bodyPr anchor="ct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chemeClr val="accent1"/>
              </a:buClr>
              <a:buNone/>
            </a:pPr>
            <a:r>
              <a:rPr lang="en-US" altLang="en-US" sz="2000" b="1" dirty="0">
                <a:solidFill>
                  <a:schemeClr val="bg1"/>
                </a:solidFill>
              </a:rPr>
              <a:t>Coverage provided through private </a:t>
            </a:r>
            <a:br>
              <a:rPr lang="en-US" altLang="en-US" sz="2000" b="1" dirty="0">
                <a:solidFill>
                  <a:schemeClr val="bg1"/>
                </a:solidFill>
              </a:rPr>
            </a:br>
            <a:r>
              <a:rPr lang="en-US" altLang="en-US" sz="2000" b="1" dirty="0">
                <a:solidFill>
                  <a:schemeClr val="bg1"/>
                </a:solidFill>
              </a:rPr>
              <a:t>network-based plans </a:t>
            </a:r>
          </a:p>
        </p:txBody>
      </p:sp>
      <p:sp>
        <p:nvSpPr>
          <p:cNvPr id="74760" name="Text Placeholder 8">
            <a:extLst>
              <a:ext uri="{FF2B5EF4-FFF2-40B4-BE49-F238E27FC236}">
                <a16:creationId xmlns:a16="http://schemas.microsoft.com/office/drawing/2014/main" id="{F618CF12-1F8E-4779-B960-A220A8B964A9}"/>
              </a:ext>
            </a:extLst>
          </p:cNvPr>
          <p:cNvSpPr txBox="1">
            <a:spLocks/>
          </p:cNvSpPr>
          <p:nvPr/>
        </p:nvSpPr>
        <p:spPr bwMode="auto">
          <a:xfrm>
            <a:off x="4354147" y="3184701"/>
            <a:ext cx="3350476" cy="1330463"/>
          </a:xfrm>
          <a:prstGeom prst="rect">
            <a:avLst/>
          </a:prstGeom>
          <a:solidFill>
            <a:schemeClr val="accent6"/>
          </a:solidFill>
          <a:ln>
            <a:noFill/>
          </a:ln>
        </p:spPr>
        <p:txBody>
          <a:bodyPr anchor="ct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chemeClr val="accent1"/>
              </a:buClr>
              <a:buNone/>
            </a:pPr>
            <a:r>
              <a:rPr lang="en-US" altLang="en-US" sz="2000" b="1" dirty="0">
                <a:solidFill>
                  <a:schemeClr val="bg1"/>
                </a:solidFill>
              </a:rPr>
              <a:t>Prescription drug coverage may/may not</a:t>
            </a:r>
            <a:br>
              <a:rPr lang="en-US" altLang="en-US" sz="2000" b="1" dirty="0">
                <a:solidFill>
                  <a:schemeClr val="bg1"/>
                </a:solidFill>
              </a:rPr>
            </a:br>
            <a:r>
              <a:rPr lang="en-US" altLang="en-US" sz="2000" b="1" dirty="0">
                <a:solidFill>
                  <a:schemeClr val="bg1"/>
                </a:solidFill>
              </a:rPr>
              <a:t> be included</a:t>
            </a:r>
          </a:p>
        </p:txBody>
      </p:sp>
      <p:sp>
        <p:nvSpPr>
          <p:cNvPr id="2" name="Text Placeholder 8">
            <a:extLst>
              <a:ext uri="{FF2B5EF4-FFF2-40B4-BE49-F238E27FC236}">
                <a16:creationId xmlns:a16="http://schemas.microsoft.com/office/drawing/2014/main" id="{113CADAB-2F22-984F-3242-F8A59A0C0AFB}"/>
              </a:ext>
            </a:extLst>
          </p:cNvPr>
          <p:cNvSpPr txBox="1">
            <a:spLocks/>
          </p:cNvSpPr>
          <p:nvPr/>
        </p:nvSpPr>
        <p:spPr bwMode="auto">
          <a:xfrm>
            <a:off x="7784982" y="3184701"/>
            <a:ext cx="3350476" cy="1330463"/>
          </a:xfrm>
          <a:prstGeom prst="rect">
            <a:avLst/>
          </a:prstGeom>
          <a:solidFill>
            <a:schemeClr val="accent6"/>
          </a:solidFill>
          <a:ln>
            <a:noFill/>
          </a:ln>
        </p:spPr>
        <p:txBody>
          <a:bodyPr anchor="ct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chemeClr val="accent1"/>
              </a:buClr>
              <a:buNone/>
            </a:pPr>
            <a:r>
              <a:rPr lang="en-US" altLang="en-US" sz="2000" b="1" dirty="0">
                <a:solidFill>
                  <a:schemeClr val="bg1"/>
                </a:solidFill>
              </a:rPr>
              <a:t>SCO plans available if you qualify for Medicare and MassHealth Standard</a:t>
            </a:r>
          </a:p>
        </p:txBody>
      </p:sp>
      <p:sp>
        <p:nvSpPr>
          <p:cNvPr id="3" name="Rectangle 2">
            <a:extLst>
              <a:ext uri="{FF2B5EF4-FFF2-40B4-BE49-F238E27FC236}">
                <a16:creationId xmlns:a16="http://schemas.microsoft.com/office/drawing/2014/main" id="{FC9A2CB7-BA08-3BEE-2ABC-5E2B3109FDF3}"/>
              </a:ext>
            </a:extLst>
          </p:cNvPr>
          <p:cNvSpPr/>
          <p:nvPr/>
        </p:nvSpPr>
        <p:spPr>
          <a:xfrm>
            <a:off x="204395" y="5662490"/>
            <a:ext cx="2386403" cy="10290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Laptop with solid fill">
            <a:extLst>
              <a:ext uri="{FF2B5EF4-FFF2-40B4-BE49-F238E27FC236}">
                <a16:creationId xmlns:a16="http://schemas.microsoft.com/office/drawing/2014/main" id="{3214AA57-9812-BBBD-695A-76B3295620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1305" y="5729213"/>
            <a:ext cx="782320" cy="782320"/>
          </a:xfrm>
          <a:prstGeom prst="rect">
            <a:avLst/>
          </a:prstGeom>
        </p:spPr>
      </p:pic>
      <p:sp>
        <p:nvSpPr>
          <p:cNvPr id="4" name="TextBox 3">
            <a:extLst>
              <a:ext uri="{FF2B5EF4-FFF2-40B4-BE49-F238E27FC236}">
                <a16:creationId xmlns:a16="http://schemas.microsoft.com/office/drawing/2014/main" id="{5DD38AF8-C19C-D354-1A74-9ECC773A0E33}"/>
              </a:ext>
            </a:extLst>
          </p:cNvPr>
          <p:cNvSpPr txBox="1"/>
          <p:nvPr/>
        </p:nvSpPr>
        <p:spPr>
          <a:xfrm>
            <a:off x="2362200" y="5827986"/>
            <a:ext cx="8524448" cy="584775"/>
          </a:xfrm>
          <a:prstGeom prst="rect">
            <a:avLst/>
          </a:prstGeom>
          <a:noFill/>
        </p:spPr>
        <p:txBody>
          <a:bodyPr wrap="square" rtlCol="0">
            <a:spAutoFit/>
          </a:bodyPr>
          <a:lstStyle/>
          <a:p>
            <a:r>
              <a:rPr lang="en-US" sz="1600" u="sng"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Medicare Advantage Plans Essex, Middlesex Counties 2026</a:t>
            </a:r>
            <a:r>
              <a:rPr lang="en-US" sz="1600" u="sng"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 Concerned About Medicare Costs</a:t>
            </a:r>
            <a:r>
              <a:rPr lang="en-US" sz="1600" u="sng" dirty="0">
                <a:latin typeface="Arial" panose="020B0604020202020204" pitchFamily="34" charset="0"/>
                <a:cs typeface="Arial" panose="020B0604020202020204" pitchFamily="34" charset="0"/>
              </a:rPr>
              <a:t>, </a:t>
            </a:r>
            <a:r>
              <a:rPr lang="en-US" sz="1600" u="sng"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Tips for Effective Use of the Medicare Plan Finder</a:t>
            </a:r>
            <a:endParaRPr lang="en-US" sz="1600" u="sng" dirty="0">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C27A08-7FF2-4314-80DD-48633122DF80}"/>
              </a:ext>
            </a:extLst>
          </p:cNvPr>
          <p:cNvSpPr>
            <a:spLocks noGrp="1"/>
          </p:cNvSpPr>
          <p:nvPr>
            <p:ph type="title"/>
          </p:nvPr>
        </p:nvSpPr>
        <p:spPr/>
        <p:txBody>
          <a:bodyPr rtlCol="0">
            <a:normAutofit fontScale="90000"/>
          </a:bodyPr>
          <a:lstStyle/>
          <a:p>
            <a:pPr fontAlgn="auto">
              <a:spcAft>
                <a:spcPts val="0"/>
              </a:spcAft>
              <a:defRPr/>
            </a:pPr>
            <a:r>
              <a:rPr lang="en-US" altLang="en-US" dirty="0"/>
              <a:t>Differences between HMO, HMO-POS and PPO:</a:t>
            </a:r>
            <a:endParaRPr lang="en-US" dirty="0"/>
          </a:p>
        </p:txBody>
      </p:sp>
      <p:graphicFrame>
        <p:nvGraphicFramePr>
          <p:cNvPr id="6" name="Table 2">
            <a:extLst>
              <a:ext uri="{FF2B5EF4-FFF2-40B4-BE49-F238E27FC236}">
                <a16:creationId xmlns:a16="http://schemas.microsoft.com/office/drawing/2014/main" id="{6A75AC0A-478D-4654-ADE0-4DE29193A569}"/>
              </a:ext>
            </a:extLst>
          </p:cNvPr>
          <p:cNvGraphicFramePr>
            <a:graphicFrameLocks noGrp="1"/>
          </p:cNvGraphicFramePr>
          <p:nvPr>
            <p:extLst>
              <p:ext uri="{D42A27DB-BD31-4B8C-83A1-F6EECF244321}">
                <p14:modId xmlns:p14="http://schemas.microsoft.com/office/powerpoint/2010/main" val="2907854177"/>
              </p:ext>
            </p:extLst>
          </p:nvPr>
        </p:nvGraphicFramePr>
        <p:xfrm>
          <a:off x="762000" y="1143000"/>
          <a:ext cx="10510008" cy="4495800"/>
        </p:xfrm>
        <a:graphic>
          <a:graphicData uri="http://schemas.openxmlformats.org/drawingml/2006/table">
            <a:tbl>
              <a:tblPr/>
              <a:tblGrid>
                <a:gridCol w="3503336">
                  <a:extLst>
                    <a:ext uri="{9D8B030D-6E8A-4147-A177-3AD203B41FA5}">
                      <a16:colId xmlns:a16="http://schemas.microsoft.com/office/drawing/2014/main" val="20000"/>
                    </a:ext>
                  </a:extLst>
                </a:gridCol>
                <a:gridCol w="3503336">
                  <a:extLst>
                    <a:ext uri="{9D8B030D-6E8A-4147-A177-3AD203B41FA5}">
                      <a16:colId xmlns:a16="http://schemas.microsoft.com/office/drawing/2014/main" val="20001"/>
                    </a:ext>
                  </a:extLst>
                </a:gridCol>
                <a:gridCol w="3503336">
                  <a:extLst>
                    <a:ext uri="{9D8B030D-6E8A-4147-A177-3AD203B41FA5}">
                      <a16:colId xmlns:a16="http://schemas.microsoft.com/office/drawing/2014/main" val="28734552"/>
                    </a:ext>
                  </a:extLst>
                </a:gridCol>
              </a:tblGrid>
              <a:tr h="1125755">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EFFFE"/>
                          </a:solidFill>
                          <a:effectLst/>
                          <a:latin typeface="Arial" panose="020B0604020202020204" pitchFamily="34" charset="0"/>
                          <a:cs typeface="Arial" panose="020B0604020202020204" pitchFamily="34" charset="0"/>
                        </a:rPr>
                        <a:t>HMO</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EFFFE"/>
                          </a:solidFill>
                          <a:effectLst/>
                          <a:latin typeface="Arial" panose="020B0604020202020204" pitchFamily="34" charset="0"/>
                          <a:cs typeface="Arial" panose="020B0604020202020204" pitchFamily="34" charset="0"/>
                        </a:rPr>
                        <a:t>HMO-POS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rgbClr val="FEFFFE"/>
                        </a:solidFill>
                        <a:effectLst/>
                        <a:latin typeface="+mn-lt"/>
                      </a:endParaRP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EFFFE"/>
                          </a:solidFill>
                          <a:effectLst/>
                          <a:latin typeface="Arial" panose="020B0604020202020204" pitchFamily="34" charset="0"/>
                          <a:cs typeface="Arial" panose="020B0604020202020204" pitchFamily="34" charset="0"/>
                        </a:rPr>
                        <a:t>PPO</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55582">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Primary Care Physician (PCP) </a:t>
                      </a:r>
                      <a:b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b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must be in plan network</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Primary Care Physician </a:t>
                      </a:r>
                      <a:b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b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must be in plan network</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Primary Care Physician </a:t>
                      </a:r>
                      <a:b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b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may not be required</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extLst>
                  <a:ext uri="{0D108BD9-81ED-4DB2-BD59-A6C34878D82A}">
                    <a16:rowId xmlns:a16="http://schemas.microsoft.com/office/drawing/2014/main" val="10001"/>
                  </a:ext>
                </a:extLst>
              </a:tr>
              <a:tr h="1651659">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Stay in plan’s network </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Referrals required for </a:t>
                      </a:r>
                      <a:b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b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specialists and providers </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other than PCP</a:t>
                      </a:r>
                    </a:p>
                    <a:p>
                      <a:pPr marL="0" marR="0" lvl="0" indent="0" algn="ctr" defTabSz="6858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7"/>
                    </a:solidFill>
                  </a:tcPr>
                </a:tc>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a:cs typeface="Arial"/>
                        </a:rPr>
                        <a:t>Can visit </a:t>
                      </a:r>
                      <a:r>
                        <a:rPr lang="en-US" altLang="en-US" sz="1600" b="0" i="0" u="none" strike="noStrike" cap="none" normalizeH="0" baseline="0" dirty="0">
                          <a:ln>
                            <a:noFill/>
                          </a:ln>
                          <a:solidFill>
                            <a:srgbClr val="3B4F5E"/>
                          </a:solidFill>
                          <a:effectLst/>
                          <a:latin typeface="Arial"/>
                          <a:cs typeface="Arial"/>
                        </a:rPr>
                        <a:t>out-of-network</a:t>
                      </a:r>
                      <a:r>
                        <a:rPr kumimoji="0" lang="en-US" altLang="en-US" sz="1600" b="0" i="0" u="none" strike="noStrike" cap="none" normalizeH="0" baseline="0" dirty="0">
                          <a:ln>
                            <a:noFill/>
                          </a:ln>
                          <a:solidFill>
                            <a:srgbClr val="3B4F5E"/>
                          </a:solidFill>
                          <a:effectLst/>
                          <a:latin typeface="Arial"/>
                          <a:cs typeface="Arial"/>
                        </a:rPr>
                        <a:t> providers with PCP referral;</a:t>
                      </a:r>
                      <a:br>
                        <a:rPr kumimoji="0" lang="en-US" altLang="en-US" sz="1600" b="0" i="0" u="none" strike="noStrike" cap="none" normalizeH="0" baseline="0" dirty="0">
                          <a:ln>
                            <a:noFill/>
                          </a:ln>
                          <a:solidFill>
                            <a:srgbClr val="3B4F5E"/>
                          </a:solidFill>
                          <a:effectLst/>
                          <a:latin typeface="Arial"/>
                          <a:cs typeface="Arial"/>
                        </a:rPr>
                      </a:br>
                      <a:r>
                        <a:rPr kumimoji="0" lang="en-US" altLang="en-US" sz="1600" b="0" i="0" u="none" strike="noStrike" cap="none" normalizeH="0" baseline="0" dirty="0">
                          <a:ln>
                            <a:noFill/>
                          </a:ln>
                          <a:solidFill>
                            <a:srgbClr val="3B4F5E"/>
                          </a:solidFill>
                          <a:effectLst/>
                          <a:latin typeface="Arial"/>
                          <a:cs typeface="Arial"/>
                        </a:rPr>
                        <a:t>Co-pays may vary between</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a:cs typeface="Arial"/>
                        </a:rPr>
                        <a:t> in and out of network providers</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7"/>
                    </a:solidFill>
                  </a:tcPr>
                </a:tc>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a:cs typeface="Arial"/>
                        </a:rPr>
                        <a:t>Can visit </a:t>
                      </a:r>
                      <a:r>
                        <a:rPr lang="en-US" altLang="en-US" sz="1600" b="0" i="0" u="none" strike="noStrike" cap="none" normalizeH="0" baseline="0" dirty="0">
                          <a:ln>
                            <a:noFill/>
                          </a:ln>
                          <a:solidFill>
                            <a:srgbClr val="3B4F5E"/>
                          </a:solidFill>
                          <a:effectLst/>
                          <a:latin typeface="Arial"/>
                          <a:cs typeface="Arial"/>
                        </a:rPr>
                        <a:t>out-of-network</a:t>
                      </a:r>
                      <a:r>
                        <a:rPr kumimoji="0" lang="en-US" altLang="en-US" sz="1600" b="0" i="0" u="none" strike="noStrike" cap="none" normalizeH="0" baseline="0" dirty="0">
                          <a:ln>
                            <a:noFill/>
                          </a:ln>
                          <a:solidFill>
                            <a:srgbClr val="3B4F5E"/>
                          </a:solidFill>
                          <a:effectLst/>
                          <a:latin typeface="Arial"/>
                          <a:cs typeface="Arial"/>
                        </a:rPr>
                        <a:t> providers; </a:t>
                      </a:r>
                      <a:br>
                        <a:rPr kumimoji="0" lang="en-US" altLang="en-US" sz="1600" b="0" i="0" u="none" strike="noStrike" cap="none" normalizeH="0" baseline="0" dirty="0">
                          <a:ln>
                            <a:noFill/>
                          </a:ln>
                          <a:solidFill>
                            <a:srgbClr val="3B4F5E"/>
                          </a:solidFill>
                          <a:effectLst/>
                          <a:latin typeface="Arial"/>
                          <a:cs typeface="Arial"/>
                        </a:rPr>
                      </a:br>
                      <a:r>
                        <a:rPr kumimoji="0" lang="en-US" altLang="en-US" sz="1600" b="0" i="0" u="none" strike="noStrike" cap="none" normalizeH="0" baseline="0" dirty="0">
                          <a:ln>
                            <a:noFill/>
                          </a:ln>
                          <a:solidFill>
                            <a:srgbClr val="3B4F5E"/>
                          </a:solidFill>
                          <a:effectLst/>
                          <a:latin typeface="Arial"/>
                          <a:cs typeface="Arial"/>
                        </a:rPr>
                        <a:t>co-pays may vary between </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a:cs typeface="Arial"/>
                        </a:rPr>
                        <a:t>in and out of network providers</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No referrals required for </a:t>
                      </a:r>
                      <a:b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b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other providers and specialists</a:t>
                      </a:r>
                    </a:p>
                    <a:p>
                      <a:pPr marL="0" marR="0" lvl="0" indent="0" algn="ctr" defTabSz="6858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a:cs typeface="Arial"/>
                      </a:endParaRP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7"/>
                    </a:solidFill>
                  </a:tcPr>
                </a:tc>
                <a:extLst>
                  <a:ext uri="{0D108BD9-81ED-4DB2-BD59-A6C34878D82A}">
                    <a16:rowId xmlns:a16="http://schemas.microsoft.com/office/drawing/2014/main" val="10002"/>
                  </a:ext>
                </a:extLst>
              </a:tr>
              <a:tr h="862804">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Emergency care will be covered</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 if out of network</a:t>
                      </a:r>
                    </a:p>
                    <a:p>
                      <a:pPr marL="0" marR="0" lvl="0" indent="0" algn="ctr" defTabSz="6858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Emergency care will be covered</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 if out of network</a:t>
                      </a:r>
                      <a:endParaRPr kumimoji="0" lang="en-US" altLang="en-US" sz="1600" b="0" i="0" u="none" strike="noStrike" cap="none" normalizeH="0" baseline="0" dirty="0">
                        <a:ln>
                          <a:noFill/>
                        </a:ln>
                        <a:solidFill>
                          <a:srgbClr val="3B4F5E"/>
                        </a:solidFill>
                        <a:effectLst/>
                        <a:latin typeface="Arial"/>
                        <a:cs typeface="Arial"/>
                      </a:endParaRPr>
                    </a:p>
                    <a:p>
                      <a:pPr marL="0" marR="0" lvl="0" indent="0" algn="ctr" defTabSz="6858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Emergency care will be covered</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 if out of network</a:t>
                      </a:r>
                      <a:endParaRPr kumimoji="0" lang="en-US" altLang="en-US" sz="1600" b="0" i="0" u="none" strike="noStrike" cap="none" normalizeH="0" baseline="0" dirty="0">
                        <a:ln>
                          <a:noFill/>
                        </a:ln>
                        <a:solidFill>
                          <a:srgbClr val="3B4F5E"/>
                        </a:solidFill>
                        <a:effectLst/>
                        <a:latin typeface="Arial"/>
                        <a:cs typeface="Arial"/>
                      </a:endParaRPr>
                    </a:p>
                    <a:p>
                      <a:pPr marL="0" marR="0" lvl="0" indent="0" algn="ctr" defTabSz="6858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extLst>
                  <a:ext uri="{0D108BD9-81ED-4DB2-BD59-A6C34878D82A}">
                    <a16:rowId xmlns:a16="http://schemas.microsoft.com/office/drawing/2014/main" val="10003"/>
                  </a:ext>
                </a:extLst>
              </a:tr>
            </a:tbl>
          </a:graphicData>
        </a:graphic>
      </p:graphicFrame>
      <p:sp>
        <p:nvSpPr>
          <p:cNvPr id="3" name="Rectangle 2">
            <a:extLst>
              <a:ext uri="{FF2B5EF4-FFF2-40B4-BE49-F238E27FC236}">
                <a16:creationId xmlns:a16="http://schemas.microsoft.com/office/drawing/2014/main" id="{1DF89DA0-AE70-D7DF-F3A4-16CDD0283A3F}"/>
              </a:ext>
            </a:extLst>
          </p:cNvPr>
          <p:cNvSpPr/>
          <p:nvPr/>
        </p:nvSpPr>
        <p:spPr>
          <a:xfrm>
            <a:off x="752475" y="5715000"/>
            <a:ext cx="3733800" cy="1143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2499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AC455B-642B-15AA-7C12-2A03737DE2B2}"/>
              </a:ext>
            </a:extLst>
          </p:cNvPr>
          <p:cNvSpPr/>
          <p:nvPr/>
        </p:nvSpPr>
        <p:spPr>
          <a:xfrm>
            <a:off x="152400" y="685800"/>
            <a:ext cx="2667000" cy="6019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074ADD-A49B-4E1B-AFD3-9A4ADF455BA2}"/>
              </a:ext>
            </a:extLst>
          </p:cNvPr>
          <p:cNvSpPr>
            <a:spLocks noGrp="1"/>
          </p:cNvSpPr>
          <p:nvPr>
            <p:ph type="title"/>
          </p:nvPr>
        </p:nvSpPr>
        <p:spPr/>
        <p:txBody>
          <a:bodyPr rtlCol="0"/>
          <a:lstStyle/>
          <a:p>
            <a:pPr fontAlgn="auto">
              <a:spcAft>
                <a:spcPts val="0"/>
              </a:spcAft>
              <a:defRPr/>
            </a:pPr>
            <a:r>
              <a:rPr lang="en-US" altLang="en-US" dirty="0"/>
              <a:t>Medicare Advantage Plans Explained</a:t>
            </a:r>
            <a:endParaRPr lang="en-US" dirty="0"/>
          </a:p>
        </p:txBody>
      </p:sp>
      <p:graphicFrame>
        <p:nvGraphicFramePr>
          <p:cNvPr id="7" name="Table 2">
            <a:extLst>
              <a:ext uri="{FF2B5EF4-FFF2-40B4-BE49-F238E27FC236}">
                <a16:creationId xmlns:a16="http://schemas.microsoft.com/office/drawing/2014/main" id="{A2F32593-0291-4C6C-8DB2-B126745EF578}"/>
              </a:ext>
            </a:extLst>
          </p:cNvPr>
          <p:cNvGraphicFramePr>
            <a:graphicFrameLocks noGrp="1"/>
          </p:cNvGraphicFramePr>
          <p:nvPr>
            <p:extLst>
              <p:ext uri="{D42A27DB-BD31-4B8C-83A1-F6EECF244321}">
                <p14:modId xmlns:p14="http://schemas.microsoft.com/office/powerpoint/2010/main" val="2100006325"/>
              </p:ext>
            </p:extLst>
          </p:nvPr>
        </p:nvGraphicFramePr>
        <p:xfrm>
          <a:off x="990600" y="1524000"/>
          <a:ext cx="10363200" cy="4129593"/>
        </p:xfrm>
        <a:graphic>
          <a:graphicData uri="http://schemas.openxmlformats.org/drawingml/2006/table">
            <a:tbl>
              <a:tblPr/>
              <a:tblGrid>
                <a:gridCol w="51816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1007527">
                <a:tc gridSpan="2">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EFFFE"/>
                          </a:solidFill>
                          <a:effectLst/>
                          <a:latin typeface="Arial" panose="020B0604020202020204" pitchFamily="34" charset="0"/>
                          <a:cs typeface="Arial" panose="020B0604020202020204" pitchFamily="34" charset="0"/>
                        </a:rPr>
                        <a:t>All HMO, HMO-POS and PPOs</a:t>
                      </a:r>
                    </a:p>
                  </a:txBody>
                  <a:tcPr marL="68580" marR="68580" marT="34281" marB="342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954218">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Co-pays for Part A &amp; Part B services</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*may not apply to Preventive Benefits</a:t>
                      </a:r>
                    </a:p>
                  </a:txBody>
                  <a:tcPr marL="68580" marR="68580" marT="34281" marB="342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tc>
                  <a:txBody>
                    <a:bodyPr/>
                    <a:lstStyle>
                      <a:lvl1pPr>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No medical deductibles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txBody>
                  <a:tcPr marL="68580" marR="68580" marT="34281" marB="342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extLst>
                  <a:ext uri="{0D108BD9-81ED-4DB2-BD59-A6C34878D82A}">
                    <a16:rowId xmlns:a16="http://schemas.microsoft.com/office/drawing/2014/main" val="10001"/>
                  </a:ext>
                </a:extLst>
              </a:tr>
              <a:tr h="1083924">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Out of pocket maximum: The most you will pay for services in a year. Once you reach that, the plan covers 100% of costs for approved services </a:t>
                      </a:r>
                    </a:p>
                  </a:txBody>
                  <a:tcPr marL="68580" marR="68580" marT="34281" marB="342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7"/>
                    </a:solidFill>
                  </a:tcPr>
                </a:tc>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Most, not all, cover prescription drugs</a:t>
                      </a:r>
                    </a:p>
                  </a:txBody>
                  <a:tcPr marL="68580" marR="68580" marT="34281" marB="342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7"/>
                    </a:solidFill>
                  </a:tcPr>
                </a:tc>
                <a:extLst>
                  <a:ext uri="{0D108BD9-81ED-4DB2-BD59-A6C34878D82A}">
                    <a16:rowId xmlns:a16="http://schemas.microsoft.com/office/drawing/2014/main" val="10002"/>
                  </a:ext>
                </a:extLst>
              </a:tr>
              <a:tr h="1083924">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Usually has copays for Part B medications, such as infusions, injections, chemotherapy, etc.</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3B4F5E"/>
                          </a:solidFill>
                          <a:effectLst/>
                          <a:latin typeface="Arial" panose="020B0604020202020204" pitchFamily="34" charset="0"/>
                          <a:cs typeface="Arial" panose="020B0604020202020204" pitchFamily="34" charset="0"/>
                        </a:rPr>
                        <a:t>SEE IMPORTANT NOTE BELOW</a:t>
                      </a:r>
                    </a:p>
                  </a:txBody>
                  <a:tcPr marL="68580" marR="68580" marT="34281" marB="342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Foreign travel not covered</a:t>
                      </a:r>
                    </a:p>
                  </a:txBody>
                  <a:tcPr marL="68580" marR="68580" marT="34281" marB="342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07078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2412-6B7E-FF0B-C9BA-D8A17F692FFA}"/>
              </a:ext>
            </a:extLst>
          </p:cNvPr>
          <p:cNvSpPr/>
          <p:nvPr/>
        </p:nvSpPr>
        <p:spPr>
          <a:xfrm>
            <a:off x="0" y="0"/>
            <a:ext cx="2550686"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D21777B-9C6E-4BF6-B5D8-6A2CF2951952}"/>
              </a:ext>
            </a:extLst>
          </p:cNvPr>
          <p:cNvCxnSpPr>
            <a:cxnSpLocks/>
          </p:cNvCxnSpPr>
          <p:nvPr/>
        </p:nvCxnSpPr>
        <p:spPr>
          <a:xfrm flipH="1">
            <a:off x="6629400" y="846362"/>
            <a:ext cx="40114" cy="4946622"/>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6E5FB84-84C5-4137-F0ED-548629B41FCA}"/>
              </a:ext>
            </a:extLst>
          </p:cNvPr>
          <p:cNvSpPr txBox="1"/>
          <p:nvPr/>
        </p:nvSpPr>
        <p:spPr>
          <a:xfrm>
            <a:off x="1825609" y="6060041"/>
            <a:ext cx="9521841"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2026 Medicare Part A Benefits and Gaps/Medicare Part B Benefits and Gaps (2-sided sheet),  </a:t>
            </a:r>
            <a:r>
              <a:rPr lang="en-US" sz="16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2026 Medigap Plans</a:t>
            </a:r>
            <a:r>
              <a:rPr lang="en-US" sz="1600" dirty="0">
                <a:latin typeface="Arial" panose="020B0604020202020204" pitchFamily="34" charset="0"/>
                <a:cs typeface="Arial" panose="020B0604020202020204" pitchFamily="34" charset="0"/>
                <a:hlinkClick r:id="rId5" action="ppaction://hlinkfile">
                  <a:extLst>
                    <a:ext uri="{A12FA001-AC4F-418D-AE19-62706E023703}">
                      <ahyp:hlinkClr xmlns:ahyp="http://schemas.microsoft.com/office/drawing/2018/hyperlinkcolor" val="tx"/>
                    </a:ext>
                  </a:extLst>
                </a:hlinkClick>
              </a:rPr>
              <a:t> </a:t>
            </a:r>
            <a:r>
              <a:rPr lang="en-US" sz="1600" dirty="0">
                <a:latin typeface="Arial" panose="020B0604020202020204" pitchFamily="34" charset="0"/>
                <a:cs typeface="Arial" panose="020B0604020202020204" pitchFamily="34" charset="0"/>
              </a:rPr>
              <a:t>and </a:t>
            </a:r>
            <a:r>
              <a:rPr lang="en-US" sz="16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2026 Massachusetts Medigap Plans – Additional Benefits and Discounts</a:t>
            </a:r>
            <a:endParaRPr lang="en-US" sz="1600" dirty="0">
              <a:latin typeface="Arial" panose="020B0604020202020204" pitchFamily="34" charset="0"/>
              <a:cs typeface="Arial" panose="020B0604020202020204" pitchFamily="34" charset="0"/>
            </a:endParaRPr>
          </a:p>
        </p:txBody>
      </p:sp>
      <p:pic>
        <p:nvPicPr>
          <p:cNvPr id="3" name="Graphic 2" descr="Laptop with solid fill">
            <a:extLst>
              <a:ext uri="{FF2B5EF4-FFF2-40B4-BE49-F238E27FC236}">
                <a16:creationId xmlns:a16="http://schemas.microsoft.com/office/drawing/2014/main" id="{1F321BA0-38F4-0930-22CF-B89BEE4AD9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9150" y="5961269"/>
            <a:ext cx="782320" cy="782320"/>
          </a:xfrm>
          <a:prstGeom prst="rect">
            <a:avLst/>
          </a:prstGeom>
        </p:spPr>
      </p:pic>
      <p:graphicFrame>
        <p:nvGraphicFramePr>
          <p:cNvPr id="4" name="Table 3">
            <a:extLst>
              <a:ext uri="{FF2B5EF4-FFF2-40B4-BE49-F238E27FC236}">
                <a16:creationId xmlns:a16="http://schemas.microsoft.com/office/drawing/2014/main" id="{30CD20B8-4F87-400A-8277-0EA1BAD5504C}"/>
              </a:ext>
            </a:extLst>
          </p:cNvPr>
          <p:cNvGraphicFramePr>
            <a:graphicFrameLocks noGrp="1"/>
          </p:cNvGraphicFramePr>
          <p:nvPr>
            <p:extLst>
              <p:ext uri="{D42A27DB-BD31-4B8C-83A1-F6EECF244321}">
                <p14:modId xmlns:p14="http://schemas.microsoft.com/office/powerpoint/2010/main" val="2304123657"/>
              </p:ext>
            </p:extLst>
          </p:nvPr>
        </p:nvGraphicFramePr>
        <p:xfrm>
          <a:off x="819150" y="430807"/>
          <a:ext cx="10553700" cy="5464319"/>
        </p:xfrm>
        <a:graphic>
          <a:graphicData uri="http://schemas.openxmlformats.org/drawingml/2006/table">
            <a:tbl>
              <a:tblPr firstRow="1" bandRow="1">
                <a:tableStyleId>{B301B821-A1FF-4177-AEE7-76D212191A09}</a:tableStyleId>
              </a:tblPr>
              <a:tblGrid>
                <a:gridCol w="5276850">
                  <a:extLst>
                    <a:ext uri="{9D8B030D-6E8A-4147-A177-3AD203B41FA5}">
                      <a16:colId xmlns:a16="http://schemas.microsoft.com/office/drawing/2014/main" val="20000"/>
                    </a:ext>
                  </a:extLst>
                </a:gridCol>
                <a:gridCol w="5276850">
                  <a:extLst>
                    <a:ext uri="{9D8B030D-6E8A-4147-A177-3AD203B41FA5}">
                      <a16:colId xmlns:a16="http://schemas.microsoft.com/office/drawing/2014/main" val="20001"/>
                    </a:ext>
                  </a:extLst>
                </a:gridCol>
              </a:tblGrid>
              <a:tr h="942728">
                <a:tc gridSpan="2">
                  <a:txBody>
                    <a:bodyPr/>
                    <a:lstStyle/>
                    <a:p>
                      <a:pPr algn="ctr"/>
                      <a:r>
                        <a:rPr lang="en-US" sz="2000" dirty="0">
                          <a:solidFill>
                            <a:schemeClr val="bg1"/>
                          </a:solidFill>
                          <a:latin typeface="Arial" panose="020B0604020202020204" pitchFamily="34" charset="0"/>
                          <a:cs typeface="Arial" panose="020B0604020202020204" pitchFamily="34" charset="0"/>
                        </a:rPr>
                        <a:t>VARIATIONS BETWEEN ORIGINAL MEDICARE &amp;</a:t>
                      </a:r>
                      <a:r>
                        <a:rPr lang="en-US" sz="2000" baseline="0" dirty="0">
                          <a:solidFill>
                            <a:schemeClr val="bg1"/>
                          </a:solidFill>
                          <a:latin typeface="Arial" panose="020B0604020202020204" pitchFamily="34" charset="0"/>
                          <a:cs typeface="Arial" panose="020B0604020202020204" pitchFamily="34" charset="0"/>
                        </a:rPr>
                        <a:t> MEDICARE ADVANTAGE</a:t>
                      </a:r>
                      <a:endParaRPr lang="en-US" sz="20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Arial" panose="020B0604020202020204" pitchFamily="34" charset="0"/>
                          <a:cs typeface="Arial" panose="020B0604020202020204" pitchFamily="34" charset="0"/>
                        </a:rPr>
                        <a:t>                   Original</a:t>
                      </a:r>
                      <a:r>
                        <a:rPr lang="en-US" sz="2000" baseline="0" dirty="0">
                          <a:solidFill>
                            <a:schemeClr val="bg1"/>
                          </a:solidFill>
                          <a:latin typeface="Arial" panose="020B0604020202020204" pitchFamily="34" charset="0"/>
                          <a:cs typeface="Arial" panose="020B0604020202020204" pitchFamily="34" charset="0"/>
                        </a:rPr>
                        <a:t> Medicare +                                        </a:t>
                      </a:r>
                      <a:r>
                        <a:rPr lang="en-US" sz="2000" b="1" kern="1200" dirty="0">
                          <a:solidFill>
                            <a:schemeClr val="bg1"/>
                          </a:solidFill>
                          <a:latin typeface="Arial" panose="020B0604020202020204" pitchFamily="34" charset="0"/>
                          <a:cs typeface="Arial" panose="020B0604020202020204" pitchFamily="34" charset="0"/>
                        </a:rPr>
                        <a:t>Medicare Advantage Plan</a:t>
                      </a:r>
                      <a:endParaRPr lang="en-US" sz="2000" b="1" kern="1200" dirty="0">
                        <a:solidFill>
                          <a:schemeClr val="bg1"/>
                        </a:solidFill>
                        <a:latin typeface="Arial" panose="020B0604020202020204" pitchFamily="34" charset="0"/>
                        <a:ea typeface="+mn-ea"/>
                        <a:cs typeface="Arial" panose="020B0604020202020204" pitchFamily="34" charset="0"/>
                      </a:endParaRPr>
                    </a:p>
                    <a:p>
                      <a:pPr algn="l"/>
                      <a:r>
                        <a:rPr lang="en-US" sz="2000" baseline="0" dirty="0">
                          <a:solidFill>
                            <a:schemeClr val="bg1"/>
                          </a:solidFill>
                          <a:latin typeface="Arial" panose="020B0604020202020204" pitchFamily="34" charset="0"/>
                          <a:cs typeface="Arial" panose="020B0604020202020204" pitchFamily="34" charset="0"/>
                        </a:rPr>
                        <a:t>  Supplement (</a:t>
                      </a:r>
                      <a:r>
                        <a:rPr lang="en-US" sz="2000" baseline="0" dirty="0" err="1">
                          <a:solidFill>
                            <a:schemeClr val="bg1"/>
                          </a:solidFill>
                          <a:latin typeface="Arial" panose="020B0604020202020204" pitchFamily="34" charset="0"/>
                          <a:cs typeface="Arial" panose="020B0604020202020204" pitchFamily="34" charset="0"/>
                        </a:rPr>
                        <a:t>Medigap</a:t>
                      </a:r>
                      <a:r>
                        <a:rPr lang="en-US" sz="2000" baseline="0" dirty="0">
                          <a:solidFill>
                            <a:schemeClr val="bg1"/>
                          </a:solidFill>
                          <a:latin typeface="Arial" panose="020B0604020202020204" pitchFamily="34" charset="0"/>
                          <a:cs typeface="Arial" panose="020B0604020202020204" pitchFamily="34" charset="0"/>
                        </a:rPr>
                        <a:t>) Core, 1A or 1*</a:t>
                      </a:r>
                      <a:endParaRPr lang="en-US" sz="2000" dirty="0">
                        <a:solidFill>
                          <a:schemeClr val="bg1"/>
                        </a:solidFill>
                        <a:latin typeface="Arial" panose="020B0604020202020204" pitchFamily="34" charset="0"/>
                        <a:cs typeface="Arial" panose="020B0604020202020204" pitchFamily="34" charset="0"/>
                      </a:endParaRPr>
                    </a:p>
                  </a:txBody>
                  <a:tcPr marL="68577" marR="68577" marT="34295" marB="34295" anchor="ctr"/>
                </a:tc>
                <a:tc hMerge="1">
                  <a:txBody>
                    <a:bodyPr/>
                    <a:lstStyle/>
                    <a:p>
                      <a:pPr marL="0" algn="ctr" defTabSz="914400" rtl="0" eaLnBrk="1" latinLnBrk="0" hangingPunct="1"/>
                      <a:endParaRPr lang="en-US" sz="2000" b="1" kern="1200" dirty="0">
                        <a:solidFill>
                          <a:schemeClr val="bg1"/>
                        </a:solidFill>
                        <a:latin typeface="Arial" panose="020B0604020202020204" pitchFamily="34" charset="0"/>
                        <a:ea typeface="+mn-ea"/>
                        <a:cs typeface="Arial" panose="020B0604020202020204" pitchFamily="34" charset="0"/>
                      </a:endParaRPr>
                    </a:p>
                  </a:txBody>
                  <a:tcPr marL="68577" marR="68577" marT="34295" marB="34295" anchor="ctr"/>
                </a:tc>
                <a:extLst>
                  <a:ext uri="{0D108BD9-81ED-4DB2-BD59-A6C34878D82A}">
                    <a16:rowId xmlns:a16="http://schemas.microsoft.com/office/drawing/2014/main" val="10000"/>
                  </a:ext>
                </a:extLst>
              </a:tr>
              <a:tr h="767338">
                <a:tc>
                  <a:txBody>
                    <a:bodyPr/>
                    <a:lstStyle/>
                    <a:p>
                      <a:pPr algn="ctr">
                        <a:buFont typeface="Arial" pitchFamily="34" charset="0"/>
                        <a:buNone/>
                      </a:pPr>
                      <a:r>
                        <a:rPr lang="en-US" sz="1600" b="0" dirty="0">
                          <a:solidFill>
                            <a:schemeClr val="tx1"/>
                          </a:solidFill>
                          <a:latin typeface="Arial" panose="020B0604020202020204" pitchFamily="34" charset="0"/>
                          <a:cs typeface="Arial" panose="020B0604020202020204" pitchFamily="34" charset="0"/>
                        </a:rPr>
                        <a:t>Monthly premiums and co-pays after deductible </a:t>
                      </a:r>
                    </a:p>
                    <a:p>
                      <a:pPr algn="ctr">
                        <a:buFont typeface="Arial" pitchFamily="34" charset="0"/>
                        <a:buNone/>
                      </a:pPr>
                      <a:r>
                        <a:rPr lang="en-US" sz="1600" b="0" dirty="0">
                          <a:solidFill>
                            <a:schemeClr val="tx1"/>
                          </a:solidFill>
                          <a:latin typeface="Arial" panose="020B0604020202020204" pitchFamily="34" charset="0"/>
                          <a:cs typeface="Arial" panose="020B0604020202020204" pitchFamily="34" charset="0"/>
                        </a:rPr>
                        <a:t>depend on type of Medigap </a:t>
                      </a:r>
                    </a:p>
                    <a:p>
                      <a:pPr algn="ctr">
                        <a:buFont typeface="Arial" pitchFamily="34" charset="0"/>
                        <a:buNone/>
                      </a:pPr>
                      <a:r>
                        <a:rPr lang="en-US" sz="1600" b="0" dirty="0">
                          <a:solidFill>
                            <a:schemeClr val="tx1"/>
                          </a:solidFill>
                          <a:latin typeface="Arial" panose="020B0604020202020204" pitchFamily="34" charset="0"/>
                          <a:cs typeface="Arial" panose="020B0604020202020204" pitchFamily="34" charset="0"/>
                        </a:rPr>
                        <a:t>*see Medigap Chart </a:t>
                      </a:r>
                    </a:p>
                  </a:txBody>
                  <a:tcPr marL="68577" marR="68577" marT="34295" marB="34295" anchor="ctr"/>
                </a:tc>
                <a:tc>
                  <a:txBody>
                    <a:bodyPr/>
                    <a:lstStyle/>
                    <a:p>
                      <a:pPr algn="ctr"/>
                      <a:r>
                        <a:rPr lang="en-US" sz="1600" b="0" dirty="0">
                          <a:solidFill>
                            <a:schemeClr val="tx1"/>
                          </a:solidFill>
                          <a:latin typeface="Arial" panose="020B0604020202020204" pitchFamily="34" charset="0"/>
                          <a:cs typeface="Arial" panose="020B0604020202020204" pitchFamily="34" charset="0"/>
                        </a:rPr>
                        <a:t>Many have low or $0 monthly </a:t>
                      </a:r>
                      <a:r>
                        <a:rPr lang="en-US" sz="1600" b="0" baseline="0" dirty="0">
                          <a:solidFill>
                            <a:schemeClr val="tx1"/>
                          </a:solidFill>
                          <a:latin typeface="Arial" panose="020B0604020202020204" pitchFamily="34" charset="0"/>
                          <a:cs typeface="Arial" panose="020B0604020202020204" pitchFamily="34" charset="0"/>
                        </a:rPr>
                        <a:t>premiums</a:t>
                      </a:r>
                      <a:endParaRPr lang="en-US" sz="1600" b="0" dirty="0">
                        <a:solidFill>
                          <a:schemeClr val="tx1"/>
                        </a:solidFill>
                        <a:latin typeface="Arial" panose="020B0604020202020204" pitchFamily="34" charset="0"/>
                        <a:cs typeface="Arial" panose="020B0604020202020204" pitchFamily="34" charset="0"/>
                      </a:endParaRPr>
                    </a:p>
                  </a:txBody>
                  <a:tcPr marL="68577" marR="68577" marT="34295" marB="34295" anchor="ctr"/>
                </a:tc>
                <a:extLst>
                  <a:ext uri="{0D108BD9-81ED-4DB2-BD59-A6C34878D82A}">
                    <a16:rowId xmlns:a16="http://schemas.microsoft.com/office/drawing/2014/main" val="10001"/>
                  </a:ext>
                </a:extLst>
              </a:tr>
              <a:tr h="767338">
                <a:tc>
                  <a:txBody>
                    <a:bodyPr/>
                    <a:lstStyle/>
                    <a:p>
                      <a:pPr algn="ctr"/>
                      <a:r>
                        <a:rPr lang="en-US" sz="1600" b="0" dirty="0">
                          <a:solidFill>
                            <a:schemeClr val="tx1"/>
                          </a:solidFill>
                          <a:latin typeface="Arial" panose="020B0604020202020204" pitchFamily="34" charset="0"/>
                          <a:cs typeface="Arial" panose="020B0604020202020204" pitchFamily="34" charset="0"/>
                        </a:rPr>
                        <a:t>Accepted by all providers who accept Medicare</a:t>
                      </a:r>
                    </a:p>
                  </a:txBody>
                  <a:tcPr marL="68577" marR="68577" marT="34295" marB="34295" anchor="ctr"/>
                </a:tc>
                <a:tc>
                  <a:txBody>
                    <a:bodyPr/>
                    <a:lstStyle/>
                    <a:p>
                      <a:pPr algn="ctr"/>
                      <a:r>
                        <a:rPr lang="en-US" sz="1600" b="0" dirty="0">
                          <a:solidFill>
                            <a:schemeClr val="tx1"/>
                          </a:solidFill>
                          <a:latin typeface="Arial" panose="020B0604020202020204" pitchFamily="34" charset="0"/>
                          <a:cs typeface="Arial" panose="020B0604020202020204" pitchFamily="34" charset="0"/>
                        </a:rPr>
                        <a:t>Network and possibly service area-based</a:t>
                      </a:r>
                    </a:p>
                    <a:p>
                      <a:pPr algn="ctr"/>
                      <a:r>
                        <a:rPr lang="en-US" sz="1600" b="0" dirty="0">
                          <a:solidFill>
                            <a:schemeClr val="tx1"/>
                          </a:solidFill>
                          <a:latin typeface="Arial" panose="020B0604020202020204" pitchFamily="34" charset="0"/>
                          <a:cs typeface="Arial" panose="020B0604020202020204" pitchFamily="34" charset="0"/>
                        </a:rPr>
                        <a:t> and may need referrals for specialists </a:t>
                      </a:r>
                    </a:p>
                    <a:p>
                      <a:pPr algn="ctr"/>
                      <a:r>
                        <a:rPr lang="en-US" sz="1600" b="0" dirty="0">
                          <a:solidFill>
                            <a:schemeClr val="tx1"/>
                          </a:solidFill>
                          <a:latin typeface="Arial" panose="020B0604020202020204" pitchFamily="34" charset="0"/>
                          <a:cs typeface="Arial" panose="020B0604020202020204" pitchFamily="34" charset="0"/>
                        </a:rPr>
                        <a:t>(more flexibility with PPO)</a:t>
                      </a:r>
                    </a:p>
                  </a:txBody>
                  <a:tcPr marL="68577" marR="68577" marT="34295" marB="34295" anchor="ctr"/>
                </a:tc>
                <a:extLst>
                  <a:ext uri="{0D108BD9-81ED-4DB2-BD59-A6C34878D82A}">
                    <a16:rowId xmlns:a16="http://schemas.microsoft.com/office/drawing/2014/main" val="10002"/>
                  </a:ext>
                </a:extLst>
              </a:tr>
              <a:tr h="767338">
                <a:tc>
                  <a:txBody>
                    <a:bodyPr/>
                    <a:lstStyle/>
                    <a:p>
                      <a:pPr algn="ctr"/>
                      <a:r>
                        <a:rPr lang="en-US" sz="1600" b="0" dirty="0">
                          <a:solidFill>
                            <a:schemeClr val="tx1"/>
                          </a:solidFill>
                          <a:latin typeface="Arial" panose="020B0604020202020204" pitchFamily="34" charset="0"/>
                          <a:cs typeface="Arial" panose="020B0604020202020204" pitchFamily="34" charset="0"/>
                        </a:rPr>
                        <a:t>No referrals</a:t>
                      </a:r>
                    </a:p>
                  </a:txBody>
                  <a:tcPr marL="68577" marR="68577" marT="34295" marB="342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May offer extra benefits such as </a:t>
                      </a:r>
                      <a:br>
                        <a:rPr lang="en-US" sz="1600" b="0" dirty="0">
                          <a:solidFill>
                            <a:schemeClr val="tx1"/>
                          </a:solidFill>
                          <a:latin typeface="Arial" panose="020B0604020202020204" pitchFamily="34" charset="0"/>
                          <a:cs typeface="Arial" panose="020B0604020202020204" pitchFamily="34" charset="0"/>
                        </a:rPr>
                      </a:br>
                      <a:r>
                        <a:rPr lang="en-US" sz="1600" b="0" dirty="0">
                          <a:solidFill>
                            <a:schemeClr val="tx1"/>
                          </a:solidFill>
                          <a:latin typeface="Arial" panose="020B0604020202020204" pitchFamily="34" charset="0"/>
                          <a:cs typeface="Arial" panose="020B0604020202020204" pitchFamily="34" charset="0"/>
                        </a:rPr>
                        <a:t>vision, hearing, dental and/or fitness and more</a:t>
                      </a:r>
                    </a:p>
                    <a:p>
                      <a:pPr algn="ctr"/>
                      <a:endParaRPr lang="en-US" sz="1600" b="0" dirty="0">
                        <a:solidFill>
                          <a:schemeClr val="tx1"/>
                        </a:solidFill>
                        <a:latin typeface="Arial" panose="020B0604020202020204" pitchFamily="34" charset="0"/>
                        <a:cs typeface="Arial" panose="020B0604020202020204" pitchFamily="34" charset="0"/>
                      </a:endParaRPr>
                    </a:p>
                  </a:txBody>
                  <a:tcPr marL="68577" marR="68577" marT="34295" marB="34295" anchor="ctr"/>
                </a:tc>
                <a:extLst>
                  <a:ext uri="{0D108BD9-81ED-4DB2-BD59-A6C34878D82A}">
                    <a16:rowId xmlns:a16="http://schemas.microsoft.com/office/drawing/2014/main" val="10003"/>
                  </a:ext>
                </a:extLst>
              </a:tr>
              <a:tr h="5334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Covered anywhere in the United States</a:t>
                      </a:r>
                    </a:p>
                  </a:txBody>
                  <a:tcPr marL="68577" marR="68577" marT="34295" marB="3429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Emergency services</a:t>
                      </a:r>
                      <a:r>
                        <a:rPr lang="en-US" sz="1600" b="0" baseline="0" dirty="0">
                          <a:solidFill>
                            <a:schemeClr val="tx1"/>
                          </a:solidFill>
                          <a:latin typeface="Arial" panose="020B0604020202020204" pitchFamily="34" charset="0"/>
                          <a:cs typeface="Arial" panose="020B0604020202020204" pitchFamily="34" charset="0"/>
                        </a:rPr>
                        <a:t> ONLY </a:t>
                      </a:r>
                      <a:br>
                        <a:rPr lang="en-US" sz="1600" b="0" baseline="0" dirty="0">
                          <a:solidFill>
                            <a:schemeClr val="tx1"/>
                          </a:solidFill>
                          <a:latin typeface="Arial" panose="020B0604020202020204" pitchFamily="34" charset="0"/>
                          <a:cs typeface="Arial" panose="020B0604020202020204" pitchFamily="34" charset="0"/>
                        </a:rPr>
                      </a:br>
                      <a:r>
                        <a:rPr lang="en-US" sz="1600" b="0" baseline="0" dirty="0">
                          <a:solidFill>
                            <a:schemeClr val="tx1"/>
                          </a:solidFill>
                          <a:latin typeface="Arial" panose="020B0604020202020204" pitchFamily="34" charset="0"/>
                          <a:cs typeface="Arial" panose="020B0604020202020204" pitchFamily="34" charset="0"/>
                        </a:rPr>
                        <a:t>are covered outside service area</a:t>
                      </a:r>
                      <a:endParaRPr lang="en-US" sz="1600" b="0" dirty="0">
                        <a:solidFill>
                          <a:schemeClr val="tx1"/>
                        </a:solidFill>
                        <a:latin typeface="Arial" panose="020B0604020202020204" pitchFamily="34" charset="0"/>
                        <a:cs typeface="Arial" panose="020B0604020202020204" pitchFamily="34" charset="0"/>
                      </a:endParaRPr>
                    </a:p>
                  </a:txBody>
                  <a:tcPr marL="68577" marR="68577" marT="34295" marB="34295" anchor="ctr"/>
                </a:tc>
                <a:extLst>
                  <a:ext uri="{0D108BD9-81ED-4DB2-BD59-A6C34878D82A}">
                    <a16:rowId xmlns:a16="http://schemas.microsoft.com/office/drawing/2014/main" val="10004"/>
                  </a:ext>
                </a:extLst>
              </a:tr>
              <a:tr h="788971">
                <a:tc>
                  <a:txBody>
                    <a:bodyPr/>
                    <a:lstStyle/>
                    <a:p>
                      <a:pPr algn="ctr">
                        <a:spcAft>
                          <a:spcPts val="600"/>
                        </a:spcAft>
                      </a:pPr>
                      <a:r>
                        <a:rPr lang="en-US" sz="1600" b="0" dirty="0">
                          <a:solidFill>
                            <a:schemeClr val="tx1"/>
                          </a:solidFill>
                          <a:latin typeface="Arial" panose="020B0604020202020204" pitchFamily="34" charset="0"/>
                          <a:cs typeface="Arial" panose="020B0604020202020204" pitchFamily="34" charset="0"/>
                        </a:rPr>
                        <a:t>Some SNF stays and some routine services such as vision, hearing, dental may not be covered</a:t>
                      </a:r>
                      <a:r>
                        <a:rPr lang="en-US" sz="1600" b="0" baseline="0" dirty="0">
                          <a:solidFill>
                            <a:schemeClr val="tx1"/>
                          </a:solidFill>
                          <a:latin typeface="Arial" panose="020B0604020202020204" pitchFamily="34" charset="0"/>
                          <a:cs typeface="Arial" panose="020B0604020202020204" pitchFamily="34" charset="0"/>
                        </a:rPr>
                        <a:t> </a:t>
                      </a:r>
                    </a:p>
                    <a:p>
                      <a:pPr algn="ctr">
                        <a:spcAft>
                          <a:spcPts val="600"/>
                        </a:spcAft>
                      </a:pPr>
                      <a:r>
                        <a:rPr lang="en-US" sz="1600" b="0" dirty="0">
                          <a:solidFill>
                            <a:schemeClr val="tx1"/>
                          </a:solidFill>
                          <a:latin typeface="Arial" panose="020B0604020202020204" pitchFamily="34" charset="0"/>
                          <a:cs typeface="Arial" panose="020B0604020202020204" pitchFamily="34" charset="0"/>
                        </a:rPr>
                        <a:t>(see notes below)</a:t>
                      </a:r>
                    </a:p>
                  </a:txBody>
                  <a:tcPr marL="68577" marR="68577" marT="34295" marB="342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No requirement of</a:t>
                      </a:r>
                      <a:r>
                        <a:rPr lang="en-US" sz="1600" b="0" baseline="0" dirty="0">
                          <a:solidFill>
                            <a:schemeClr val="tx1"/>
                          </a:solidFill>
                          <a:latin typeface="Arial" panose="020B0604020202020204" pitchFamily="34" charset="0"/>
                          <a:cs typeface="Arial" panose="020B0604020202020204" pitchFamily="34" charset="0"/>
                        </a:rPr>
                        <a:t> inpatient </a:t>
                      </a:r>
                      <a:r>
                        <a:rPr lang="en-US" sz="1600" b="0" dirty="0">
                          <a:solidFill>
                            <a:schemeClr val="tx1"/>
                          </a:solidFill>
                          <a:latin typeface="Arial" panose="020B0604020202020204" pitchFamily="34" charset="0"/>
                          <a:cs typeface="Arial" panose="020B0604020202020204" pitchFamily="34" charset="0"/>
                        </a:rPr>
                        <a:t>hospital</a:t>
                      </a:r>
                      <a:r>
                        <a:rPr lang="en-US" sz="1600" b="0" baseline="0" dirty="0">
                          <a:solidFill>
                            <a:schemeClr val="tx1"/>
                          </a:solidFill>
                          <a:latin typeface="Arial" panose="020B0604020202020204" pitchFamily="34" charset="0"/>
                          <a:cs typeface="Arial" panose="020B0604020202020204" pitchFamily="34" charset="0"/>
                        </a:rPr>
                        <a:t> stay for SNF</a:t>
                      </a:r>
                    </a:p>
                    <a:p>
                      <a:pPr algn="ctr"/>
                      <a:endParaRPr lang="en-US" sz="1600" b="0" dirty="0">
                        <a:solidFill>
                          <a:schemeClr val="tx1"/>
                        </a:solidFill>
                        <a:latin typeface="Arial" panose="020B0604020202020204" pitchFamily="34" charset="0"/>
                        <a:cs typeface="Arial" panose="020B0604020202020204" pitchFamily="34" charset="0"/>
                      </a:endParaRPr>
                    </a:p>
                  </a:txBody>
                  <a:tcPr marL="68577" marR="68577" marT="34295" marB="34295" anchor="ctr"/>
                </a:tc>
                <a:extLst>
                  <a:ext uri="{0D108BD9-81ED-4DB2-BD59-A6C34878D82A}">
                    <a16:rowId xmlns:a16="http://schemas.microsoft.com/office/drawing/2014/main" val="10005"/>
                  </a:ext>
                </a:extLst>
              </a:tr>
              <a:tr h="648419">
                <a:tc>
                  <a:txBody>
                    <a:bodyPr/>
                    <a:lstStyle/>
                    <a:p>
                      <a:pPr marL="0" indent="0" algn="ctr">
                        <a:buFont typeface="Arial" panose="020B0604020202020204" pitchFamily="34" charset="0"/>
                        <a:buNone/>
                      </a:pPr>
                      <a:r>
                        <a:rPr lang="en-US" sz="1600" b="0" dirty="0">
                          <a:solidFill>
                            <a:schemeClr val="tx1"/>
                          </a:solidFill>
                          <a:latin typeface="Arial" panose="020B0604020202020204" pitchFamily="34" charset="0"/>
                          <a:cs typeface="Arial" panose="020B0604020202020204" pitchFamily="34" charset="0"/>
                        </a:rPr>
                        <a:t> *You will have additional co-pays/deductibles</a:t>
                      </a:r>
                    </a:p>
                    <a:p>
                      <a:pPr marL="0" indent="0" algn="ctr">
                        <a:buFont typeface="Arial" panose="020B0604020202020204" pitchFamily="34" charset="0"/>
                        <a:buNone/>
                      </a:pPr>
                      <a:r>
                        <a:rPr lang="en-US" sz="1600" b="0" dirty="0">
                          <a:solidFill>
                            <a:schemeClr val="tx1"/>
                          </a:solidFill>
                          <a:latin typeface="Arial" panose="020B0604020202020204" pitchFamily="34" charset="0"/>
                          <a:cs typeface="Arial" panose="020B0604020202020204" pitchFamily="34" charset="0"/>
                        </a:rPr>
                        <a:t> with Medigap Core than with 1A &amp; 1 </a:t>
                      </a:r>
                    </a:p>
                  </a:txBody>
                  <a:tcPr marL="68577" marR="68577" marT="34295" marB="34295" anchor="ctr"/>
                </a:tc>
                <a:tc>
                  <a:txBody>
                    <a:bodyPr/>
                    <a:lstStyle/>
                    <a:p>
                      <a:pPr algn="ctr"/>
                      <a:r>
                        <a:rPr lang="en-US" sz="1600" b="0" baseline="0" dirty="0">
                          <a:solidFill>
                            <a:schemeClr val="tx1"/>
                          </a:solidFill>
                          <a:latin typeface="Arial" panose="020B0604020202020204" pitchFamily="34" charset="0"/>
                          <a:cs typeface="Arial" panose="020B0604020202020204" pitchFamily="34" charset="0"/>
                        </a:rPr>
                        <a:t>May have co-pays for visits and services,</a:t>
                      </a:r>
                    </a:p>
                    <a:p>
                      <a:pPr algn="ctr"/>
                      <a:r>
                        <a:rPr lang="en-US" sz="1600" b="0" baseline="0" dirty="0">
                          <a:solidFill>
                            <a:schemeClr val="tx1"/>
                          </a:solidFill>
                          <a:latin typeface="Arial" panose="020B0604020202020204" pitchFamily="34" charset="0"/>
                          <a:cs typeface="Arial" panose="020B0604020202020204" pitchFamily="34" charset="0"/>
                        </a:rPr>
                        <a:t>including Part B medications </a:t>
                      </a:r>
                    </a:p>
                  </a:txBody>
                  <a:tcPr marL="68577" marR="68577" marT="34295" marB="34295" anchor="ctr"/>
                </a:tc>
                <a:extLst>
                  <a:ext uri="{0D108BD9-81ED-4DB2-BD59-A6C34878D82A}">
                    <a16:rowId xmlns:a16="http://schemas.microsoft.com/office/drawing/2014/main" val="3881907059"/>
                  </a:ext>
                </a:extLst>
              </a:tr>
            </a:tbl>
          </a:graphicData>
        </a:graphic>
      </p:graphicFrame>
    </p:spTree>
    <p:extLst>
      <p:ext uri="{BB962C8B-B14F-4D97-AF65-F5344CB8AC3E}">
        <p14:creationId xmlns:p14="http://schemas.microsoft.com/office/powerpoint/2010/main" val="1681226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2">
            <a:extLst>
              <a:ext uri="{FF2B5EF4-FFF2-40B4-BE49-F238E27FC236}">
                <a16:creationId xmlns:a16="http://schemas.microsoft.com/office/drawing/2014/main" id="{0651FD6E-7642-4D87-9431-7C2C7E5940EA}"/>
              </a:ext>
            </a:extLst>
          </p:cNvPr>
          <p:cNvSpPr>
            <a:spLocks noGrp="1" noChangeArrowheads="1"/>
          </p:cNvSpPr>
          <p:nvPr>
            <p:ph type="body" sz="quarter" idx="16"/>
          </p:nvPr>
        </p:nvSpPr>
        <p:spPr>
          <a:xfrm>
            <a:off x="2102320" y="2706664"/>
            <a:ext cx="2243137" cy="1530350"/>
          </a:xfrm>
        </p:spPr>
        <p:txBody>
          <a:bodyPr/>
          <a:lstStyle/>
          <a:p>
            <a:r>
              <a:rPr lang="en-US" altLang="en-US" b="0" dirty="0">
                <a:solidFill>
                  <a:schemeClr val="tx1"/>
                </a:solidFill>
              </a:rPr>
              <a:t>Provides free and unbiased insurance information and counseling to Medicare beneficiaries and their caregivers</a:t>
            </a:r>
          </a:p>
          <a:p>
            <a:endParaRPr lang="en-US" altLang="en-US" dirty="0"/>
          </a:p>
        </p:txBody>
      </p:sp>
      <p:sp>
        <p:nvSpPr>
          <p:cNvPr id="33795" name="Text Placeholder 5">
            <a:extLst>
              <a:ext uri="{FF2B5EF4-FFF2-40B4-BE49-F238E27FC236}">
                <a16:creationId xmlns:a16="http://schemas.microsoft.com/office/drawing/2014/main" id="{7E727A9A-426C-462D-9AA7-7FF602FC6729}"/>
              </a:ext>
            </a:extLst>
          </p:cNvPr>
          <p:cNvSpPr>
            <a:spLocks noGrp="1" noChangeArrowheads="1"/>
          </p:cNvSpPr>
          <p:nvPr>
            <p:ph type="body" sz="quarter" idx="63"/>
          </p:nvPr>
        </p:nvSpPr>
        <p:spPr>
          <a:xfrm>
            <a:off x="4425120" y="2615801"/>
            <a:ext cx="2438399" cy="2743200"/>
          </a:xfrm>
        </p:spPr>
        <p:txBody>
          <a:bodyPr/>
          <a:lstStyle/>
          <a:p>
            <a:pPr marL="285750" indent="-285750">
              <a:spcBef>
                <a:spcPct val="0"/>
              </a:spcBef>
              <a:spcAft>
                <a:spcPct val="0"/>
              </a:spcAft>
              <a:buClr>
                <a:srgbClr val="054D7D"/>
              </a:buClr>
              <a:buFont typeface="Arial" panose="020B0604020202020204" pitchFamily="34" charset="0"/>
              <a:buChar char="•"/>
            </a:pPr>
            <a:r>
              <a:rPr lang="en-US" altLang="en-US" sz="1600" dirty="0"/>
              <a:t>600+ highly trained, certified SHINE counselors in Massachusetts</a:t>
            </a:r>
          </a:p>
          <a:p>
            <a:pPr marL="285750" indent="-285750">
              <a:spcBef>
                <a:spcPct val="0"/>
              </a:spcBef>
              <a:spcAft>
                <a:spcPct val="0"/>
              </a:spcAft>
              <a:buClr>
                <a:srgbClr val="054D7D"/>
              </a:buClr>
              <a:buFont typeface="Arial" panose="020B0604020202020204" pitchFamily="34" charset="0"/>
              <a:buChar char="•"/>
            </a:pPr>
            <a:endParaRPr lang="en-US" altLang="en-US" sz="1600" dirty="0"/>
          </a:p>
          <a:p>
            <a:pPr marL="285750" indent="-285750">
              <a:spcBef>
                <a:spcPct val="0"/>
              </a:spcBef>
              <a:spcAft>
                <a:spcPct val="0"/>
              </a:spcAft>
              <a:buClr>
                <a:srgbClr val="054D7D"/>
              </a:buClr>
              <a:buFont typeface="Arial" panose="020B0604020202020204" pitchFamily="34" charset="0"/>
              <a:buChar char="•"/>
            </a:pPr>
            <a:r>
              <a:rPr lang="en-US" altLang="en-US" sz="1600" dirty="0"/>
              <a:t>Volunteer Counselors</a:t>
            </a:r>
          </a:p>
          <a:p>
            <a:pPr marL="285750" indent="-285750">
              <a:spcBef>
                <a:spcPct val="0"/>
              </a:spcBef>
              <a:spcAft>
                <a:spcPct val="0"/>
              </a:spcAft>
              <a:buClr>
                <a:srgbClr val="054D7D"/>
              </a:buClr>
              <a:buFont typeface="Arial" panose="020B0604020202020204" pitchFamily="34" charset="0"/>
              <a:buChar char="•"/>
            </a:pPr>
            <a:endParaRPr lang="en-US" altLang="en-US" sz="1600" dirty="0"/>
          </a:p>
          <a:p>
            <a:pPr marL="285750" indent="-285750">
              <a:spcBef>
                <a:spcPct val="0"/>
              </a:spcBef>
              <a:spcAft>
                <a:spcPct val="0"/>
              </a:spcAft>
              <a:buClr>
                <a:srgbClr val="054D7D"/>
              </a:buClr>
              <a:buFont typeface="Arial" panose="020B0604020202020204" pitchFamily="34" charset="0"/>
              <a:buChar char="•"/>
            </a:pPr>
            <a:r>
              <a:rPr lang="en-US" altLang="en-US" sz="1600" dirty="0"/>
              <a:t>In-kind Counselors (counselors who counsel as part of their job)</a:t>
            </a:r>
          </a:p>
          <a:p>
            <a:endParaRPr lang="en-US" altLang="en-US" dirty="0"/>
          </a:p>
        </p:txBody>
      </p:sp>
      <p:sp>
        <p:nvSpPr>
          <p:cNvPr id="33796" name="Text Placeholder 8">
            <a:extLst>
              <a:ext uri="{FF2B5EF4-FFF2-40B4-BE49-F238E27FC236}">
                <a16:creationId xmlns:a16="http://schemas.microsoft.com/office/drawing/2014/main" id="{26481410-237B-48F5-B7CF-2DD850CE9AE2}"/>
              </a:ext>
            </a:extLst>
          </p:cNvPr>
          <p:cNvSpPr>
            <a:spLocks noGrp="1" noChangeArrowheads="1"/>
          </p:cNvSpPr>
          <p:nvPr>
            <p:ph type="body" sz="quarter" idx="93"/>
          </p:nvPr>
        </p:nvSpPr>
        <p:spPr>
          <a:xfrm>
            <a:off x="7341718" y="2700950"/>
            <a:ext cx="2747962" cy="2362200"/>
          </a:xfrm>
        </p:spPr>
        <p:txBody>
          <a:bodyPr vert="horz" lIns="91440" tIns="45720" rIns="91440" bIns="45720" rtlCol="0" anchor="t">
            <a:noAutofit/>
          </a:bodyPr>
          <a:lstStyle/>
          <a:p>
            <a:pPr>
              <a:lnSpc>
                <a:spcPct val="100000"/>
              </a:lnSpc>
              <a:spcBef>
                <a:spcPct val="0"/>
              </a:spcBef>
              <a:spcAft>
                <a:spcPts val="600"/>
              </a:spcAft>
              <a:buClr>
                <a:srgbClr val="054D7D"/>
              </a:buClr>
            </a:pPr>
            <a:r>
              <a:rPr lang="en-US" altLang="en-US" b="0" dirty="0">
                <a:solidFill>
                  <a:schemeClr val="tx1"/>
                </a:solidFill>
                <a:latin typeface="Arial"/>
                <a:cs typeface="Arial"/>
              </a:rPr>
              <a:t>SHINE counselors are available at: </a:t>
            </a:r>
          </a:p>
          <a:p>
            <a:pPr marL="285750" indent="-285750">
              <a:lnSpc>
                <a:spcPct val="100000"/>
              </a:lnSpc>
              <a:spcBef>
                <a:spcPct val="0"/>
              </a:spcBef>
              <a:spcAft>
                <a:spcPts val="600"/>
              </a:spcAft>
              <a:buClr>
                <a:srgbClr val="054D7D"/>
              </a:buClr>
              <a:buFont typeface="Arial" panose="020B0604020202020204" pitchFamily="34" charset="0"/>
              <a:buChar char="•"/>
            </a:pPr>
            <a:r>
              <a:rPr lang="en-US" altLang="en-US" b="0" dirty="0">
                <a:solidFill>
                  <a:schemeClr val="tx1"/>
                </a:solidFill>
                <a:latin typeface="Arial"/>
                <a:cs typeface="Arial"/>
              </a:rPr>
              <a:t>senior centers\councils on aging (COAs)</a:t>
            </a:r>
          </a:p>
          <a:p>
            <a:pPr marL="285750" indent="-285750">
              <a:lnSpc>
                <a:spcPct val="100000"/>
              </a:lnSpc>
              <a:spcBef>
                <a:spcPct val="0"/>
              </a:spcBef>
              <a:spcAft>
                <a:spcPts val="600"/>
              </a:spcAft>
              <a:buClr>
                <a:srgbClr val="054D7D"/>
              </a:buClr>
              <a:buFont typeface="Arial" panose="020B0604020202020204" pitchFamily="34" charset="0"/>
              <a:buChar char="•"/>
            </a:pPr>
            <a:r>
              <a:rPr lang="en-US" altLang="en-US" b="0" dirty="0">
                <a:solidFill>
                  <a:schemeClr val="tx1"/>
                </a:solidFill>
                <a:latin typeface="Arial"/>
                <a:cs typeface="Arial"/>
              </a:rPr>
              <a:t>community hospitals</a:t>
            </a:r>
          </a:p>
          <a:p>
            <a:pPr marL="285750" indent="-285750">
              <a:lnSpc>
                <a:spcPct val="100000"/>
              </a:lnSpc>
              <a:spcBef>
                <a:spcPct val="0"/>
              </a:spcBef>
              <a:spcAft>
                <a:spcPts val="600"/>
              </a:spcAft>
              <a:buClr>
                <a:srgbClr val="054D7D"/>
              </a:buClr>
              <a:buFont typeface="Arial" panose="020B0604020202020204" pitchFamily="34" charset="0"/>
              <a:buChar char="•"/>
            </a:pPr>
            <a:r>
              <a:rPr lang="en-US" altLang="en-US" b="0" dirty="0">
                <a:solidFill>
                  <a:schemeClr val="tx1"/>
                </a:solidFill>
                <a:latin typeface="Arial"/>
                <a:cs typeface="Arial"/>
              </a:rPr>
              <a:t>other community-based sites</a:t>
            </a:r>
          </a:p>
          <a:p>
            <a:endParaRPr lang="en-US" altLang="en-US" dirty="0"/>
          </a:p>
        </p:txBody>
      </p:sp>
      <p:sp>
        <p:nvSpPr>
          <p:cNvPr id="33797" name="Title 13">
            <a:extLst>
              <a:ext uri="{FF2B5EF4-FFF2-40B4-BE49-F238E27FC236}">
                <a16:creationId xmlns:a16="http://schemas.microsoft.com/office/drawing/2014/main" id="{25840DA1-9860-4572-AA55-9ECEDFA88B1F}"/>
              </a:ext>
            </a:extLst>
          </p:cNvPr>
          <p:cNvSpPr>
            <a:spLocks noGrp="1" noChangeArrowheads="1"/>
          </p:cNvSpPr>
          <p:nvPr>
            <p:ph type="title"/>
          </p:nvPr>
        </p:nvSpPr>
        <p:spPr>
          <a:xfrm>
            <a:off x="1212380" y="507572"/>
            <a:ext cx="10492083" cy="711200"/>
          </a:xfrm>
        </p:spPr>
        <p:txBody>
          <a:bodyPr/>
          <a:lstStyle/>
          <a:p>
            <a:r>
              <a:rPr lang="en-US" altLang="en-US" dirty="0"/>
              <a:t>What is SHINE?</a:t>
            </a:r>
          </a:p>
        </p:txBody>
      </p:sp>
      <p:sp>
        <p:nvSpPr>
          <p:cNvPr id="33798" name="TextBox 14">
            <a:extLst>
              <a:ext uri="{FF2B5EF4-FFF2-40B4-BE49-F238E27FC236}">
                <a16:creationId xmlns:a16="http://schemas.microsoft.com/office/drawing/2014/main" id="{A613E34D-5912-458E-9B9B-43E110F24E3E}"/>
              </a:ext>
            </a:extLst>
          </p:cNvPr>
          <p:cNvSpPr txBox="1">
            <a:spLocks noChangeArrowheads="1"/>
          </p:cNvSpPr>
          <p:nvPr/>
        </p:nvSpPr>
        <p:spPr bwMode="auto">
          <a:xfrm>
            <a:off x="1210467" y="1416426"/>
            <a:ext cx="9771063" cy="92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20000"/>
              </a:spcBef>
            </a:pPr>
            <a:r>
              <a:rPr lang="en-US" altLang="en-US" sz="1600" b="1" dirty="0">
                <a:latin typeface="Arial" panose="020B0604020202020204" pitchFamily="34" charset="0"/>
                <a:cs typeface="Arial" panose="020B0604020202020204" pitchFamily="34" charset="0"/>
              </a:rPr>
              <a:t>SHINE: </a:t>
            </a:r>
            <a:r>
              <a:rPr lang="en-US" altLang="en-US" sz="1600" dirty="0">
                <a:latin typeface="Arial" panose="020B0604020202020204" pitchFamily="34" charset="0"/>
                <a:cs typeface="Arial" panose="020B0604020202020204" pitchFamily="34" charset="0"/>
              </a:rPr>
              <a:t>Serving the Health Insurance Needs of Everyone (on or eligible for Medicare)</a:t>
            </a:r>
          </a:p>
          <a:p>
            <a:pPr marL="285750" indent="-285750" eaLnBrk="1" hangingPunct="1">
              <a:spcBef>
                <a:spcPct val="20000"/>
              </a:spcBef>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State Health Insurance Assistance Program with support from the federal agency: Administration </a:t>
            </a:r>
          </a:p>
          <a:p>
            <a:pPr eaLnBrk="1" hangingPunct="1">
              <a:spcBef>
                <a:spcPct val="20000"/>
              </a:spcBef>
            </a:pPr>
            <a:r>
              <a:rPr lang="en-US" altLang="en-US" sz="1600" dirty="0">
                <a:latin typeface="Arial" panose="020B0604020202020204" pitchFamily="34" charset="0"/>
                <a:cs typeface="Arial" panose="020B0604020202020204" pitchFamily="34" charset="0"/>
              </a:rPr>
              <a:t>     for Community Living</a:t>
            </a:r>
          </a:p>
        </p:txBody>
      </p:sp>
      <p:pic>
        <p:nvPicPr>
          <p:cNvPr id="3" name="Picture 2" descr="Logo, company name&#10;&#10;Description automatically generated">
            <a:extLst>
              <a:ext uri="{FF2B5EF4-FFF2-40B4-BE49-F238E27FC236}">
                <a16:creationId xmlns:a16="http://schemas.microsoft.com/office/drawing/2014/main" id="{3D7A3CC2-3948-4ECB-95D2-3952B9E1B4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340" y="2514600"/>
            <a:ext cx="1094080" cy="1584357"/>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D2D0F8CE-0E89-437A-ADDB-5B40C2CA0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0832" y="6060815"/>
            <a:ext cx="3368575" cy="57922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4142729-ABEE-43E5-BDBC-0CA23B9C6BB8}"/>
              </a:ext>
            </a:extLst>
          </p:cNvPr>
          <p:cNvSpPr>
            <a:spLocks noGrp="1"/>
          </p:cNvSpPr>
          <p:nvPr>
            <p:ph idx="1"/>
          </p:nvPr>
        </p:nvSpPr>
        <p:spPr>
          <a:xfrm>
            <a:off x="762000" y="2464349"/>
            <a:ext cx="7600564" cy="2743200"/>
          </a:xfrm>
        </p:spPr>
        <p:txBody>
          <a:bodyPr rtlCol="0">
            <a:noAutofit/>
          </a:bodyPr>
          <a:lstStyle/>
          <a:p>
            <a:pPr lvl="1" indent="-342900" fontAlgn="auto">
              <a:spcBef>
                <a:spcPts val="0"/>
              </a:spcBef>
              <a:spcAft>
                <a:spcPts val="1200"/>
              </a:spcAft>
              <a:defRPr/>
            </a:pPr>
            <a:r>
              <a:rPr lang="en-US" altLang="en-US" sz="2000" dirty="0"/>
              <a:t>How much will my plan cost?</a:t>
            </a:r>
          </a:p>
          <a:p>
            <a:pPr lvl="1" indent="-342900" fontAlgn="auto">
              <a:spcBef>
                <a:spcPts val="0"/>
              </a:spcBef>
              <a:spcAft>
                <a:spcPts val="1200"/>
              </a:spcAft>
              <a:defRPr/>
            </a:pPr>
            <a:r>
              <a:rPr lang="en-US" altLang="en-US" sz="2000" dirty="0"/>
              <a:t>Will my plan cover the cost of the medications I take?</a:t>
            </a:r>
          </a:p>
          <a:p>
            <a:pPr lvl="1" indent="-342900" fontAlgn="auto">
              <a:spcBef>
                <a:spcPts val="0"/>
              </a:spcBef>
              <a:spcAft>
                <a:spcPts val="1200"/>
              </a:spcAft>
              <a:defRPr/>
            </a:pPr>
            <a:r>
              <a:rPr lang="en-US" altLang="en-US" sz="2000" dirty="0"/>
              <a:t>If I choose a Medicare Advantage Plan, are all my providers and preferred hospital in network?</a:t>
            </a:r>
          </a:p>
          <a:p>
            <a:pPr lvl="1" indent="-342900" fontAlgn="auto">
              <a:spcBef>
                <a:spcPts val="0"/>
              </a:spcBef>
              <a:spcAft>
                <a:spcPts val="1200"/>
              </a:spcAft>
              <a:defRPr/>
            </a:pPr>
            <a:r>
              <a:rPr lang="en-US" altLang="en-US" sz="2000" dirty="0"/>
              <a:t>Do I have the </a:t>
            </a:r>
            <a:r>
              <a:rPr lang="en-US" altLang="en-US" sz="2000" b="1" dirty="0"/>
              <a:t>BEST </a:t>
            </a:r>
            <a:r>
              <a:rPr lang="en-US" altLang="en-US" sz="2000" dirty="0"/>
              <a:t>plan for ME?</a:t>
            </a:r>
          </a:p>
          <a:p>
            <a:pPr lvl="1" indent="-342900" fontAlgn="auto">
              <a:spcBef>
                <a:spcPts val="0"/>
              </a:spcBef>
              <a:spcAft>
                <a:spcPts val="1200"/>
              </a:spcAft>
              <a:defRPr/>
            </a:pPr>
            <a:r>
              <a:rPr lang="en-US" altLang="en-US" sz="2000" dirty="0"/>
              <a:t>Did I mark my calendar to review my Medicare plans and options during Open Enrollment, every year? </a:t>
            </a:r>
          </a:p>
        </p:txBody>
      </p:sp>
      <p:pic>
        <p:nvPicPr>
          <p:cNvPr id="10" name="Content Placeholder 9" descr="Questions with solid fill">
            <a:extLst>
              <a:ext uri="{FF2B5EF4-FFF2-40B4-BE49-F238E27FC236}">
                <a16:creationId xmlns:a16="http://schemas.microsoft.com/office/drawing/2014/main" id="{EB5F3AE6-58FC-41BC-8FB2-32D29D6B8C31}"/>
              </a:ext>
            </a:extLst>
          </p:cNvPr>
          <p:cNvPicPr>
            <a:picLocks noGrp="1" noChangeAspect="1"/>
          </p:cNvPicPr>
          <p:nvPr>
            <p:ph idx="3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55470" y="2667000"/>
            <a:ext cx="2337899" cy="2337899"/>
          </a:xfrm>
        </p:spPr>
      </p:pic>
      <p:sp>
        <p:nvSpPr>
          <p:cNvPr id="5" name="Title 4">
            <a:extLst>
              <a:ext uri="{FF2B5EF4-FFF2-40B4-BE49-F238E27FC236}">
                <a16:creationId xmlns:a16="http://schemas.microsoft.com/office/drawing/2014/main" id="{F35E05EC-C2D0-468D-BABD-F82349BAD573}"/>
              </a:ext>
            </a:extLst>
          </p:cNvPr>
          <p:cNvSpPr>
            <a:spLocks noGrp="1"/>
          </p:cNvSpPr>
          <p:nvPr>
            <p:ph type="title"/>
          </p:nvPr>
        </p:nvSpPr>
        <p:spPr>
          <a:xfrm>
            <a:off x="1109272" y="914400"/>
            <a:ext cx="10490849" cy="711200"/>
          </a:xfrm>
        </p:spPr>
        <p:txBody>
          <a:bodyPr rtlCol="0">
            <a:normAutofit fontScale="90000"/>
          </a:bodyPr>
          <a:lstStyle/>
          <a:p>
            <a:pPr fontAlgn="auto">
              <a:spcAft>
                <a:spcPts val="0"/>
              </a:spcAft>
              <a:defRPr/>
            </a:pPr>
            <a:r>
              <a:rPr lang="en-US" altLang="en-US" dirty="0"/>
              <a:t>Questions to Ask Yourself When Choosing </a:t>
            </a:r>
            <a:br>
              <a:rPr lang="en-US" altLang="en-US" dirty="0"/>
            </a:br>
            <a:r>
              <a:rPr lang="en-US" altLang="en-US" dirty="0"/>
              <a:t>Medicare Options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024E627-B309-13FB-8494-705947F9DE7F}"/>
              </a:ext>
            </a:extLst>
          </p:cNvPr>
          <p:cNvSpPr>
            <a:spLocks noGrp="1"/>
          </p:cNvSpPr>
          <p:nvPr>
            <p:ph type="pic" sz="quarter" idx="18"/>
          </p:nvPr>
        </p:nvSpPr>
        <p:spPr/>
        <p:txBody>
          <a:bodyPr/>
          <a:lstStyle/>
          <a:p>
            <a:endParaRPr lang="en-US"/>
          </a:p>
        </p:txBody>
      </p:sp>
      <p:sp>
        <p:nvSpPr>
          <p:cNvPr id="6" name="Content Placeholder 5">
            <a:extLst>
              <a:ext uri="{FF2B5EF4-FFF2-40B4-BE49-F238E27FC236}">
                <a16:creationId xmlns:a16="http://schemas.microsoft.com/office/drawing/2014/main" id="{E2482ED2-2F4D-4946-89A8-7899C345A719}"/>
              </a:ext>
            </a:extLst>
          </p:cNvPr>
          <p:cNvSpPr>
            <a:spLocks noGrp="1"/>
          </p:cNvSpPr>
          <p:nvPr>
            <p:ph idx="1"/>
          </p:nvPr>
        </p:nvSpPr>
        <p:spPr>
          <a:xfrm>
            <a:off x="1090208" y="1571858"/>
            <a:ext cx="4000500" cy="3143652"/>
          </a:xfrm>
        </p:spPr>
        <p:txBody>
          <a:bodyPr rtlCol="0">
            <a:noAutofit/>
          </a:bodyPr>
          <a:lstStyle/>
          <a:p>
            <a:pPr marL="0" fontAlgn="auto">
              <a:lnSpc>
                <a:spcPct val="100000"/>
              </a:lnSpc>
              <a:spcBef>
                <a:spcPct val="0"/>
              </a:spcBef>
              <a:spcAft>
                <a:spcPts val="1200"/>
              </a:spcAft>
              <a:buFontTx/>
              <a:buNone/>
              <a:defRPr/>
            </a:pPr>
            <a:r>
              <a:rPr lang="en-US" altLang="en-US" sz="1400" dirty="0"/>
              <a:t>To search for cost-effective Medicare Part D Plans or Medicare Advantage Plans </a:t>
            </a:r>
            <a:br>
              <a:rPr lang="en-US" altLang="en-US" sz="1400" dirty="0"/>
            </a:br>
            <a:r>
              <a:rPr lang="en-US" altLang="en-US" sz="1400" dirty="0"/>
              <a:t>on your own: </a:t>
            </a:r>
          </a:p>
          <a:p>
            <a:pPr fontAlgn="auto">
              <a:lnSpc>
                <a:spcPct val="100000"/>
              </a:lnSpc>
              <a:spcBef>
                <a:spcPct val="0"/>
              </a:spcBef>
              <a:spcAft>
                <a:spcPts val="1200"/>
              </a:spcAft>
              <a:defRPr/>
            </a:pPr>
            <a:r>
              <a:rPr lang="en-US" altLang="en-US" sz="1400" dirty="0"/>
              <a:t>Go to </a:t>
            </a:r>
            <a:r>
              <a:rPr lang="en-US" altLang="en-US" sz="1400" b="1" dirty="0">
                <a:solidFill>
                  <a:srgbClr val="054D7D"/>
                </a:solidFill>
                <a:hlinkClick r:id="rId3">
                  <a:extLst>
                    <a:ext uri="{A12FA001-AC4F-418D-AE19-62706E023703}">
                      <ahyp:hlinkClr xmlns:ahyp="http://schemas.microsoft.com/office/drawing/2018/hyperlinkcolor" val="tx"/>
                    </a:ext>
                  </a:extLst>
                </a:hlinkClick>
              </a:rPr>
              <a:t>www.medicare.gov</a:t>
            </a:r>
            <a:endParaRPr lang="en-US" altLang="en-US" sz="1400" b="1" dirty="0">
              <a:solidFill>
                <a:srgbClr val="054D7D"/>
              </a:solidFill>
            </a:endParaRPr>
          </a:p>
          <a:p>
            <a:pPr fontAlgn="auto">
              <a:lnSpc>
                <a:spcPct val="100000"/>
              </a:lnSpc>
              <a:spcBef>
                <a:spcPct val="0"/>
              </a:spcBef>
              <a:spcAft>
                <a:spcPts val="1200"/>
              </a:spcAft>
              <a:defRPr/>
            </a:pPr>
            <a:r>
              <a:rPr lang="en-US" altLang="en-US" sz="1400" dirty="0"/>
              <a:t>Click on the “Find Plans” or </a:t>
            </a:r>
            <a:br>
              <a:rPr lang="en-US" altLang="en-US" sz="1400" dirty="0"/>
            </a:br>
            <a:r>
              <a:rPr lang="en-US" altLang="en-US" sz="1400" dirty="0"/>
              <a:t>“LogIn/Create and Account” </a:t>
            </a:r>
          </a:p>
          <a:p>
            <a:pPr fontAlgn="auto">
              <a:lnSpc>
                <a:spcPct val="100000"/>
              </a:lnSpc>
              <a:spcBef>
                <a:spcPct val="0"/>
              </a:spcBef>
              <a:spcAft>
                <a:spcPts val="1200"/>
              </a:spcAft>
              <a:defRPr/>
            </a:pPr>
            <a:r>
              <a:rPr lang="en-US" altLang="en-US" sz="1400" dirty="0"/>
              <a:t>Follow the prompts or choose the link below for helpful tips. </a:t>
            </a:r>
          </a:p>
          <a:p>
            <a:pPr marL="0" indent="0" fontAlgn="auto">
              <a:lnSpc>
                <a:spcPct val="100000"/>
              </a:lnSpc>
              <a:spcBef>
                <a:spcPct val="0"/>
              </a:spcBef>
              <a:spcAft>
                <a:spcPts val="1200"/>
              </a:spcAft>
              <a:buNone/>
              <a:defRPr/>
            </a:pPr>
            <a:r>
              <a:rPr lang="en-US" sz="1400" b="1" dirty="0"/>
              <a:t>OR</a:t>
            </a:r>
            <a:endParaRPr lang="en-US" sz="1400" dirty="0"/>
          </a:p>
          <a:p>
            <a:r>
              <a:rPr lang="en-US" sz="1400" dirty="0"/>
              <a:t>Complete and mail “Your Medicare Plan Comparison” form and a SHINE counselor will assist with your plan comparison. Be sure you have enough time to complete this process prior to mailing in.</a:t>
            </a:r>
          </a:p>
          <a:p>
            <a:r>
              <a:rPr lang="en-US" sz="1400" dirty="0">
                <a:hlinkClick r:id="rId4">
                  <a:extLst>
                    <a:ext uri="{A12FA001-AC4F-418D-AE19-62706E023703}">
                      <ahyp:hlinkClr xmlns:ahyp="http://schemas.microsoft.com/office/drawing/2018/hyperlinkcolor" val="tx"/>
                    </a:ext>
                  </a:extLst>
                </a:hlinkClick>
              </a:rPr>
              <a:t>Your Medicare Plan Comparison</a:t>
            </a:r>
            <a:endParaRPr lang="en-US" sz="1400" dirty="0"/>
          </a:p>
          <a:p>
            <a:pPr fontAlgn="auto">
              <a:lnSpc>
                <a:spcPct val="100000"/>
              </a:lnSpc>
              <a:spcBef>
                <a:spcPct val="0"/>
              </a:spcBef>
              <a:spcAft>
                <a:spcPts val="1200"/>
              </a:spcAft>
              <a:defRPr/>
            </a:pPr>
            <a:endParaRPr lang="en-US" altLang="en-US" sz="1400" dirty="0"/>
          </a:p>
          <a:p>
            <a:pPr fontAlgn="auto">
              <a:spcAft>
                <a:spcPts val="0"/>
              </a:spcAft>
              <a:defRPr/>
            </a:pPr>
            <a:endParaRPr lang="en-US" sz="1400" dirty="0"/>
          </a:p>
        </p:txBody>
      </p:sp>
      <p:sp>
        <p:nvSpPr>
          <p:cNvPr id="84997" name="Title 1">
            <a:extLst>
              <a:ext uri="{FF2B5EF4-FFF2-40B4-BE49-F238E27FC236}">
                <a16:creationId xmlns:a16="http://schemas.microsoft.com/office/drawing/2014/main" id="{04EA21E0-CE2D-461E-9EF8-1F3F663810AD}"/>
              </a:ext>
            </a:extLst>
          </p:cNvPr>
          <p:cNvSpPr>
            <a:spLocks noGrp="1" noChangeArrowheads="1"/>
          </p:cNvSpPr>
          <p:nvPr>
            <p:ph type="title"/>
          </p:nvPr>
        </p:nvSpPr>
        <p:spPr/>
        <p:txBody>
          <a:bodyPr/>
          <a:lstStyle/>
          <a:p>
            <a:r>
              <a:rPr lang="en-US" altLang="en-US" dirty="0">
                <a:latin typeface="Arial"/>
                <a:cs typeface="Arial"/>
              </a:rPr>
              <a:t>How to Search for Cost-Effective Medicare Plans</a:t>
            </a:r>
          </a:p>
        </p:txBody>
      </p:sp>
      <p:pic>
        <p:nvPicPr>
          <p:cNvPr id="5" name="Picture 4">
            <a:extLst>
              <a:ext uri="{FF2B5EF4-FFF2-40B4-BE49-F238E27FC236}">
                <a16:creationId xmlns:a16="http://schemas.microsoft.com/office/drawing/2014/main" id="{ED91091D-82E1-13A2-E46D-E48A9722A6F5}"/>
              </a:ext>
            </a:extLst>
          </p:cNvPr>
          <p:cNvPicPr>
            <a:picLocks noChangeAspect="1"/>
          </p:cNvPicPr>
          <p:nvPr/>
        </p:nvPicPr>
        <p:blipFill>
          <a:blip r:embed="rId5"/>
          <a:stretch>
            <a:fillRect/>
          </a:stretch>
        </p:blipFill>
        <p:spPr>
          <a:xfrm>
            <a:off x="5791200" y="1570789"/>
            <a:ext cx="5464280" cy="3956391"/>
          </a:xfrm>
          <a:prstGeom prst="rect">
            <a:avLst/>
          </a:prstGeom>
        </p:spPr>
      </p:pic>
      <p:sp>
        <p:nvSpPr>
          <p:cNvPr id="2" name="Rectangle 1">
            <a:extLst>
              <a:ext uri="{FF2B5EF4-FFF2-40B4-BE49-F238E27FC236}">
                <a16:creationId xmlns:a16="http://schemas.microsoft.com/office/drawing/2014/main" id="{6CD811BE-B010-DE96-0C98-60685851A100}"/>
              </a:ext>
            </a:extLst>
          </p:cNvPr>
          <p:cNvSpPr/>
          <p:nvPr/>
        </p:nvSpPr>
        <p:spPr>
          <a:xfrm>
            <a:off x="-958302" y="5730012"/>
            <a:ext cx="3657600" cy="11279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pic>
        <p:nvPicPr>
          <p:cNvPr id="7" name="Graphic 6" descr="Laptop with solid fill">
            <a:extLst>
              <a:ext uri="{FF2B5EF4-FFF2-40B4-BE49-F238E27FC236}">
                <a16:creationId xmlns:a16="http://schemas.microsoft.com/office/drawing/2014/main" id="{59CADBE8-E13A-DA2E-4908-D7344280B7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0208" y="5690667"/>
            <a:ext cx="782320" cy="782320"/>
          </a:xfrm>
          <a:prstGeom prst="rect">
            <a:avLst/>
          </a:prstGeom>
        </p:spPr>
      </p:pic>
      <p:sp>
        <p:nvSpPr>
          <p:cNvPr id="4" name="TextBox 3">
            <a:extLst>
              <a:ext uri="{FF2B5EF4-FFF2-40B4-BE49-F238E27FC236}">
                <a16:creationId xmlns:a16="http://schemas.microsoft.com/office/drawing/2014/main" id="{C21F13E7-70AF-DC7A-F073-DC2EE6FCDD5E}"/>
              </a:ext>
            </a:extLst>
          </p:cNvPr>
          <p:cNvSpPr txBox="1"/>
          <p:nvPr/>
        </p:nvSpPr>
        <p:spPr>
          <a:xfrm>
            <a:off x="1872528" y="5911605"/>
            <a:ext cx="4724400" cy="553998"/>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Tips for Effective Use of the Medicare Plan Finder </a:t>
            </a:r>
            <a:endParaRPr lang="en-US" sz="14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902818C-5EB2-427B-A774-4E138D9C6F17}"/>
              </a:ext>
            </a:extLst>
          </p:cNvPr>
          <p:cNvSpPr>
            <a:spLocks noGrp="1"/>
          </p:cNvSpPr>
          <p:nvPr>
            <p:ph type="body" sz="quarter" idx="33"/>
          </p:nvPr>
        </p:nvSpPr>
        <p:spPr>
          <a:xfrm>
            <a:off x="1109272" y="1720382"/>
            <a:ext cx="7524750" cy="215552"/>
          </a:xfrm>
        </p:spPr>
        <p:txBody>
          <a:bodyPr rtlCol="0"/>
          <a:lstStyle/>
          <a:p>
            <a:pPr fontAlgn="auto">
              <a:spcBef>
                <a:spcPct val="20000"/>
              </a:spcBef>
              <a:spcAft>
                <a:spcPts val="0"/>
              </a:spcAft>
              <a:defRPr/>
            </a:pPr>
            <a:r>
              <a:rPr lang="en-US" altLang="en-US" sz="2000" dirty="0"/>
              <a:t>Original Medicare alone does not offer dental benefits</a:t>
            </a:r>
          </a:p>
        </p:txBody>
      </p:sp>
      <p:sp>
        <p:nvSpPr>
          <p:cNvPr id="6" name="Content Placeholder 5">
            <a:extLst>
              <a:ext uri="{FF2B5EF4-FFF2-40B4-BE49-F238E27FC236}">
                <a16:creationId xmlns:a16="http://schemas.microsoft.com/office/drawing/2014/main" id="{3FC32C76-45ED-420A-9BA7-3C6CDDA15F86}"/>
              </a:ext>
            </a:extLst>
          </p:cNvPr>
          <p:cNvSpPr>
            <a:spLocks noGrp="1"/>
          </p:cNvSpPr>
          <p:nvPr>
            <p:ph idx="1"/>
          </p:nvPr>
        </p:nvSpPr>
        <p:spPr>
          <a:xfrm>
            <a:off x="1109272" y="2134819"/>
            <a:ext cx="7524750" cy="3301418"/>
          </a:xfrm>
        </p:spPr>
        <p:txBody>
          <a:bodyPr rtlCol="0">
            <a:normAutofit fontScale="92500" lnSpcReduction="10000"/>
          </a:bodyPr>
          <a:lstStyle/>
          <a:p>
            <a:pPr marL="0" indent="0" fontAlgn="auto">
              <a:spcBef>
                <a:spcPts val="0"/>
              </a:spcBef>
              <a:spcAft>
                <a:spcPts val="1200"/>
              </a:spcAft>
              <a:buFont typeface="Arial" panose="020B0604020202020204" pitchFamily="34" charset="0"/>
              <a:buNone/>
              <a:defRPr/>
            </a:pPr>
            <a:r>
              <a:rPr lang="en-US" altLang="en-US" dirty="0"/>
              <a:t>However, </a:t>
            </a:r>
          </a:p>
          <a:p>
            <a:pPr fontAlgn="auto">
              <a:spcBef>
                <a:spcPts val="0"/>
              </a:spcBef>
              <a:spcAft>
                <a:spcPts val="1200"/>
              </a:spcAft>
              <a:defRPr/>
            </a:pPr>
            <a:r>
              <a:rPr lang="en-US" altLang="en-US" dirty="0"/>
              <a:t>Some companies offering Medigap plans also offer dental plans</a:t>
            </a:r>
          </a:p>
          <a:p>
            <a:pPr fontAlgn="auto">
              <a:spcBef>
                <a:spcPts val="0"/>
              </a:spcBef>
              <a:spcAft>
                <a:spcPts val="1800"/>
              </a:spcAft>
              <a:defRPr/>
            </a:pPr>
            <a:r>
              <a:rPr lang="en-US" altLang="en-US" dirty="0"/>
              <a:t>Some Medicare Advantage Plans offer dental benefits</a:t>
            </a:r>
          </a:p>
          <a:p>
            <a:pPr marL="0" indent="0" fontAlgn="auto">
              <a:spcBef>
                <a:spcPts val="0"/>
              </a:spcBef>
              <a:spcAft>
                <a:spcPts val="1200"/>
              </a:spcAft>
              <a:buFont typeface="Arial" panose="020B0604020202020204" pitchFamily="34" charset="0"/>
              <a:buNone/>
              <a:defRPr/>
            </a:pPr>
            <a:r>
              <a:rPr lang="en-US" altLang="en-US" dirty="0"/>
              <a:t>Or you can:</a:t>
            </a:r>
          </a:p>
          <a:p>
            <a:pPr fontAlgn="auto">
              <a:spcBef>
                <a:spcPts val="0"/>
              </a:spcBef>
              <a:spcAft>
                <a:spcPts val="1200"/>
              </a:spcAft>
              <a:defRPr/>
            </a:pPr>
            <a:r>
              <a:rPr lang="en-US" altLang="en-US" dirty="0"/>
              <a:t>Purchase plans outside of Medicare</a:t>
            </a:r>
          </a:p>
          <a:p>
            <a:pPr fontAlgn="auto">
              <a:spcBef>
                <a:spcPts val="0"/>
              </a:spcBef>
              <a:spcAft>
                <a:spcPts val="1200"/>
              </a:spcAft>
              <a:defRPr/>
            </a:pPr>
            <a:r>
              <a:rPr lang="en-US" altLang="en-US" dirty="0"/>
              <a:t>Review the “Dental Coverage Options in Massachusetts” </a:t>
            </a:r>
            <a:br>
              <a:rPr lang="en-US" altLang="en-US" dirty="0"/>
            </a:br>
            <a:r>
              <a:rPr lang="en-US" altLang="en-US" dirty="0"/>
              <a:t>packet for other options</a:t>
            </a:r>
          </a:p>
          <a:p>
            <a:pPr>
              <a:spcBef>
                <a:spcPts val="0"/>
              </a:spcBef>
              <a:spcAft>
                <a:spcPts val="1200"/>
              </a:spcAft>
              <a:defRPr/>
            </a:pPr>
            <a:r>
              <a:rPr lang="en-US" altLang="en-US" dirty="0"/>
              <a:t>Review the “Massachusetts Medigap Plans – Additional Benefits and Discounts” </a:t>
            </a:r>
          </a:p>
          <a:p>
            <a:pPr fontAlgn="auto">
              <a:spcBef>
                <a:spcPts val="0"/>
              </a:spcBef>
              <a:spcAft>
                <a:spcPts val="1200"/>
              </a:spcAft>
              <a:defRPr/>
            </a:pPr>
            <a:endParaRPr lang="en-US" altLang="en-US" dirty="0"/>
          </a:p>
          <a:p>
            <a:pPr fontAlgn="auto">
              <a:spcBef>
                <a:spcPts val="0"/>
              </a:spcBef>
              <a:spcAft>
                <a:spcPts val="600"/>
              </a:spcAft>
              <a:defRPr/>
            </a:pPr>
            <a:endParaRPr lang="en-US" dirty="0"/>
          </a:p>
        </p:txBody>
      </p:sp>
      <p:pic>
        <p:nvPicPr>
          <p:cNvPr id="9" name="Content Placeholder 8" descr="Toothbrush outline">
            <a:extLst>
              <a:ext uri="{FF2B5EF4-FFF2-40B4-BE49-F238E27FC236}">
                <a16:creationId xmlns:a16="http://schemas.microsoft.com/office/drawing/2014/main" id="{CAFAD9CC-20BA-4470-A451-4C135239CADE}"/>
              </a:ext>
            </a:extLst>
          </p:cNvPr>
          <p:cNvPicPr>
            <a:picLocks noGrp="1" noChangeAspect="1"/>
          </p:cNvPicPr>
          <p:nvPr>
            <p:ph idx="3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67800" y="2339713"/>
            <a:ext cx="2891631" cy="2891631"/>
          </a:xfrm>
        </p:spPr>
      </p:pic>
      <p:sp>
        <p:nvSpPr>
          <p:cNvPr id="2" name="Title 1">
            <a:extLst>
              <a:ext uri="{FF2B5EF4-FFF2-40B4-BE49-F238E27FC236}">
                <a16:creationId xmlns:a16="http://schemas.microsoft.com/office/drawing/2014/main" id="{609C021B-890A-481C-B9DE-192B46AD0688}"/>
              </a:ext>
            </a:extLst>
          </p:cNvPr>
          <p:cNvSpPr>
            <a:spLocks noGrp="1"/>
          </p:cNvSpPr>
          <p:nvPr>
            <p:ph type="title"/>
          </p:nvPr>
        </p:nvSpPr>
        <p:spPr/>
        <p:txBody>
          <a:bodyPr rtlCol="0"/>
          <a:lstStyle/>
          <a:p>
            <a:pPr fontAlgn="auto">
              <a:spcBef>
                <a:spcPts val="0"/>
              </a:spcBef>
              <a:spcAft>
                <a:spcPts val="0"/>
              </a:spcAft>
              <a:defRPr/>
            </a:pPr>
            <a:r>
              <a:rPr lang="en-US" altLang="en-US" dirty="0"/>
              <a:t>Dental Benefits</a:t>
            </a:r>
          </a:p>
        </p:txBody>
      </p:sp>
      <p:sp>
        <p:nvSpPr>
          <p:cNvPr id="3" name="Rectangle 2">
            <a:extLst>
              <a:ext uri="{FF2B5EF4-FFF2-40B4-BE49-F238E27FC236}">
                <a16:creationId xmlns:a16="http://schemas.microsoft.com/office/drawing/2014/main" id="{E78D3BE3-5ACE-2BE4-D6F7-D208F6F8981C}"/>
              </a:ext>
            </a:extLst>
          </p:cNvPr>
          <p:cNvSpPr/>
          <p:nvPr/>
        </p:nvSpPr>
        <p:spPr>
          <a:xfrm>
            <a:off x="0" y="5611733"/>
            <a:ext cx="2590800" cy="1219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Laptop with solid fill">
            <a:extLst>
              <a:ext uri="{FF2B5EF4-FFF2-40B4-BE49-F238E27FC236}">
                <a16:creationId xmlns:a16="http://schemas.microsoft.com/office/drawing/2014/main" id="{550CFD7E-BC53-7F27-B0CC-0B0A6FACB3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9272" y="5762731"/>
            <a:ext cx="782320" cy="782320"/>
          </a:xfrm>
          <a:prstGeom prst="rect">
            <a:avLst/>
          </a:prstGeom>
        </p:spPr>
      </p:pic>
      <p:sp>
        <p:nvSpPr>
          <p:cNvPr id="4" name="TextBox 3">
            <a:extLst>
              <a:ext uri="{FF2B5EF4-FFF2-40B4-BE49-F238E27FC236}">
                <a16:creationId xmlns:a16="http://schemas.microsoft.com/office/drawing/2014/main" id="{E73E7F0C-B869-A6D2-4E1A-B087834A6EAE}"/>
              </a:ext>
            </a:extLst>
          </p:cNvPr>
          <p:cNvSpPr txBox="1"/>
          <p:nvPr/>
        </p:nvSpPr>
        <p:spPr>
          <a:xfrm>
            <a:off x="2035969" y="5783769"/>
            <a:ext cx="7006431"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Dental Coverage Options in Massachusetts</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Massachusetts Medigap Plans – Additional Benefits and Discounts</a:t>
            </a:r>
            <a:endParaRPr lang="en-US" sz="1600" dirty="0">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82021E61-73BE-41E9-BC09-8A4FBC6197FA}"/>
              </a:ext>
            </a:extLst>
          </p:cNvPr>
          <p:cNvSpPr>
            <a:spLocks noGrp="1" noChangeArrowheads="1"/>
          </p:cNvSpPr>
          <p:nvPr>
            <p:ph type="title"/>
          </p:nvPr>
        </p:nvSpPr>
        <p:spPr/>
        <p:txBody>
          <a:bodyPr/>
          <a:lstStyle/>
          <a:p>
            <a:r>
              <a:rPr lang="en-US" altLang="en-US" dirty="0"/>
              <a:t>OneCare; Under Age 65</a:t>
            </a:r>
          </a:p>
        </p:txBody>
      </p:sp>
      <p:sp>
        <p:nvSpPr>
          <p:cNvPr id="10" name="Text Placeholder 1">
            <a:extLst>
              <a:ext uri="{FF2B5EF4-FFF2-40B4-BE49-F238E27FC236}">
                <a16:creationId xmlns:a16="http://schemas.microsoft.com/office/drawing/2014/main" id="{38C1C8AE-F885-40E9-881D-A797A3EF273D}"/>
              </a:ext>
            </a:extLst>
          </p:cNvPr>
          <p:cNvSpPr txBox="1">
            <a:spLocks/>
          </p:cNvSpPr>
          <p:nvPr/>
        </p:nvSpPr>
        <p:spPr>
          <a:xfrm>
            <a:off x="1096572" y="1314837"/>
            <a:ext cx="9089837" cy="2355850"/>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mj-lt"/>
              <a:buNone/>
              <a:defRPr/>
            </a:pPr>
            <a:r>
              <a:rPr lang="en-US" sz="1600" dirty="0"/>
              <a:t>Managed care option that provides all Medicare &amp; MassHealth services along with additional care coordination and support services to dual-eligible individuals with disabilities</a:t>
            </a:r>
          </a:p>
          <a:p>
            <a:pPr marL="0" indent="0">
              <a:spcAft>
                <a:spcPts val="1200"/>
              </a:spcAft>
              <a:buFont typeface="+mj-lt"/>
              <a:buNone/>
              <a:defRPr/>
            </a:pPr>
            <a:r>
              <a:rPr lang="en-US" sz="1600" b="1" dirty="0"/>
              <a:t>Dual Eligible: </a:t>
            </a:r>
            <a:r>
              <a:rPr lang="en-US" sz="1600" dirty="0"/>
              <a:t>MassHealth and Medicare </a:t>
            </a:r>
          </a:p>
          <a:p>
            <a:pPr marL="285750" indent="-285750">
              <a:spcAft>
                <a:spcPts val="1200"/>
              </a:spcAft>
              <a:defRPr/>
            </a:pPr>
            <a:r>
              <a:rPr lang="en-US" sz="1600" dirty="0"/>
              <a:t>Members receive covered services through plan’s network of contracted providers</a:t>
            </a:r>
          </a:p>
          <a:p>
            <a:pPr marL="285750" indent="-285750">
              <a:spcAft>
                <a:spcPts val="1200"/>
              </a:spcAft>
              <a:defRPr/>
            </a:pPr>
            <a:r>
              <a:rPr lang="en-US" sz="1600" dirty="0"/>
              <a:t>Enhanced benefits such as dental, transportation, hearing aids</a:t>
            </a:r>
          </a:p>
          <a:p>
            <a:pPr marL="285750" indent="-285750">
              <a:spcAft>
                <a:spcPts val="1200"/>
              </a:spcAft>
              <a:defRPr/>
            </a:pPr>
            <a:r>
              <a:rPr lang="en-US" sz="1600" dirty="0"/>
              <a:t>One Care is not available in all counties</a:t>
            </a:r>
          </a:p>
          <a:p>
            <a:pPr>
              <a:defRPr/>
            </a:pPr>
            <a:endParaRPr lang="en-US" dirty="0"/>
          </a:p>
        </p:txBody>
      </p:sp>
      <p:sp>
        <p:nvSpPr>
          <p:cNvPr id="11" name="Text Placeholder 2">
            <a:extLst>
              <a:ext uri="{FF2B5EF4-FFF2-40B4-BE49-F238E27FC236}">
                <a16:creationId xmlns:a16="http://schemas.microsoft.com/office/drawing/2014/main" id="{70831F5E-B290-4BD2-B08D-673F953F3697}"/>
              </a:ext>
            </a:extLst>
          </p:cNvPr>
          <p:cNvSpPr txBox="1">
            <a:spLocks/>
          </p:cNvSpPr>
          <p:nvPr/>
        </p:nvSpPr>
        <p:spPr>
          <a:xfrm>
            <a:off x="1096572" y="3918763"/>
            <a:ext cx="9340474" cy="1637100"/>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defRPr/>
            </a:pPr>
            <a:r>
              <a:rPr lang="en-US" sz="1600" b="1" dirty="0"/>
              <a:t>Eligibility</a:t>
            </a:r>
          </a:p>
          <a:p>
            <a:pPr marL="285750" indent="-285750">
              <a:spcBef>
                <a:spcPts val="0"/>
              </a:spcBef>
              <a:spcAft>
                <a:spcPts val="1200"/>
              </a:spcAft>
              <a:defRPr/>
            </a:pPr>
            <a:r>
              <a:rPr lang="en-US" sz="1600" dirty="0"/>
              <a:t>Be age 21-64 and have Medicare Parts A &amp; B</a:t>
            </a:r>
          </a:p>
          <a:p>
            <a:pPr marL="285750" indent="-285750">
              <a:spcBef>
                <a:spcPts val="0"/>
              </a:spcBef>
              <a:spcAft>
                <a:spcPts val="1200"/>
              </a:spcAft>
              <a:defRPr/>
            </a:pPr>
            <a:r>
              <a:rPr lang="en-US" sz="1600" dirty="0"/>
              <a:t>Have MassHealth Standard or CommonHealth</a:t>
            </a:r>
          </a:p>
          <a:p>
            <a:pPr marL="285750" indent="-285750">
              <a:spcBef>
                <a:spcPts val="0"/>
              </a:spcBef>
              <a:spcAft>
                <a:spcPts val="1200"/>
              </a:spcAft>
              <a:defRPr/>
            </a:pPr>
            <a:r>
              <a:rPr lang="en-US" sz="1600" dirty="0"/>
              <a:t>Cannot also be enrolled in SCO, PACE, Frail Elder Waiver, or other MassHealth waiver program</a:t>
            </a:r>
          </a:p>
          <a:p>
            <a:pPr>
              <a:defRPr/>
            </a:pPr>
            <a:endParaRPr lang="en-US" dirty="0"/>
          </a:p>
        </p:txBody>
      </p:sp>
    </p:spTree>
    <p:extLst>
      <p:ext uri="{BB962C8B-B14F-4D97-AF65-F5344CB8AC3E}">
        <p14:creationId xmlns:p14="http://schemas.microsoft.com/office/powerpoint/2010/main" val="1007345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0B9CE866-256E-4BEE-9AFD-C0B1B917D211}"/>
              </a:ext>
            </a:extLst>
          </p:cNvPr>
          <p:cNvSpPr>
            <a:spLocks noGrp="1"/>
          </p:cNvSpPr>
          <p:nvPr>
            <p:ph idx="1"/>
          </p:nvPr>
        </p:nvSpPr>
        <p:spPr>
          <a:xfrm>
            <a:off x="1124512" y="1528177"/>
            <a:ext cx="9143273" cy="4472797"/>
          </a:xfrm>
        </p:spPr>
        <p:txBody>
          <a:bodyPr rtlCol="0">
            <a:normAutofit/>
          </a:bodyPr>
          <a:lstStyle/>
          <a:p>
            <a:pPr marL="0" indent="0" fontAlgn="auto">
              <a:spcBef>
                <a:spcPts val="0"/>
              </a:spcBef>
              <a:spcAft>
                <a:spcPts val="1200"/>
              </a:spcAft>
              <a:buFont typeface="Arial" panose="020B0604020202020204" pitchFamily="34" charset="0"/>
              <a:buNone/>
              <a:defRPr/>
            </a:pPr>
            <a:r>
              <a:rPr lang="en-US" altLang="en-US" sz="1800" b="1" dirty="0"/>
              <a:t>There are several assistance programs to help pay toward Medicare:</a:t>
            </a:r>
          </a:p>
          <a:p>
            <a:pPr fontAlgn="auto">
              <a:lnSpc>
                <a:spcPct val="100000"/>
              </a:lnSpc>
              <a:spcBef>
                <a:spcPts val="0"/>
              </a:spcBef>
              <a:spcAft>
                <a:spcPts val="1200"/>
              </a:spcAft>
              <a:defRPr/>
            </a:pPr>
            <a:r>
              <a:rPr lang="en-US" altLang="en-US" sz="1600" b="1" dirty="0">
                <a:solidFill>
                  <a:schemeClr val="accent1"/>
                </a:solidFill>
              </a:rPr>
              <a:t>MassHealth Standard  </a:t>
            </a:r>
            <a:r>
              <a:rPr lang="en-US" altLang="en-US" sz="1600" dirty="0"/>
              <a:t>- Medicaid in Massachusetts  </a:t>
            </a:r>
          </a:p>
          <a:p>
            <a:pPr fontAlgn="auto">
              <a:lnSpc>
                <a:spcPct val="100000"/>
              </a:lnSpc>
              <a:spcBef>
                <a:spcPts val="0"/>
              </a:spcBef>
              <a:spcAft>
                <a:spcPts val="1200"/>
              </a:spcAft>
              <a:defRPr/>
            </a:pPr>
            <a:r>
              <a:rPr lang="en-US" altLang="en-US" sz="1600" b="1" dirty="0">
                <a:solidFill>
                  <a:schemeClr val="accent1"/>
                </a:solidFill>
              </a:rPr>
              <a:t>Medicare Savings Programs</a:t>
            </a:r>
            <a:r>
              <a:rPr lang="en-US" altLang="en-US" sz="1600" dirty="0"/>
              <a:t>, aka QMB (Senior Buy In), SLMB or QI (Buy In)</a:t>
            </a:r>
          </a:p>
          <a:p>
            <a:pPr fontAlgn="auto">
              <a:lnSpc>
                <a:spcPct val="100000"/>
              </a:lnSpc>
              <a:spcBef>
                <a:spcPts val="0"/>
              </a:spcBef>
              <a:spcAft>
                <a:spcPts val="1200"/>
              </a:spcAft>
              <a:defRPr/>
            </a:pPr>
            <a:r>
              <a:rPr lang="en-US" altLang="en-US" sz="1600" b="1" dirty="0">
                <a:solidFill>
                  <a:schemeClr val="accent1"/>
                </a:solidFill>
              </a:rPr>
              <a:t>Extra Help/LIS (Low Income Subsidy) </a:t>
            </a:r>
            <a:r>
              <a:rPr lang="en-US" altLang="en-US" sz="1600" dirty="0"/>
              <a:t>- for prescription drugs</a:t>
            </a:r>
          </a:p>
          <a:p>
            <a:pPr fontAlgn="auto">
              <a:lnSpc>
                <a:spcPct val="100000"/>
              </a:lnSpc>
              <a:spcBef>
                <a:spcPts val="0"/>
              </a:spcBef>
              <a:spcAft>
                <a:spcPts val="1200"/>
              </a:spcAft>
              <a:defRPr/>
            </a:pPr>
            <a:r>
              <a:rPr lang="en-US" altLang="en-US" sz="1600" b="1" dirty="0">
                <a:solidFill>
                  <a:schemeClr val="accent1"/>
                </a:solidFill>
              </a:rPr>
              <a:t>Health Safety Net </a:t>
            </a:r>
            <a:r>
              <a:rPr lang="en-US" altLang="en-US" sz="1600" dirty="0"/>
              <a:t>– Cost assistance at participating hospitals and Community Health Centers</a:t>
            </a:r>
          </a:p>
          <a:p>
            <a:pPr fontAlgn="auto">
              <a:lnSpc>
                <a:spcPct val="100000"/>
              </a:lnSpc>
              <a:spcBef>
                <a:spcPts val="0"/>
              </a:spcBef>
              <a:spcAft>
                <a:spcPts val="1200"/>
              </a:spcAft>
              <a:defRPr/>
            </a:pPr>
            <a:r>
              <a:rPr lang="en-US" altLang="en-US" sz="1600" b="1" dirty="0">
                <a:solidFill>
                  <a:schemeClr val="accent1"/>
                </a:solidFill>
              </a:rPr>
              <a:t>Prescription Advantage </a:t>
            </a:r>
            <a:r>
              <a:rPr lang="en-US" altLang="en-US" sz="1600" dirty="0"/>
              <a:t>– State Pharmaceutical Assistance Program</a:t>
            </a:r>
          </a:p>
          <a:p>
            <a:pPr fontAlgn="auto">
              <a:lnSpc>
                <a:spcPct val="100000"/>
              </a:lnSpc>
              <a:spcBef>
                <a:spcPts val="0"/>
              </a:spcBef>
              <a:spcAft>
                <a:spcPts val="1200"/>
              </a:spcAft>
              <a:defRPr/>
            </a:pPr>
            <a:r>
              <a:rPr lang="en-US" altLang="en-US" sz="1600" b="1" dirty="0">
                <a:solidFill>
                  <a:schemeClr val="accent1"/>
                </a:solidFill>
              </a:rPr>
              <a:t>CommonHealth</a:t>
            </a:r>
            <a:r>
              <a:rPr lang="en-US" altLang="en-US" sz="1600" dirty="0"/>
              <a:t> – “Working disabled” MassHealth Program</a:t>
            </a:r>
          </a:p>
          <a:p>
            <a:pPr>
              <a:lnSpc>
                <a:spcPct val="100000"/>
              </a:lnSpc>
              <a:spcBef>
                <a:spcPts val="0"/>
              </a:spcBef>
              <a:spcAft>
                <a:spcPts val="1200"/>
              </a:spcAft>
              <a:defRPr/>
            </a:pPr>
            <a:r>
              <a:rPr lang="en-US" altLang="en-US" sz="1600" b="1" dirty="0">
                <a:solidFill>
                  <a:schemeClr val="accent1"/>
                </a:solidFill>
              </a:rPr>
              <a:t>Senior Care Options (SCO) </a:t>
            </a:r>
            <a:r>
              <a:rPr lang="en-US" altLang="en-US" sz="1600" dirty="0"/>
              <a:t>– Dual eligible; MassHealth/Medicare 65+</a:t>
            </a:r>
          </a:p>
          <a:p>
            <a:pPr fontAlgn="auto">
              <a:lnSpc>
                <a:spcPct val="100000"/>
              </a:lnSpc>
              <a:spcBef>
                <a:spcPts val="0"/>
              </a:spcBef>
              <a:spcAft>
                <a:spcPts val="1200"/>
              </a:spcAft>
              <a:defRPr/>
            </a:pPr>
            <a:r>
              <a:rPr lang="en-US" altLang="en-US" sz="1600" b="1" dirty="0">
                <a:solidFill>
                  <a:schemeClr val="accent1"/>
                </a:solidFill>
              </a:rPr>
              <a:t>One Care </a:t>
            </a:r>
            <a:r>
              <a:rPr lang="en-US" altLang="en-US" sz="1600" dirty="0"/>
              <a:t>– Dual eligible; MassHealth/Medicare age 21-64 with disability</a:t>
            </a:r>
          </a:p>
          <a:p>
            <a:pPr fontAlgn="auto">
              <a:lnSpc>
                <a:spcPct val="100000"/>
              </a:lnSpc>
              <a:spcBef>
                <a:spcPts val="0"/>
              </a:spcBef>
              <a:spcAft>
                <a:spcPts val="1200"/>
              </a:spcAft>
              <a:defRPr/>
            </a:pPr>
            <a:r>
              <a:rPr lang="en-US" altLang="en-US" sz="1600" b="1" dirty="0">
                <a:solidFill>
                  <a:schemeClr val="accent1"/>
                </a:solidFill>
              </a:rPr>
              <a:t>Frail Elder Waiver </a:t>
            </a:r>
            <a:r>
              <a:rPr lang="en-US" altLang="en-US" sz="1600" dirty="0"/>
              <a:t>– “Home and Community Based Services”</a:t>
            </a:r>
          </a:p>
          <a:p>
            <a:pPr fontAlgn="auto">
              <a:lnSpc>
                <a:spcPct val="100000"/>
              </a:lnSpc>
              <a:spcBef>
                <a:spcPts val="0"/>
              </a:spcBef>
              <a:spcAft>
                <a:spcPts val="1200"/>
              </a:spcAft>
              <a:defRPr/>
            </a:pPr>
            <a:r>
              <a:rPr lang="en-US" altLang="en-US" sz="1600" b="1" dirty="0">
                <a:solidFill>
                  <a:schemeClr val="accent1"/>
                </a:solidFill>
              </a:rPr>
              <a:t>PACE</a:t>
            </a:r>
            <a:r>
              <a:rPr lang="en-US" altLang="en-US" sz="1600" dirty="0"/>
              <a:t> – Program of All-Inclusive Care for the Elderly </a:t>
            </a:r>
            <a:endParaRPr lang="en-US" sz="1600" dirty="0"/>
          </a:p>
        </p:txBody>
      </p:sp>
      <p:sp>
        <p:nvSpPr>
          <p:cNvPr id="3" name="Title 2">
            <a:extLst>
              <a:ext uri="{FF2B5EF4-FFF2-40B4-BE49-F238E27FC236}">
                <a16:creationId xmlns:a16="http://schemas.microsoft.com/office/drawing/2014/main" id="{61761C82-9C5B-457B-9EE4-C3E9E2F254CE}"/>
              </a:ext>
            </a:extLst>
          </p:cNvPr>
          <p:cNvSpPr>
            <a:spLocks noGrp="1"/>
          </p:cNvSpPr>
          <p:nvPr>
            <p:ph type="title"/>
          </p:nvPr>
        </p:nvSpPr>
        <p:spPr/>
        <p:txBody>
          <a:bodyPr rtlCol="0"/>
          <a:lstStyle/>
          <a:p>
            <a:pPr fontAlgn="auto">
              <a:spcAft>
                <a:spcPts val="0"/>
              </a:spcAft>
              <a:defRPr/>
            </a:pPr>
            <a:r>
              <a:rPr lang="en-US" altLang="en-US" dirty="0"/>
              <a:t>Helpful Assistance Programs</a:t>
            </a:r>
            <a:endParaRPr lang="en-US" dirty="0"/>
          </a:p>
        </p:txBody>
      </p:sp>
      <p:sp>
        <p:nvSpPr>
          <p:cNvPr id="5" name="TextBox 4">
            <a:hlinkClick r:id="rId3"/>
            <a:extLst>
              <a:ext uri="{FF2B5EF4-FFF2-40B4-BE49-F238E27FC236}">
                <a16:creationId xmlns:a16="http://schemas.microsoft.com/office/drawing/2014/main" id="{45952375-639E-7F75-E8E2-BC446148C216}"/>
              </a:ext>
            </a:extLst>
          </p:cNvPr>
          <p:cNvSpPr txBox="1"/>
          <p:nvPr/>
        </p:nvSpPr>
        <p:spPr>
          <a:xfrm>
            <a:off x="7198201" y="5506720"/>
            <a:ext cx="452151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Concerned About Medicare Costs</a:t>
            </a:r>
            <a:endParaRPr lang="en-US" dirty="0">
              <a:latin typeface="Arial" panose="020B0604020202020204" pitchFamily="34" charset="0"/>
              <a:cs typeface="Arial" panose="020B0604020202020204" pitchFamily="34" charset="0"/>
            </a:endParaRPr>
          </a:p>
        </p:txBody>
      </p:sp>
      <p:pic>
        <p:nvPicPr>
          <p:cNvPr id="2" name="Graphic 1" descr="Laptop with solid fill">
            <a:extLst>
              <a:ext uri="{FF2B5EF4-FFF2-40B4-BE49-F238E27FC236}">
                <a16:creationId xmlns:a16="http://schemas.microsoft.com/office/drawing/2014/main" id="{9D803320-27AD-5C6D-0B53-633E62FD67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67800" y="4724400"/>
            <a:ext cx="782320" cy="78232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3C47AE-647B-4D0F-8077-52CDD163F624}"/>
              </a:ext>
            </a:extLst>
          </p:cNvPr>
          <p:cNvSpPr>
            <a:spLocks noGrp="1"/>
          </p:cNvSpPr>
          <p:nvPr>
            <p:ph type="body" sz="quarter" idx="33"/>
          </p:nvPr>
        </p:nvSpPr>
        <p:spPr>
          <a:xfrm>
            <a:off x="9296401" y="2133600"/>
            <a:ext cx="2343150" cy="1825625"/>
          </a:xfrm>
        </p:spPr>
        <p:txBody>
          <a:bodyPr rtlCol="0"/>
          <a:lstStyle/>
          <a:p>
            <a:pPr algn="ctr" fontAlgn="auto">
              <a:lnSpc>
                <a:spcPct val="100000"/>
              </a:lnSpc>
              <a:spcBef>
                <a:spcPct val="20000"/>
              </a:spcBef>
              <a:spcAft>
                <a:spcPts val="0"/>
              </a:spcAft>
              <a:defRPr/>
            </a:pPr>
            <a:r>
              <a:rPr lang="en-US" altLang="en-US" sz="1800" dirty="0">
                <a:solidFill>
                  <a:schemeClr val="bg1"/>
                </a:solidFill>
              </a:rPr>
              <a:t>If you suspect error, fraud and/or abuse call 1-800-MEDICARE and</a:t>
            </a:r>
            <a:br>
              <a:rPr lang="en-US" altLang="en-US" sz="1800" dirty="0">
                <a:solidFill>
                  <a:schemeClr val="bg1"/>
                </a:solidFill>
              </a:rPr>
            </a:br>
            <a:r>
              <a:rPr lang="en-US" altLang="en-US" sz="1800" dirty="0">
                <a:solidFill>
                  <a:schemeClr val="bg1"/>
                </a:solidFill>
                <a:hlinkClick r:id="rId3">
                  <a:extLst>
                    <a:ext uri="{A12FA001-AC4F-418D-AE19-62706E023703}">
                      <ahyp:hlinkClr xmlns:ahyp="http://schemas.microsoft.com/office/drawing/2018/hyperlinkcolor" val="tx"/>
                    </a:ext>
                  </a:extLst>
                </a:hlinkClick>
              </a:rPr>
              <a:t>Senior Medicare Patrol</a:t>
            </a:r>
            <a:r>
              <a:rPr lang="en-US" altLang="en-US" sz="1800" dirty="0">
                <a:solidFill>
                  <a:schemeClr val="bg1"/>
                </a:solidFill>
              </a:rPr>
              <a:t> (SMP) </a:t>
            </a:r>
            <a:br>
              <a:rPr lang="en-US" altLang="en-US" sz="1800" dirty="0">
                <a:solidFill>
                  <a:schemeClr val="bg1"/>
                </a:solidFill>
              </a:rPr>
            </a:br>
            <a:r>
              <a:rPr lang="en-US" altLang="en-US" sz="1800" dirty="0">
                <a:solidFill>
                  <a:schemeClr val="bg1"/>
                </a:solidFill>
              </a:rPr>
              <a:t>at </a:t>
            </a:r>
            <a:r>
              <a:rPr lang="en-US" sz="1800" dirty="0">
                <a:solidFill>
                  <a:schemeClr val="bg1"/>
                </a:solidFill>
              </a:rPr>
              <a:t>800-892-0890</a:t>
            </a:r>
          </a:p>
        </p:txBody>
      </p:sp>
      <p:sp>
        <p:nvSpPr>
          <p:cNvPr id="6" name="Title 5">
            <a:extLst>
              <a:ext uri="{FF2B5EF4-FFF2-40B4-BE49-F238E27FC236}">
                <a16:creationId xmlns:a16="http://schemas.microsoft.com/office/drawing/2014/main" id="{57791488-F3C3-40D0-9F6E-0F031E525138}"/>
              </a:ext>
            </a:extLst>
          </p:cNvPr>
          <p:cNvSpPr>
            <a:spLocks noGrp="1"/>
          </p:cNvSpPr>
          <p:nvPr>
            <p:ph type="title"/>
          </p:nvPr>
        </p:nvSpPr>
        <p:spPr/>
        <p:txBody>
          <a:bodyPr rtlCol="0"/>
          <a:lstStyle/>
          <a:p>
            <a:pPr fontAlgn="auto">
              <a:spcAft>
                <a:spcPts val="0"/>
              </a:spcAft>
              <a:defRPr/>
            </a:pPr>
            <a:r>
              <a:rPr lang="en-US" altLang="en-US" dirty="0"/>
              <a:t>Protect Yourself from Error, Fraud and Abuse</a:t>
            </a:r>
            <a:endParaRPr lang="en-US" dirty="0"/>
          </a:p>
        </p:txBody>
      </p:sp>
      <p:sp>
        <p:nvSpPr>
          <p:cNvPr id="7" name="Content Placeholder 2">
            <a:extLst>
              <a:ext uri="{FF2B5EF4-FFF2-40B4-BE49-F238E27FC236}">
                <a16:creationId xmlns:a16="http://schemas.microsoft.com/office/drawing/2014/main" id="{A3BDDEF7-6BFD-496F-E623-CE6A06E82704}"/>
              </a:ext>
            </a:extLst>
          </p:cNvPr>
          <p:cNvSpPr txBox="1">
            <a:spLocks/>
          </p:cNvSpPr>
          <p:nvPr/>
        </p:nvSpPr>
        <p:spPr>
          <a:xfrm>
            <a:off x="1109272" y="1905000"/>
            <a:ext cx="6357937" cy="2752725"/>
          </a:xfrm>
          <a:prstGeom prst="rect">
            <a:avLst/>
          </a:prstGeom>
        </p:spPr>
        <p:txBody>
          <a:bodyPr vert="horz" lIns="0" tIns="0" rIns="0" bIns="0" rtlCol="0" anchor="t">
            <a:normAutofit fontScale="25000" lnSpcReduction="2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defRPr/>
            </a:pPr>
            <a:r>
              <a:rPr lang="en-US" altLang="en-US" sz="7200" dirty="0">
                <a:latin typeface="Arial"/>
                <a:cs typeface="Arial"/>
              </a:rPr>
              <a:t>Help reduce Medicare error, fraud and abuse that cost </a:t>
            </a:r>
            <a:r>
              <a:rPr lang="en-US" altLang="en-US" sz="7200" b="1" dirty="0">
                <a:latin typeface="Arial"/>
                <a:cs typeface="Arial"/>
              </a:rPr>
              <a:t>billion$</a:t>
            </a:r>
            <a:r>
              <a:rPr lang="en-US" altLang="en-US" sz="7200" dirty="0">
                <a:latin typeface="Arial"/>
                <a:cs typeface="Arial"/>
              </a:rPr>
              <a:t> each year in the United States</a:t>
            </a:r>
          </a:p>
          <a:p>
            <a:pPr>
              <a:lnSpc>
                <a:spcPct val="120000"/>
              </a:lnSpc>
              <a:spcBef>
                <a:spcPts val="0"/>
              </a:spcBef>
              <a:defRPr/>
            </a:pPr>
            <a:endParaRPr lang="en-US" altLang="en-US" sz="7200" dirty="0">
              <a:latin typeface="Arial"/>
              <a:cs typeface="Arial"/>
            </a:endParaRPr>
          </a:p>
          <a:p>
            <a:pPr fontAlgn="auto">
              <a:lnSpc>
                <a:spcPct val="120000"/>
              </a:lnSpc>
              <a:spcBef>
                <a:spcPts val="0"/>
              </a:spcBef>
              <a:defRPr/>
            </a:pPr>
            <a:r>
              <a:rPr lang="en-US" altLang="en-US" sz="7200" dirty="0"/>
              <a:t>Review your personalized Medicare Summary Notice (MSN) sent to you quarterly (or monthly via medicare.gov account) or your Explanation of Benefits from your plan</a:t>
            </a:r>
          </a:p>
          <a:p>
            <a:pPr fontAlgn="auto">
              <a:lnSpc>
                <a:spcPct val="120000"/>
              </a:lnSpc>
              <a:spcBef>
                <a:spcPts val="0"/>
              </a:spcBef>
              <a:defRPr/>
            </a:pPr>
            <a:endParaRPr lang="en-US" altLang="en-US" sz="7200" dirty="0"/>
          </a:p>
          <a:p>
            <a:pPr fontAlgn="auto">
              <a:lnSpc>
                <a:spcPct val="120000"/>
              </a:lnSpc>
              <a:spcBef>
                <a:spcPts val="0"/>
              </a:spcBef>
              <a:defRPr/>
            </a:pPr>
            <a:r>
              <a:rPr lang="en-US" altLang="en-US" sz="7200" dirty="0"/>
              <a:t>Review </a:t>
            </a:r>
            <a:r>
              <a:rPr lang="en-US" altLang="en-US" sz="7200" u="sng" dirty="0"/>
              <a:t>carefully</a:t>
            </a:r>
            <a:r>
              <a:rPr lang="en-US" altLang="en-US" sz="7200" dirty="0"/>
              <a:t> to ensure all billed services are accurate</a:t>
            </a:r>
          </a:p>
          <a:p>
            <a:pPr fontAlgn="auto">
              <a:lnSpc>
                <a:spcPct val="120000"/>
              </a:lnSpc>
              <a:spcBef>
                <a:spcPts val="0"/>
              </a:spcBef>
              <a:defRPr/>
            </a:pPr>
            <a:endParaRPr lang="en-US" altLang="en-US" sz="7200" dirty="0"/>
          </a:p>
          <a:p>
            <a:pPr fontAlgn="auto">
              <a:lnSpc>
                <a:spcPct val="120000"/>
              </a:lnSpc>
              <a:spcBef>
                <a:spcPts val="0"/>
              </a:spcBef>
              <a:defRPr/>
            </a:pPr>
            <a:r>
              <a:rPr lang="en-US" altLang="en-US" sz="7200" dirty="0"/>
              <a:t>If you see a charge on your account that you don’t recognize or did not incur, call 1-800-MEDICARE and Senior Medicare Patrol (SMP) at 800-892-0890 to report it. </a:t>
            </a:r>
          </a:p>
          <a:p>
            <a:pPr>
              <a:spcBef>
                <a:spcPts val="0"/>
              </a:spcBef>
              <a:spcAft>
                <a:spcPts val="1200"/>
              </a:spcAft>
              <a:defRPr/>
            </a:pPr>
            <a:endParaRPr lang="en-US" altLang="en-US" sz="1600" dirty="0"/>
          </a:p>
          <a:p>
            <a:pPr>
              <a:defRPr/>
            </a:pPr>
            <a:endParaRPr lang="en-US" dirty="0"/>
          </a:p>
        </p:txBody>
      </p:sp>
      <p:pic>
        <p:nvPicPr>
          <p:cNvPr id="3" name="Picture 2">
            <a:extLst>
              <a:ext uri="{FF2B5EF4-FFF2-40B4-BE49-F238E27FC236}">
                <a16:creationId xmlns:a16="http://schemas.microsoft.com/office/drawing/2014/main" id="{6FEBED2C-41A6-1F06-B22E-14D17277797A}"/>
              </a:ext>
            </a:extLst>
          </p:cNvPr>
          <p:cNvPicPr>
            <a:picLocks noChangeAspect="1"/>
          </p:cNvPicPr>
          <p:nvPr/>
        </p:nvPicPr>
        <p:blipFill>
          <a:blip r:embed="rId4"/>
          <a:stretch>
            <a:fillRect/>
          </a:stretch>
        </p:blipFill>
        <p:spPr>
          <a:xfrm>
            <a:off x="9068871" y="4302125"/>
            <a:ext cx="2798210" cy="161750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76121B-F27F-44FC-8204-A0BDCFC8AD6A}"/>
              </a:ext>
            </a:extLst>
          </p:cNvPr>
          <p:cNvSpPr>
            <a:spLocks noGrp="1"/>
          </p:cNvSpPr>
          <p:nvPr>
            <p:ph idx="1"/>
          </p:nvPr>
        </p:nvSpPr>
        <p:spPr>
          <a:xfrm>
            <a:off x="914400" y="1941363"/>
            <a:ext cx="10490200" cy="2455625"/>
          </a:xfrm>
        </p:spPr>
        <p:txBody>
          <a:bodyPr rtlCol="0">
            <a:normAutofit fontScale="55000" lnSpcReduction="20000"/>
          </a:bodyPr>
          <a:lstStyle/>
          <a:p>
            <a:pPr fontAlgn="auto">
              <a:spcBef>
                <a:spcPts val="0"/>
              </a:spcBef>
              <a:spcAft>
                <a:spcPts val="1200"/>
              </a:spcAft>
              <a:defRPr/>
            </a:pPr>
            <a:r>
              <a:rPr lang="en-US" sz="4400" dirty="0"/>
              <a:t>Keep updated list of medications</a:t>
            </a:r>
          </a:p>
          <a:p>
            <a:pPr fontAlgn="auto">
              <a:spcBef>
                <a:spcPts val="0"/>
              </a:spcBef>
              <a:spcAft>
                <a:spcPts val="1200"/>
              </a:spcAft>
              <a:defRPr/>
            </a:pPr>
            <a:r>
              <a:rPr lang="en-US" sz="4400" dirty="0"/>
              <a:t>Prepare for medical appointments</a:t>
            </a:r>
          </a:p>
          <a:p>
            <a:pPr fontAlgn="auto">
              <a:spcBef>
                <a:spcPts val="0"/>
              </a:spcBef>
              <a:spcAft>
                <a:spcPts val="1200"/>
              </a:spcAft>
              <a:defRPr/>
            </a:pPr>
            <a:r>
              <a:rPr lang="en-US" sz="4400" dirty="0"/>
              <a:t>Carry SMP Healthcare Journals when traveling</a:t>
            </a:r>
          </a:p>
          <a:p>
            <a:pPr fontAlgn="auto">
              <a:spcBef>
                <a:spcPts val="0"/>
              </a:spcBef>
              <a:spcAft>
                <a:spcPts val="1200"/>
              </a:spcAft>
              <a:defRPr/>
            </a:pPr>
            <a:r>
              <a:rPr lang="en-US" sz="4400" dirty="0"/>
              <a:t>ALWAYS compare SMP Personal Healthcare Journal </a:t>
            </a:r>
          </a:p>
          <a:p>
            <a:pPr marL="0" indent="0" fontAlgn="auto">
              <a:spcBef>
                <a:spcPts val="0"/>
              </a:spcBef>
              <a:spcAft>
                <a:spcPts val="1200"/>
              </a:spcAft>
              <a:buNone/>
              <a:defRPr/>
            </a:pPr>
            <a:r>
              <a:rPr lang="en-US" sz="4400"/>
              <a:t>   entries to Explanation </a:t>
            </a:r>
            <a:r>
              <a:rPr lang="en-US" sz="4400" dirty="0"/>
              <a:t>of Benefits, MSN, and other bills/statements</a:t>
            </a:r>
          </a:p>
          <a:p>
            <a:pPr marL="0" indent="0" fontAlgn="auto">
              <a:spcBef>
                <a:spcPts val="0"/>
              </a:spcBef>
              <a:spcAft>
                <a:spcPts val="1200"/>
              </a:spcAft>
              <a:buFont typeface="Arial" panose="020B0604020202020204" pitchFamily="34" charset="0"/>
              <a:buNone/>
              <a:defRPr/>
            </a:pPr>
            <a:endParaRPr lang="en-US" sz="1600" b="1" dirty="0"/>
          </a:p>
          <a:p>
            <a:pPr fontAlgn="auto">
              <a:spcAft>
                <a:spcPts val="0"/>
              </a:spcAft>
              <a:defRPr/>
            </a:pPr>
            <a:endParaRPr lang="en-US" dirty="0"/>
          </a:p>
        </p:txBody>
      </p:sp>
      <p:sp>
        <p:nvSpPr>
          <p:cNvPr id="3" name="Title 2">
            <a:extLst>
              <a:ext uri="{FF2B5EF4-FFF2-40B4-BE49-F238E27FC236}">
                <a16:creationId xmlns:a16="http://schemas.microsoft.com/office/drawing/2014/main" id="{7E79001C-1B8A-4C94-8BB5-915F1177D9F7}"/>
              </a:ext>
            </a:extLst>
          </p:cNvPr>
          <p:cNvSpPr>
            <a:spLocks noGrp="1"/>
          </p:cNvSpPr>
          <p:nvPr>
            <p:ph type="title"/>
          </p:nvPr>
        </p:nvSpPr>
        <p:spPr/>
        <p:txBody>
          <a:bodyPr rtlCol="0"/>
          <a:lstStyle/>
          <a:p>
            <a:pPr fontAlgn="auto">
              <a:spcAft>
                <a:spcPts val="0"/>
              </a:spcAft>
              <a:defRPr/>
            </a:pPr>
            <a:r>
              <a:rPr lang="en-US" dirty="0"/>
              <a:t>Personal Protection Recommendations</a:t>
            </a:r>
          </a:p>
        </p:txBody>
      </p:sp>
      <p:pic>
        <p:nvPicPr>
          <p:cNvPr id="95237" name="Picture 3">
            <a:extLst>
              <a:ext uri="{FF2B5EF4-FFF2-40B4-BE49-F238E27FC236}">
                <a16:creationId xmlns:a16="http://schemas.microsoft.com/office/drawing/2014/main" id="{699CDA01-C0C5-46B1-BCBB-1A09090F2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62436">
            <a:off x="8694854" y="1751285"/>
            <a:ext cx="3182656" cy="1561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F72D4F2C-CC43-4FAE-AE6F-2D66B67C5577}"/>
              </a:ext>
            </a:extLst>
          </p:cNvPr>
          <p:cNvSpPr txBox="1"/>
          <p:nvPr/>
        </p:nvSpPr>
        <p:spPr>
          <a:xfrm>
            <a:off x="2984634" y="4508212"/>
            <a:ext cx="8826365" cy="1077218"/>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Call SMP for your free journal: 800-892-0890        </a:t>
            </a:r>
          </a:p>
          <a:p>
            <a:endParaRPr lang="en-US" sz="3200" dirty="0"/>
          </a:p>
        </p:txBody>
      </p:sp>
      <p:pic>
        <p:nvPicPr>
          <p:cNvPr id="6" name="Picture 5">
            <a:extLst>
              <a:ext uri="{FF2B5EF4-FFF2-40B4-BE49-F238E27FC236}">
                <a16:creationId xmlns:a16="http://schemas.microsoft.com/office/drawing/2014/main" id="{3657575C-593C-4B50-6432-1E05D5CA6664}"/>
              </a:ext>
            </a:extLst>
          </p:cNvPr>
          <p:cNvPicPr>
            <a:picLocks noChangeAspect="1"/>
          </p:cNvPicPr>
          <p:nvPr/>
        </p:nvPicPr>
        <p:blipFill>
          <a:blip r:embed="rId4"/>
          <a:stretch>
            <a:fillRect/>
          </a:stretch>
        </p:blipFill>
        <p:spPr>
          <a:xfrm>
            <a:off x="914400" y="4114800"/>
            <a:ext cx="2018471" cy="116677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967D8D-5A89-4998-BC80-EA7993D88DA2}"/>
              </a:ext>
            </a:extLst>
          </p:cNvPr>
          <p:cNvSpPr>
            <a:spLocks noGrp="1"/>
          </p:cNvSpPr>
          <p:nvPr>
            <p:ph type="title"/>
          </p:nvPr>
        </p:nvSpPr>
        <p:spPr/>
        <p:txBody>
          <a:bodyPr rtlCol="0"/>
          <a:lstStyle/>
          <a:p>
            <a:pPr fontAlgn="auto">
              <a:spcAft>
                <a:spcPts val="0"/>
              </a:spcAft>
              <a:defRPr/>
            </a:pPr>
            <a:r>
              <a:rPr lang="en-US" altLang="en-US" dirty="0"/>
              <a:t>Helpful Resources</a:t>
            </a:r>
            <a:endParaRPr lang="en-US" dirty="0"/>
          </a:p>
        </p:txBody>
      </p:sp>
      <p:graphicFrame>
        <p:nvGraphicFramePr>
          <p:cNvPr id="7" name="Content Placeholder 1">
            <a:extLst>
              <a:ext uri="{FF2B5EF4-FFF2-40B4-BE49-F238E27FC236}">
                <a16:creationId xmlns:a16="http://schemas.microsoft.com/office/drawing/2014/main" id="{BFED4395-ACF9-F34A-E929-979E63EA1421}"/>
              </a:ext>
            </a:extLst>
          </p:cNvPr>
          <p:cNvGraphicFramePr>
            <a:graphicFrameLocks/>
          </p:cNvGraphicFramePr>
          <p:nvPr>
            <p:extLst>
              <p:ext uri="{D42A27DB-BD31-4B8C-83A1-F6EECF244321}">
                <p14:modId xmlns:p14="http://schemas.microsoft.com/office/powerpoint/2010/main" val="2779271232"/>
              </p:ext>
            </p:extLst>
          </p:nvPr>
        </p:nvGraphicFramePr>
        <p:xfrm>
          <a:off x="990600" y="1524000"/>
          <a:ext cx="104902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4431B7-A48D-415D-3BE0-70AB5FA188E4}"/>
              </a:ext>
            </a:extLst>
          </p:cNvPr>
          <p:cNvSpPr txBox="1"/>
          <p:nvPr/>
        </p:nvSpPr>
        <p:spPr>
          <a:xfrm>
            <a:off x="990600" y="743453"/>
            <a:ext cx="10210800" cy="2739211"/>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Thank you for choosing SHINE</a:t>
            </a:r>
          </a:p>
          <a:p>
            <a:pPr algn="ctr"/>
            <a:r>
              <a:rPr lang="en-US" sz="2800" dirty="0">
                <a:latin typeface="Arial" panose="020B0604020202020204" pitchFamily="34" charset="0"/>
                <a:cs typeface="Arial" panose="020B0604020202020204" pitchFamily="34" charset="0"/>
              </a:rPr>
              <a:t>To meet with or speak with a SHINE counselor, </a:t>
            </a:r>
          </a:p>
          <a:p>
            <a:pPr algn="ctr"/>
            <a:r>
              <a:rPr lang="en-US" sz="2800" dirty="0">
                <a:latin typeface="Arial" panose="020B0604020202020204" pitchFamily="34" charset="0"/>
                <a:cs typeface="Arial" panose="020B0604020202020204" pitchFamily="34" charset="0"/>
              </a:rPr>
              <a:t>call your local SHINE program found on:</a:t>
            </a:r>
          </a:p>
          <a:p>
            <a:pPr algn="ctr"/>
            <a:r>
              <a:rPr lang="en-US" sz="2800" dirty="0">
                <a:latin typeface="Arial" panose="020B0604020202020204" pitchFamily="34" charset="0"/>
                <a:cs typeface="Arial" panose="020B0604020202020204" pitchFamily="34" charset="0"/>
              </a:rPr>
              <a:t>SHINE Locations and Contact Information</a:t>
            </a:r>
          </a:p>
          <a:p>
            <a:pPr algn="ctr"/>
            <a:r>
              <a:rPr lang="en-US" sz="2800" dirty="0">
                <a:latin typeface="Arial" panose="020B0604020202020204" pitchFamily="34" charset="0"/>
                <a:cs typeface="Arial" panose="020B0604020202020204" pitchFamily="34" charset="0"/>
              </a:rPr>
              <a:t>or call: </a:t>
            </a:r>
            <a:r>
              <a:rPr lang="en-US" sz="2400" b="1" dirty="0">
                <a:latin typeface="Arial" panose="020B0604020202020204" pitchFamily="34" charset="0"/>
                <a:cs typeface="Arial" panose="020B0604020202020204" pitchFamily="34" charset="0"/>
              </a:rPr>
              <a:t>978-946-1374</a:t>
            </a:r>
            <a:r>
              <a:rPr lang="en-US" sz="2400" b="1" i="1" dirty="0">
                <a:latin typeface="Arial" panose="020B0604020202020204" pitchFamily="34" charset="0"/>
                <a:cs typeface="Arial" panose="020B0604020202020204" pitchFamily="34" charset="0"/>
              </a:rPr>
              <a:t>    </a:t>
            </a:r>
            <a:r>
              <a:rPr lang="en-US" sz="3200" b="1" i="1" dirty="0">
                <a:latin typeface="Arial" panose="020B0604020202020204" pitchFamily="34" charset="0"/>
                <a:cs typeface="Arial" panose="020B0604020202020204" pitchFamily="34" charset="0"/>
              </a:rPr>
              <a:t>  </a:t>
            </a:r>
          </a:p>
          <a:p>
            <a:pPr algn="ctr"/>
            <a:endParaRPr lang="en-US" sz="2800" dirty="0"/>
          </a:p>
        </p:txBody>
      </p:sp>
      <p:sp>
        <p:nvSpPr>
          <p:cNvPr id="2" name="TextBox 3">
            <a:extLst>
              <a:ext uri="{FF2B5EF4-FFF2-40B4-BE49-F238E27FC236}">
                <a16:creationId xmlns:a16="http://schemas.microsoft.com/office/drawing/2014/main" id="{E6D9A81B-742D-E7F1-951D-F80C26585206}"/>
              </a:ext>
            </a:extLst>
          </p:cNvPr>
          <p:cNvSpPr txBox="1">
            <a:spLocks noChangeArrowheads="1"/>
          </p:cNvSpPr>
          <p:nvPr/>
        </p:nvSpPr>
        <p:spPr bwMode="auto">
          <a:xfrm>
            <a:off x="2019300" y="4307455"/>
            <a:ext cx="815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1200"/>
              </a:spcAft>
            </a:pPr>
            <a:r>
              <a:rPr lang="en-US" altLang="en-US" sz="1200" dirty="0">
                <a:solidFill>
                  <a:schemeClr val="accent6">
                    <a:lumMod val="50000"/>
                  </a:schemeClr>
                </a:solidFill>
                <a:latin typeface="Arial" panose="020B0604020202020204" pitchFamily="34" charset="0"/>
                <a:cs typeface="Arial" panose="020B0604020202020204" pitchFamily="34" charset="0"/>
              </a:rPr>
              <a:t>This project is supported in part by Grant #90SAPG, from the U.S. </a:t>
            </a:r>
            <a:r>
              <a:rPr lang="en-US" altLang="en-US" sz="1200" dirty="0">
                <a:solidFill>
                  <a:srgbClr val="054D7D"/>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Administration for Community Living</a:t>
            </a:r>
            <a:r>
              <a:rPr lang="en-US" altLang="en-US" sz="1200" dirty="0">
                <a:solidFill>
                  <a:schemeClr val="accent6">
                    <a:lumMod val="50000"/>
                  </a:schemeClr>
                </a:solidFill>
                <a:latin typeface="Arial" panose="020B0604020202020204" pitchFamily="34" charset="0"/>
                <a:cs typeface="Arial" panose="020B0604020202020204" pitchFamily="34" charset="0"/>
              </a:rPr>
              <a:t>, Department of Health and Human Services, Washington DC, 20201. Grantees undertaking projects with government sponsorship are encouraged to express freely their findings and conclusions. Points of view or opinions do not, therefore, necessarily represent official ACL policy.</a:t>
            </a:r>
            <a:endParaRPr lang="en-US" altLang="en-US" dirty="0"/>
          </a:p>
        </p:txBody>
      </p:sp>
      <p:pic>
        <p:nvPicPr>
          <p:cNvPr id="3" name="Picture 2" descr="Logo, company name&#10;&#10;Description automatically generated">
            <a:hlinkClick r:id="rId3"/>
            <a:extLst>
              <a:ext uri="{FF2B5EF4-FFF2-40B4-BE49-F238E27FC236}">
                <a16:creationId xmlns:a16="http://schemas.microsoft.com/office/drawing/2014/main" id="{F4208286-35FF-C051-3EC9-CE3057E138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994875"/>
            <a:ext cx="1676400" cy="72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5952375-639E-7F75-E8E2-BC446148C216}"/>
              </a:ext>
            </a:extLst>
          </p:cNvPr>
          <p:cNvSpPr txBox="1"/>
          <p:nvPr/>
        </p:nvSpPr>
        <p:spPr>
          <a:xfrm>
            <a:off x="3143250" y="3737556"/>
            <a:ext cx="590550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SHINE Locations and Contact Information</a:t>
            </a:r>
            <a:endParaRPr lang="en-US" dirty="0">
              <a:latin typeface="Arial" panose="020B0604020202020204" pitchFamily="34" charset="0"/>
              <a:cs typeface="Arial" panose="020B0604020202020204" pitchFamily="34" charset="0"/>
            </a:endParaRPr>
          </a:p>
        </p:txBody>
      </p:sp>
      <p:pic>
        <p:nvPicPr>
          <p:cNvPr id="4" name="Graphic 3" descr="Laptop with solid fill">
            <a:extLst>
              <a:ext uri="{FF2B5EF4-FFF2-40B4-BE49-F238E27FC236}">
                <a16:creationId xmlns:a16="http://schemas.microsoft.com/office/drawing/2014/main" id="{7E0886DB-EBEB-ABDA-DE99-02A5E9F393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04840" y="2955236"/>
            <a:ext cx="782320" cy="782320"/>
          </a:xfrm>
          <a:prstGeom prst="rect">
            <a:avLst/>
          </a:prstGeom>
        </p:spPr>
      </p:pic>
    </p:spTree>
    <p:extLst>
      <p:ext uri="{BB962C8B-B14F-4D97-AF65-F5344CB8AC3E}">
        <p14:creationId xmlns:p14="http://schemas.microsoft.com/office/powerpoint/2010/main" val="171701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D28264-DA4D-4C02-9230-99573B2B2B39}"/>
              </a:ext>
            </a:extLst>
          </p:cNvPr>
          <p:cNvSpPr>
            <a:spLocks noGrp="1"/>
          </p:cNvSpPr>
          <p:nvPr>
            <p:ph type="title"/>
          </p:nvPr>
        </p:nvSpPr>
        <p:spPr/>
        <p:txBody>
          <a:bodyPr/>
          <a:lstStyle/>
          <a:p>
            <a:r>
              <a:rPr lang="en-US" altLang="en-US" dirty="0"/>
              <a:t>Just to Clarify…</a:t>
            </a:r>
            <a:endParaRPr lang="en-US" dirty="0"/>
          </a:p>
        </p:txBody>
      </p:sp>
      <p:sp>
        <p:nvSpPr>
          <p:cNvPr id="4" name="Freeform: Shape 3">
            <a:extLst>
              <a:ext uri="{FF2B5EF4-FFF2-40B4-BE49-F238E27FC236}">
                <a16:creationId xmlns:a16="http://schemas.microsoft.com/office/drawing/2014/main" id="{EDA12937-769C-4B58-8093-D07FDDCCECBD}"/>
              </a:ext>
            </a:extLst>
          </p:cNvPr>
          <p:cNvSpPr/>
          <p:nvPr/>
        </p:nvSpPr>
        <p:spPr>
          <a:xfrm>
            <a:off x="2133600" y="1907412"/>
            <a:ext cx="2264503" cy="905801"/>
          </a:xfrm>
          <a:custGeom>
            <a:avLst/>
            <a:gdLst>
              <a:gd name="connsiteX0" fmla="*/ 0 w 2264503"/>
              <a:gd name="connsiteY0" fmla="*/ 0 h 905801"/>
              <a:gd name="connsiteX1" fmla="*/ 2264503 w 2264503"/>
              <a:gd name="connsiteY1" fmla="*/ 0 h 905801"/>
              <a:gd name="connsiteX2" fmla="*/ 2264503 w 2264503"/>
              <a:gd name="connsiteY2" fmla="*/ 905801 h 905801"/>
              <a:gd name="connsiteX3" fmla="*/ 0 w 2264503"/>
              <a:gd name="connsiteY3" fmla="*/ 905801 h 905801"/>
              <a:gd name="connsiteX4" fmla="*/ 0 w 2264503"/>
              <a:gd name="connsiteY4" fmla="*/ 0 h 90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503" h="905801">
                <a:moveTo>
                  <a:pt x="0" y="0"/>
                </a:moveTo>
                <a:lnTo>
                  <a:pt x="2264503" y="0"/>
                </a:lnTo>
                <a:lnTo>
                  <a:pt x="2264503" y="905801"/>
                </a:lnTo>
                <a:lnTo>
                  <a:pt x="0" y="905801"/>
                </a:lnTo>
                <a:lnTo>
                  <a:pt x="0" y="0"/>
                </a:lnTo>
                <a:close/>
              </a:path>
            </a:pathLst>
          </a:custGeom>
          <a:solidFill>
            <a:schemeClr val="accent1"/>
          </a:solidFill>
          <a:ln>
            <a:solidFill>
              <a:schemeClr val="bg1"/>
            </a:solidFill>
          </a:ln>
          <a:effectLst/>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Medicare is </a:t>
            </a:r>
            <a:br>
              <a:rPr lang="en-US" sz="2000" b="1" kern="1200" dirty="0">
                <a:latin typeface="Arial" panose="020B0604020202020204" pitchFamily="34" charset="0"/>
                <a:cs typeface="Arial" panose="020B0604020202020204" pitchFamily="34" charset="0"/>
              </a:rPr>
            </a:br>
            <a:r>
              <a:rPr lang="en-US" sz="2000" b="1" kern="1200" dirty="0">
                <a:latin typeface="Arial" panose="020B0604020202020204" pitchFamily="34" charset="0"/>
                <a:cs typeface="Arial" panose="020B0604020202020204" pitchFamily="34" charset="0"/>
              </a:rPr>
              <a:t>NOT free</a:t>
            </a:r>
          </a:p>
        </p:txBody>
      </p:sp>
      <p:sp>
        <p:nvSpPr>
          <p:cNvPr id="5" name="Freeform: Shape 4">
            <a:extLst>
              <a:ext uri="{FF2B5EF4-FFF2-40B4-BE49-F238E27FC236}">
                <a16:creationId xmlns:a16="http://schemas.microsoft.com/office/drawing/2014/main" id="{01A21E5E-EF57-4B7B-B83B-FB89D099B0AC}"/>
              </a:ext>
            </a:extLst>
          </p:cNvPr>
          <p:cNvSpPr/>
          <p:nvPr/>
        </p:nvSpPr>
        <p:spPr>
          <a:xfrm>
            <a:off x="2133601" y="2895601"/>
            <a:ext cx="2264502" cy="2286000"/>
          </a:xfrm>
          <a:custGeom>
            <a:avLst/>
            <a:gdLst>
              <a:gd name="connsiteX0" fmla="*/ 0 w 2264503"/>
              <a:gd name="connsiteY0" fmla="*/ 0 h 2503439"/>
              <a:gd name="connsiteX1" fmla="*/ 2264503 w 2264503"/>
              <a:gd name="connsiteY1" fmla="*/ 0 h 2503439"/>
              <a:gd name="connsiteX2" fmla="*/ 2264503 w 2264503"/>
              <a:gd name="connsiteY2" fmla="*/ 2503439 h 2503439"/>
              <a:gd name="connsiteX3" fmla="*/ 0 w 2264503"/>
              <a:gd name="connsiteY3" fmla="*/ 2503439 h 2503439"/>
              <a:gd name="connsiteX4" fmla="*/ 0 w 2264503"/>
              <a:gd name="connsiteY4" fmla="*/ 0 h 250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503" h="2503439">
                <a:moveTo>
                  <a:pt x="0" y="0"/>
                </a:moveTo>
                <a:lnTo>
                  <a:pt x="2264503" y="0"/>
                </a:lnTo>
                <a:lnTo>
                  <a:pt x="2264503" y="2503439"/>
                </a:lnTo>
                <a:lnTo>
                  <a:pt x="0" y="2503439"/>
                </a:lnTo>
                <a:lnTo>
                  <a:pt x="0" y="0"/>
                </a:lnTo>
                <a:close/>
              </a:path>
            </a:pathLst>
          </a:custGeom>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2">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algn="l" defTabSz="711200">
              <a:lnSpc>
                <a:spcPct val="90000"/>
              </a:lnSpc>
              <a:spcBef>
                <a:spcPct val="0"/>
              </a:spcBef>
              <a:spcAft>
                <a:spcPct val="15000"/>
              </a:spcAft>
            </a:pPr>
            <a:r>
              <a:rPr lang="en-US" sz="2000" kern="1200" dirty="0">
                <a:solidFill>
                  <a:schemeClr val="tx1"/>
                </a:solidFill>
                <a:latin typeface="Arial"/>
                <a:cs typeface="Arial"/>
              </a:rPr>
              <a:t>Part A may or may not be </a:t>
            </a:r>
            <a:r>
              <a:rPr lang="en-US" sz="2000" dirty="0">
                <a:solidFill>
                  <a:schemeClr val="tx1"/>
                </a:solidFill>
                <a:latin typeface="Arial"/>
                <a:cs typeface="Arial"/>
              </a:rPr>
              <a:t>premium-free; </a:t>
            </a:r>
            <a:r>
              <a:rPr lang="en-US" sz="2000" kern="1200" dirty="0">
                <a:solidFill>
                  <a:schemeClr val="tx1"/>
                </a:solidFill>
                <a:latin typeface="Arial"/>
                <a:cs typeface="Arial"/>
              </a:rPr>
              <a:t> depending on your eligibility.</a:t>
            </a:r>
          </a:p>
        </p:txBody>
      </p:sp>
      <p:sp>
        <p:nvSpPr>
          <p:cNvPr id="6" name="Freeform: Shape 5">
            <a:extLst>
              <a:ext uri="{FF2B5EF4-FFF2-40B4-BE49-F238E27FC236}">
                <a16:creationId xmlns:a16="http://schemas.microsoft.com/office/drawing/2014/main" id="{B21AD34D-4836-4BA4-B633-3B63D9F4CB3E}"/>
              </a:ext>
            </a:extLst>
          </p:cNvPr>
          <p:cNvSpPr/>
          <p:nvPr/>
        </p:nvSpPr>
        <p:spPr>
          <a:xfrm>
            <a:off x="5036144" y="1907412"/>
            <a:ext cx="2264503" cy="905801"/>
          </a:xfrm>
          <a:custGeom>
            <a:avLst/>
            <a:gdLst>
              <a:gd name="connsiteX0" fmla="*/ 0 w 2264503"/>
              <a:gd name="connsiteY0" fmla="*/ 0 h 905801"/>
              <a:gd name="connsiteX1" fmla="*/ 2264503 w 2264503"/>
              <a:gd name="connsiteY1" fmla="*/ 0 h 905801"/>
              <a:gd name="connsiteX2" fmla="*/ 2264503 w 2264503"/>
              <a:gd name="connsiteY2" fmla="*/ 905801 h 905801"/>
              <a:gd name="connsiteX3" fmla="*/ 0 w 2264503"/>
              <a:gd name="connsiteY3" fmla="*/ 905801 h 905801"/>
              <a:gd name="connsiteX4" fmla="*/ 0 w 2264503"/>
              <a:gd name="connsiteY4" fmla="*/ 0 h 90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503" h="905801">
                <a:moveTo>
                  <a:pt x="0" y="0"/>
                </a:moveTo>
                <a:lnTo>
                  <a:pt x="2264503" y="0"/>
                </a:lnTo>
                <a:lnTo>
                  <a:pt x="2264503" y="905801"/>
                </a:lnTo>
                <a:lnTo>
                  <a:pt x="0" y="905801"/>
                </a:lnTo>
                <a:lnTo>
                  <a:pt x="0" y="0"/>
                </a:lnTo>
                <a:close/>
              </a:path>
            </a:pathLst>
          </a:custGeom>
          <a:solidFill>
            <a:schemeClr val="accent1"/>
          </a:solidFill>
          <a:ln>
            <a:solidFill>
              <a:schemeClr val="bg1"/>
            </a:solidFill>
          </a:ln>
          <a:effectLst/>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2000" b="1" kern="1200" dirty="0">
                <a:solidFill>
                  <a:srgbClr val="FEFFFE"/>
                </a:solidFill>
                <a:latin typeface="Arial" panose="020B0604020202020204" pitchFamily="34" charset="0"/>
                <a:ea typeface="+mn-ea"/>
                <a:cs typeface="Arial" panose="020B0604020202020204" pitchFamily="34" charset="0"/>
              </a:rPr>
              <a:t>Medicare is individualized</a:t>
            </a:r>
          </a:p>
        </p:txBody>
      </p:sp>
      <p:sp>
        <p:nvSpPr>
          <p:cNvPr id="7" name="Freeform: Shape 6">
            <a:extLst>
              <a:ext uri="{FF2B5EF4-FFF2-40B4-BE49-F238E27FC236}">
                <a16:creationId xmlns:a16="http://schemas.microsoft.com/office/drawing/2014/main" id="{AA31591D-26C3-48F4-A8E0-235B7A11B984}"/>
              </a:ext>
            </a:extLst>
          </p:cNvPr>
          <p:cNvSpPr/>
          <p:nvPr/>
        </p:nvSpPr>
        <p:spPr>
          <a:xfrm>
            <a:off x="5050698" y="2895602"/>
            <a:ext cx="2264502" cy="2286000"/>
          </a:xfrm>
          <a:custGeom>
            <a:avLst/>
            <a:gdLst>
              <a:gd name="connsiteX0" fmla="*/ 0 w 2264503"/>
              <a:gd name="connsiteY0" fmla="*/ 0 h 2503439"/>
              <a:gd name="connsiteX1" fmla="*/ 2264503 w 2264503"/>
              <a:gd name="connsiteY1" fmla="*/ 0 h 2503439"/>
              <a:gd name="connsiteX2" fmla="*/ 2264503 w 2264503"/>
              <a:gd name="connsiteY2" fmla="*/ 2503439 h 2503439"/>
              <a:gd name="connsiteX3" fmla="*/ 0 w 2264503"/>
              <a:gd name="connsiteY3" fmla="*/ 2503439 h 2503439"/>
              <a:gd name="connsiteX4" fmla="*/ 0 w 2264503"/>
              <a:gd name="connsiteY4" fmla="*/ 0 h 250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503" h="2503439">
                <a:moveTo>
                  <a:pt x="0" y="0"/>
                </a:moveTo>
                <a:lnTo>
                  <a:pt x="2264503" y="0"/>
                </a:lnTo>
                <a:lnTo>
                  <a:pt x="2264503" y="2503439"/>
                </a:lnTo>
                <a:lnTo>
                  <a:pt x="0" y="2503439"/>
                </a:lnTo>
                <a:lnTo>
                  <a:pt x="0" y="0"/>
                </a:lnTo>
                <a:close/>
              </a:path>
            </a:pathLst>
          </a:custGeom>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2">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algn="l" defTabSz="711200">
              <a:lnSpc>
                <a:spcPct val="90000"/>
              </a:lnSpc>
              <a:spcBef>
                <a:spcPct val="0"/>
              </a:spcBef>
              <a:spcAft>
                <a:spcPts val="600"/>
              </a:spcAft>
            </a:pPr>
            <a:r>
              <a:rPr lang="en-US" kern="1200" dirty="0">
                <a:solidFill>
                  <a:srgbClr val="3B4F5E"/>
                </a:solidFill>
                <a:latin typeface="Arial" panose="020B0604020202020204" pitchFamily="34" charset="0"/>
                <a:cs typeface="Arial" panose="020B0604020202020204" pitchFamily="34" charset="0"/>
              </a:rPr>
              <a:t>You will not share your plan with anyone else.</a:t>
            </a:r>
          </a:p>
          <a:p>
            <a:pPr marL="0" lvl="1" algn="l" defTabSz="711200">
              <a:lnSpc>
                <a:spcPct val="90000"/>
              </a:lnSpc>
              <a:spcBef>
                <a:spcPct val="0"/>
              </a:spcBef>
              <a:spcAft>
                <a:spcPct val="15000"/>
              </a:spcAft>
            </a:pPr>
            <a:r>
              <a:rPr lang="en-US" kern="1200" dirty="0">
                <a:solidFill>
                  <a:srgbClr val="3B4F5E"/>
                </a:solidFill>
                <a:latin typeface="Arial"/>
                <a:cs typeface="Arial"/>
              </a:rPr>
              <a:t>Your Medicare choices may be different than a spouse, friend</a:t>
            </a:r>
            <a:r>
              <a:rPr lang="en-US" dirty="0">
                <a:solidFill>
                  <a:srgbClr val="3B4F5E"/>
                </a:solidFill>
                <a:latin typeface="Arial"/>
                <a:cs typeface="Arial"/>
              </a:rPr>
              <a:t>,</a:t>
            </a:r>
            <a:r>
              <a:rPr lang="en-US" kern="1200" dirty="0">
                <a:solidFill>
                  <a:srgbClr val="3B4F5E"/>
                </a:solidFill>
                <a:latin typeface="Arial"/>
                <a:cs typeface="Arial"/>
              </a:rPr>
              <a:t> or neighbor.</a:t>
            </a:r>
          </a:p>
        </p:txBody>
      </p:sp>
      <p:sp>
        <p:nvSpPr>
          <p:cNvPr id="8" name="Freeform: Shape 7">
            <a:extLst>
              <a:ext uri="{FF2B5EF4-FFF2-40B4-BE49-F238E27FC236}">
                <a16:creationId xmlns:a16="http://schemas.microsoft.com/office/drawing/2014/main" id="{4A343C78-8EA8-4744-92F3-DF4CBC15A4B2}"/>
              </a:ext>
            </a:extLst>
          </p:cNvPr>
          <p:cNvSpPr/>
          <p:nvPr/>
        </p:nvSpPr>
        <p:spPr>
          <a:xfrm>
            <a:off x="7867775" y="1907412"/>
            <a:ext cx="2264503" cy="1750188"/>
          </a:xfrm>
          <a:custGeom>
            <a:avLst/>
            <a:gdLst>
              <a:gd name="connsiteX0" fmla="*/ 0 w 2264503"/>
              <a:gd name="connsiteY0" fmla="*/ 0 h 1891919"/>
              <a:gd name="connsiteX1" fmla="*/ 2264503 w 2264503"/>
              <a:gd name="connsiteY1" fmla="*/ 0 h 1891919"/>
              <a:gd name="connsiteX2" fmla="*/ 2264503 w 2264503"/>
              <a:gd name="connsiteY2" fmla="*/ 1891919 h 1891919"/>
              <a:gd name="connsiteX3" fmla="*/ 0 w 2264503"/>
              <a:gd name="connsiteY3" fmla="*/ 1891919 h 1891919"/>
              <a:gd name="connsiteX4" fmla="*/ 0 w 2264503"/>
              <a:gd name="connsiteY4" fmla="*/ 0 h 1891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503" h="1891919">
                <a:moveTo>
                  <a:pt x="0" y="0"/>
                </a:moveTo>
                <a:lnTo>
                  <a:pt x="2264503" y="0"/>
                </a:lnTo>
                <a:lnTo>
                  <a:pt x="2264503" y="1891919"/>
                </a:lnTo>
                <a:lnTo>
                  <a:pt x="0" y="1891919"/>
                </a:lnTo>
                <a:lnTo>
                  <a:pt x="0" y="0"/>
                </a:lnTo>
                <a:close/>
              </a:path>
            </a:pathLst>
          </a:custGeom>
          <a:solidFill>
            <a:schemeClr val="accent1"/>
          </a:solidFill>
          <a:ln>
            <a:solidFill>
              <a:schemeClr val="bg1"/>
            </a:solidFill>
          </a:ln>
          <a:effectLst/>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2000" b="1" kern="1200" dirty="0">
                <a:solidFill>
                  <a:srgbClr val="FEFFFE"/>
                </a:solidFill>
                <a:latin typeface="Arial" panose="020B0604020202020204" pitchFamily="34" charset="0"/>
                <a:ea typeface="+mn-ea"/>
                <a:cs typeface="Arial" panose="020B0604020202020204" pitchFamily="34" charset="0"/>
              </a:rPr>
              <a:t>Understanding Medicare has NOTHING to do with your education level</a:t>
            </a:r>
          </a:p>
        </p:txBody>
      </p:sp>
      <p:sp>
        <p:nvSpPr>
          <p:cNvPr id="9" name="Freeform: Shape 8">
            <a:extLst>
              <a:ext uri="{FF2B5EF4-FFF2-40B4-BE49-F238E27FC236}">
                <a16:creationId xmlns:a16="http://schemas.microsoft.com/office/drawing/2014/main" id="{9D14D26A-22A2-41CD-8C76-1DEA240DA450}"/>
              </a:ext>
            </a:extLst>
          </p:cNvPr>
          <p:cNvSpPr/>
          <p:nvPr/>
        </p:nvSpPr>
        <p:spPr>
          <a:xfrm>
            <a:off x="7867775" y="3733800"/>
            <a:ext cx="2264502" cy="1447801"/>
          </a:xfrm>
          <a:custGeom>
            <a:avLst/>
            <a:gdLst>
              <a:gd name="connsiteX0" fmla="*/ 0 w 2264503"/>
              <a:gd name="connsiteY0" fmla="*/ 0 h 1470971"/>
              <a:gd name="connsiteX1" fmla="*/ 2264503 w 2264503"/>
              <a:gd name="connsiteY1" fmla="*/ 0 h 1470971"/>
              <a:gd name="connsiteX2" fmla="*/ 2264503 w 2264503"/>
              <a:gd name="connsiteY2" fmla="*/ 1470971 h 1470971"/>
              <a:gd name="connsiteX3" fmla="*/ 0 w 2264503"/>
              <a:gd name="connsiteY3" fmla="*/ 1470971 h 1470971"/>
              <a:gd name="connsiteX4" fmla="*/ 0 w 2264503"/>
              <a:gd name="connsiteY4" fmla="*/ 0 h 1470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503" h="1470971">
                <a:moveTo>
                  <a:pt x="0" y="0"/>
                </a:moveTo>
                <a:lnTo>
                  <a:pt x="2264503" y="0"/>
                </a:lnTo>
                <a:lnTo>
                  <a:pt x="2264503" y="1470971"/>
                </a:lnTo>
                <a:lnTo>
                  <a:pt x="0" y="1470971"/>
                </a:lnTo>
                <a:lnTo>
                  <a:pt x="0" y="0"/>
                </a:lnTo>
                <a:close/>
              </a:path>
            </a:pathLst>
          </a:custGeom>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2">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algn="l" defTabSz="711200">
              <a:lnSpc>
                <a:spcPct val="90000"/>
              </a:lnSpc>
              <a:spcBef>
                <a:spcPct val="0"/>
              </a:spcBef>
              <a:spcAft>
                <a:spcPct val="15000"/>
              </a:spcAft>
            </a:pPr>
            <a:r>
              <a:rPr lang="en-US" sz="2000" kern="1200" dirty="0">
                <a:solidFill>
                  <a:srgbClr val="3B4F5E"/>
                </a:solidFill>
                <a:latin typeface="Arial" panose="020B0604020202020204" pitchFamily="34" charset="0"/>
                <a:ea typeface="+mn-ea"/>
                <a:cs typeface="Arial" panose="020B0604020202020204" pitchFamily="34" charset="0"/>
              </a:rPr>
              <a:t>It’s like learning </a:t>
            </a:r>
          </a:p>
          <a:p>
            <a:pPr marL="0" lvl="1" algn="l" defTabSz="711200">
              <a:lnSpc>
                <a:spcPct val="90000"/>
              </a:lnSpc>
              <a:spcBef>
                <a:spcPct val="0"/>
              </a:spcBef>
              <a:spcAft>
                <a:spcPct val="15000"/>
              </a:spcAft>
            </a:pPr>
            <a:r>
              <a:rPr lang="en-US" sz="2000" kern="1200" dirty="0">
                <a:solidFill>
                  <a:srgbClr val="3B4F5E"/>
                </a:solidFill>
                <a:latin typeface="Arial" panose="020B0604020202020204" pitchFamily="34" charset="0"/>
                <a:ea typeface="+mn-ea"/>
                <a:cs typeface="Arial" panose="020B0604020202020204" pitchFamily="34" charset="0"/>
              </a:rPr>
              <a:t>a different language!</a:t>
            </a:r>
          </a:p>
        </p:txBody>
      </p:sp>
    </p:spTree>
    <p:extLst>
      <p:ext uri="{BB962C8B-B14F-4D97-AF65-F5344CB8AC3E}">
        <p14:creationId xmlns:p14="http://schemas.microsoft.com/office/powerpoint/2010/main" val="844610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CD0ACCA-CAE5-4DFE-B958-8CBC16CBFD60}"/>
              </a:ext>
            </a:extLst>
          </p:cNvPr>
          <p:cNvGraphicFramePr>
            <a:graphicFrameLocks noGrp="1"/>
          </p:cNvGraphicFramePr>
          <p:nvPr>
            <p:extLst>
              <p:ext uri="{D42A27DB-BD31-4B8C-83A1-F6EECF244321}">
                <p14:modId xmlns:p14="http://schemas.microsoft.com/office/powerpoint/2010/main" val="4169053768"/>
              </p:ext>
            </p:extLst>
          </p:nvPr>
        </p:nvGraphicFramePr>
        <p:xfrm>
          <a:off x="1447800" y="1447800"/>
          <a:ext cx="9144001" cy="4114800"/>
        </p:xfrm>
        <a:graphic>
          <a:graphicData uri="http://schemas.openxmlformats.org/drawingml/2006/table">
            <a:tbl>
              <a:tblPr firstRow="1" firstCol="1" bandRow="1"/>
              <a:tblGrid>
                <a:gridCol w="2456405">
                  <a:extLst>
                    <a:ext uri="{9D8B030D-6E8A-4147-A177-3AD203B41FA5}">
                      <a16:colId xmlns:a16="http://schemas.microsoft.com/office/drawing/2014/main" val="20000"/>
                    </a:ext>
                  </a:extLst>
                </a:gridCol>
                <a:gridCol w="726634">
                  <a:extLst>
                    <a:ext uri="{9D8B030D-6E8A-4147-A177-3AD203B41FA5}">
                      <a16:colId xmlns:a16="http://schemas.microsoft.com/office/drawing/2014/main" val="20001"/>
                    </a:ext>
                  </a:extLst>
                </a:gridCol>
                <a:gridCol w="816659">
                  <a:extLst>
                    <a:ext uri="{9D8B030D-6E8A-4147-A177-3AD203B41FA5}">
                      <a16:colId xmlns:a16="http://schemas.microsoft.com/office/drawing/2014/main" val="20002"/>
                    </a:ext>
                  </a:extLst>
                </a:gridCol>
                <a:gridCol w="835949">
                  <a:extLst>
                    <a:ext uri="{9D8B030D-6E8A-4147-A177-3AD203B41FA5}">
                      <a16:colId xmlns:a16="http://schemas.microsoft.com/office/drawing/2014/main" val="20003"/>
                    </a:ext>
                  </a:extLst>
                </a:gridCol>
                <a:gridCol w="1028862">
                  <a:extLst>
                    <a:ext uri="{9D8B030D-6E8A-4147-A177-3AD203B41FA5}">
                      <a16:colId xmlns:a16="http://schemas.microsoft.com/office/drawing/2014/main" val="20004"/>
                    </a:ext>
                  </a:extLst>
                </a:gridCol>
                <a:gridCol w="1093164">
                  <a:extLst>
                    <a:ext uri="{9D8B030D-6E8A-4147-A177-3AD203B41FA5}">
                      <a16:colId xmlns:a16="http://schemas.microsoft.com/office/drawing/2014/main" val="20005"/>
                    </a:ext>
                  </a:extLst>
                </a:gridCol>
                <a:gridCol w="1093164">
                  <a:extLst>
                    <a:ext uri="{9D8B030D-6E8A-4147-A177-3AD203B41FA5}">
                      <a16:colId xmlns:a16="http://schemas.microsoft.com/office/drawing/2014/main" val="20006"/>
                    </a:ext>
                  </a:extLst>
                </a:gridCol>
                <a:gridCol w="1093164">
                  <a:extLst>
                    <a:ext uri="{9D8B030D-6E8A-4147-A177-3AD203B41FA5}">
                      <a16:colId xmlns:a16="http://schemas.microsoft.com/office/drawing/2014/main" val="20007"/>
                    </a:ext>
                  </a:extLst>
                </a:gridCol>
              </a:tblGrid>
              <a:tr h="550059">
                <a:tc gridSpan="8">
                  <a:txBody>
                    <a:bodyPr/>
                    <a:lstStyle/>
                    <a:p>
                      <a:pPr marL="0" marR="0" algn="ctr">
                        <a:lnSpc>
                          <a:spcPct val="115000"/>
                        </a:lnSpc>
                        <a:spcBef>
                          <a:spcPts val="0"/>
                        </a:spcBef>
                        <a:spcAft>
                          <a:spcPts val="0"/>
                        </a:spcAft>
                        <a:tabLst>
                          <a:tab pos="857250" algn="l"/>
                        </a:tabLst>
                      </a:pPr>
                      <a:r>
                        <a:rPr lang="en-US" sz="2400" b="1" dirty="0">
                          <a:solidFill>
                            <a:schemeClr val="bg1"/>
                          </a:solidFill>
                          <a:effectLst/>
                          <a:latin typeface="Arial" panose="020B0604020202020204" pitchFamily="34" charset="0"/>
                          <a:ea typeface="Calibri"/>
                          <a:cs typeface="Arial" panose="020B0604020202020204" pitchFamily="34" charset="0"/>
                        </a:rPr>
                        <a:t>7 Months Surrounding your 65</a:t>
                      </a:r>
                      <a:r>
                        <a:rPr lang="en-US" sz="2400" b="1" baseline="30000" dirty="0">
                          <a:solidFill>
                            <a:schemeClr val="bg1"/>
                          </a:solidFill>
                          <a:effectLst/>
                          <a:latin typeface="Arial" panose="020B0604020202020204" pitchFamily="34" charset="0"/>
                          <a:ea typeface="Calibri"/>
                          <a:cs typeface="Arial" panose="020B0604020202020204" pitchFamily="34" charset="0"/>
                        </a:rPr>
                        <a:t>th</a:t>
                      </a:r>
                      <a:r>
                        <a:rPr lang="en-US" sz="2400" b="1" dirty="0">
                          <a:solidFill>
                            <a:schemeClr val="bg1"/>
                          </a:solidFill>
                          <a:effectLst/>
                          <a:latin typeface="Arial" panose="020B0604020202020204" pitchFamily="34" charset="0"/>
                          <a:ea typeface="Calibri"/>
                          <a:cs typeface="Arial" panose="020B0604020202020204" pitchFamily="34" charset="0"/>
                        </a:rPr>
                        <a:t> Birthday</a:t>
                      </a:r>
                    </a:p>
                  </a:txBody>
                  <a:tcPr marL="98745" marR="98745" marT="49378" marB="493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8638">
                <a:tc gridSpan="8">
                  <a:txBody>
                    <a:bodyPr/>
                    <a:lstStyle/>
                    <a:p>
                      <a:pPr marL="0" marR="0" algn="ctr">
                        <a:lnSpc>
                          <a:spcPct val="115000"/>
                        </a:lnSpc>
                        <a:spcBef>
                          <a:spcPts val="0"/>
                        </a:spcBef>
                        <a:spcAft>
                          <a:spcPts val="0"/>
                        </a:spcAft>
                        <a:tabLst>
                          <a:tab pos="857250" algn="l"/>
                        </a:tabLst>
                      </a:pPr>
                      <a:r>
                        <a:rPr lang="en-US" sz="2500" b="1" kern="1200" dirty="0">
                          <a:solidFill>
                            <a:schemeClr val="tx1"/>
                          </a:solidFill>
                          <a:effectLst/>
                          <a:latin typeface="Arial" panose="020B0604020202020204" pitchFamily="34" charset="0"/>
                          <a:ea typeface="Times New Roman"/>
                          <a:cs typeface="Arial" panose="020B0604020202020204" pitchFamily="34" charset="0"/>
                        </a:rPr>
                        <a:t>EXAMPLE: YOU TURN 65 July 4</a:t>
                      </a:r>
                      <a:endParaRPr lang="en-US" sz="2500" dirty="0">
                        <a:solidFill>
                          <a:schemeClr val="tx1"/>
                        </a:solidFill>
                        <a:effectLst/>
                        <a:latin typeface="Arial" panose="020B0604020202020204" pitchFamily="34" charset="0"/>
                        <a:ea typeface="Calibri"/>
                        <a:cs typeface="Arial" panose="020B0604020202020204" pitchFamily="34" charset="0"/>
                      </a:endParaRPr>
                    </a:p>
                  </a:txBody>
                  <a:tcPr marL="98745" marR="98745" marT="49378" marB="493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85799">
                <a:tc>
                  <a:txBody>
                    <a:bodyPr/>
                    <a:lstStyle/>
                    <a:p>
                      <a:pPr marL="0" marR="0" algn="ctr">
                        <a:lnSpc>
                          <a:spcPct val="115000"/>
                        </a:lnSpc>
                        <a:spcBef>
                          <a:spcPts val="0"/>
                        </a:spcBef>
                        <a:spcAft>
                          <a:spcPts val="0"/>
                        </a:spcAft>
                        <a:tabLst>
                          <a:tab pos="857250" algn="l"/>
                        </a:tabLst>
                      </a:pPr>
                      <a:r>
                        <a:rPr lang="en-US" sz="2100" b="1" kern="1200" dirty="0">
                          <a:solidFill>
                            <a:schemeClr val="tx1"/>
                          </a:solidFill>
                          <a:effectLst/>
                          <a:latin typeface="Arial" panose="020B0604020202020204" pitchFamily="34" charset="0"/>
                          <a:ea typeface="Times New Roman"/>
                          <a:cs typeface="Arial" panose="020B0604020202020204" pitchFamily="34" charset="0"/>
                        </a:rPr>
                        <a:t>If you enroll in:</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57250" algn="l"/>
                        </a:tabLst>
                      </a:pPr>
                      <a:r>
                        <a:rPr lang="en-US" sz="1800" kern="1200" dirty="0">
                          <a:solidFill>
                            <a:schemeClr val="tx1"/>
                          </a:solidFill>
                          <a:effectLst/>
                          <a:latin typeface="Arial" panose="020B0604020202020204" pitchFamily="34" charset="0"/>
                          <a:ea typeface="Times New Roman"/>
                          <a:cs typeface="Arial" panose="020B0604020202020204" pitchFamily="34" charset="0"/>
                        </a:rPr>
                        <a:t>April</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kern="1200" dirty="0">
                          <a:solidFill>
                            <a:schemeClr val="tx1"/>
                          </a:solidFill>
                          <a:effectLst/>
                          <a:latin typeface="Arial" panose="020B0604020202020204" pitchFamily="34" charset="0"/>
                          <a:ea typeface="Times New Roman"/>
                          <a:cs typeface="Arial" panose="020B0604020202020204" pitchFamily="34" charset="0"/>
                        </a:rPr>
                        <a:t>May</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kern="1200" dirty="0">
                          <a:solidFill>
                            <a:schemeClr val="tx1"/>
                          </a:solidFill>
                          <a:effectLst/>
                          <a:latin typeface="Arial" panose="020B0604020202020204" pitchFamily="34" charset="0"/>
                          <a:ea typeface="Times New Roman"/>
                          <a:cs typeface="Arial" panose="020B0604020202020204" pitchFamily="34" charset="0"/>
                        </a:rPr>
                        <a:t>June</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Times New Roman"/>
                          <a:cs typeface="Arial" panose="020B0604020202020204" pitchFamily="34" charset="0"/>
                        </a:rPr>
                        <a:t>July</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a:ea typeface="Times New Roman"/>
                          <a:cs typeface="Arial"/>
                        </a:rPr>
                        <a:t>Aug.</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a:ea typeface="Times New Roman"/>
                          <a:cs typeface="Arial"/>
                        </a:rPr>
                        <a:t>Sept.</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a:ea typeface="Times New Roman"/>
                          <a:cs typeface="Arial"/>
                        </a:rPr>
                        <a:t>Oct.</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2"/>
                  </a:ext>
                </a:extLst>
              </a:tr>
              <a:tr h="1335857">
                <a:tc>
                  <a:txBody>
                    <a:bodyPr/>
                    <a:lstStyle/>
                    <a:p>
                      <a:pPr marL="0" marR="0" algn="ctr">
                        <a:lnSpc>
                          <a:spcPct val="115000"/>
                        </a:lnSpc>
                        <a:spcBef>
                          <a:spcPts val="0"/>
                        </a:spcBef>
                        <a:spcAft>
                          <a:spcPts val="0"/>
                        </a:spcAft>
                        <a:tabLst>
                          <a:tab pos="857250" algn="l"/>
                        </a:tabLst>
                      </a:pPr>
                      <a:r>
                        <a:rPr lang="en-US" sz="2100" b="1" kern="1200" dirty="0">
                          <a:solidFill>
                            <a:schemeClr val="tx1"/>
                          </a:solidFill>
                          <a:effectLst/>
                          <a:latin typeface="Arial" panose="020B0604020202020204" pitchFamily="34" charset="0"/>
                          <a:ea typeface="Times New Roman"/>
                          <a:cs typeface="Arial" panose="020B0604020202020204" pitchFamily="34" charset="0"/>
                        </a:rPr>
                        <a:t>THEN YOUR MEDICARE STARTS: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Times New Roman"/>
                          <a:cs typeface="Arial" panose="020B0604020202020204" pitchFamily="34" charset="0"/>
                        </a:rPr>
                        <a:t>Birthday Month</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98745" marR="98745" marT="49378" marB="493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Times New Roman"/>
                          <a:cs typeface="Arial" panose="020B0604020202020204" pitchFamily="34" charset="0"/>
                        </a:rPr>
                        <a:t>1 </a:t>
                      </a:r>
                    </a:p>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Times New Roman"/>
                          <a:cs typeface="Arial" panose="020B0604020202020204" pitchFamily="34" charset="0"/>
                        </a:rPr>
                        <a:t>Month Later</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857250" algn="l"/>
                        </a:tabLst>
                        <a:defRPr/>
                      </a:pPr>
                      <a:r>
                        <a:rPr kumimoji="0" lang="en-US" sz="1800" b="0" i="0" u="none" strike="noStrike" kern="1200" cap="none" spc="0" normalizeH="0" baseline="0" noProof="0">
                          <a:ln>
                            <a:noFill/>
                          </a:ln>
                          <a:solidFill>
                            <a:srgbClr val="3B4F5E"/>
                          </a:solidFill>
                          <a:effectLst/>
                          <a:uLnTx/>
                          <a:uFillTx/>
                          <a:latin typeface="Arial" panose="020B0604020202020204" pitchFamily="34" charset="0"/>
                          <a:ea typeface="Times New Roman"/>
                          <a:cs typeface="Arial" panose="020B0604020202020204" pitchFamily="34" charset="0"/>
                        </a:rPr>
                        <a:t>1 </a:t>
                      </a:r>
                    </a:p>
                    <a:p>
                      <a:pPr marL="0" marR="0" lvl="0" indent="0" algn="ctr" defTabSz="914400" rtl="0" eaLnBrk="1" fontAlgn="auto" latinLnBrk="0" hangingPunct="1">
                        <a:lnSpc>
                          <a:spcPct val="115000"/>
                        </a:lnSpc>
                        <a:spcBef>
                          <a:spcPts val="0"/>
                        </a:spcBef>
                        <a:spcAft>
                          <a:spcPts val="0"/>
                        </a:spcAft>
                        <a:buClrTx/>
                        <a:buSzTx/>
                        <a:buFontTx/>
                        <a:buNone/>
                        <a:tabLst>
                          <a:tab pos="857250" algn="l"/>
                        </a:tabLst>
                        <a:defRPr/>
                      </a:pPr>
                      <a:r>
                        <a:rPr kumimoji="0" lang="en-US" sz="1800" b="0" i="0" u="none" strike="noStrike" kern="1200" cap="none" spc="0" normalizeH="0" baseline="0" noProof="0">
                          <a:ln>
                            <a:noFill/>
                          </a:ln>
                          <a:solidFill>
                            <a:srgbClr val="3B4F5E"/>
                          </a:solidFill>
                          <a:effectLst/>
                          <a:uLnTx/>
                          <a:uFillTx/>
                          <a:latin typeface="Arial" panose="020B0604020202020204" pitchFamily="34" charset="0"/>
                          <a:ea typeface="Times New Roman"/>
                          <a:cs typeface="Arial" panose="020B0604020202020204" pitchFamily="34" charset="0"/>
                        </a:rPr>
                        <a:t>Month Later</a:t>
                      </a:r>
                      <a:endParaRPr kumimoji="0" lang="en-US" sz="1800" b="0" i="0" u="none" strike="noStrike" kern="1200" cap="none" spc="0" normalizeH="0" baseline="0" noProof="0" dirty="0">
                        <a:ln>
                          <a:noFill/>
                        </a:ln>
                        <a:solidFill>
                          <a:srgbClr val="3B4F5E"/>
                        </a:solidFill>
                        <a:effectLst/>
                        <a:uLnTx/>
                        <a:uFillTx/>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857250" algn="l"/>
                        </a:tabLst>
                        <a:defRPr/>
                      </a:pPr>
                      <a:r>
                        <a:rPr kumimoji="0" lang="en-US" sz="1800" b="0" i="0" u="none" strike="noStrike" kern="1200" cap="none" spc="0" normalizeH="0" baseline="0" noProof="0">
                          <a:ln>
                            <a:noFill/>
                          </a:ln>
                          <a:solidFill>
                            <a:srgbClr val="3B4F5E"/>
                          </a:solidFill>
                          <a:effectLst/>
                          <a:uLnTx/>
                          <a:uFillTx/>
                          <a:latin typeface="Arial" panose="020B0604020202020204" pitchFamily="34" charset="0"/>
                          <a:ea typeface="Times New Roman"/>
                          <a:cs typeface="Arial" panose="020B0604020202020204" pitchFamily="34" charset="0"/>
                        </a:rPr>
                        <a:t>1 </a:t>
                      </a:r>
                    </a:p>
                    <a:p>
                      <a:pPr marL="0" marR="0" lvl="0" indent="0" algn="ctr" defTabSz="914400" rtl="0" eaLnBrk="1" fontAlgn="auto" latinLnBrk="0" hangingPunct="1">
                        <a:lnSpc>
                          <a:spcPct val="115000"/>
                        </a:lnSpc>
                        <a:spcBef>
                          <a:spcPts val="0"/>
                        </a:spcBef>
                        <a:spcAft>
                          <a:spcPts val="0"/>
                        </a:spcAft>
                        <a:buClrTx/>
                        <a:buSzTx/>
                        <a:buFontTx/>
                        <a:buNone/>
                        <a:tabLst>
                          <a:tab pos="857250" algn="l"/>
                        </a:tabLst>
                        <a:defRPr/>
                      </a:pPr>
                      <a:r>
                        <a:rPr kumimoji="0" lang="en-US" sz="1800" b="0" i="0" u="none" strike="noStrike" kern="1200" cap="none" spc="0" normalizeH="0" baseline="0" noProof="0">
                          <a:ln>
                            <a:noFill/>
                          </a:ln>
                          <a:solidFill>
                            <a:srgbClr val="3B4F5E"/>
                          </a:solidFill>
                          <a:effectLst/>
                          <a:uLnTx/>
                          <a:uFillTx/>
                          <a:latin typeface="Arial" panose="020B0604020202020204" pitchFamily="34" charset="0"/>
                          <a:ea typeface="Times New Roman"/>
                          <a:cs typeface="Arial" panose="020B0604020202020204" pitchFamily="34" charset="0"/>
                        </a:rPr>
                        <a:t>Month Later</a:t>
                      </a:r>
                      <a:endParaRPr kumimoji="0" lang="en-US" sz="1800" b="0" i="0" u="none" strike="noStrike" kern="1200" cap="none" spc="0" normalizeH="0" baseline="0" noProof="0" dirty="0">
                        <a:ln>
                          <a:noFill/>
                        </a:ln>
                        <a:solidFill>
                          <a:srgbClr val="3B4F5E"/>
                        </a:solidFill>
                        <a:effectLst/>
                        <a:uLnTx/>
                        <a:uFillTx/>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857250" algn="l"/>
                        </a:tabLst>
                        <a:defRPr/>
                      </a:pPr>
                      <a:r>
                        <a:rPr kumimoji="0" lang="en-US" sz="1800" b="0" i="0" u="none" strike="noStrike" kern="1200" cap="none" spc="0" normalizeH="0" baseline="0" noProof="0" dirty="0">
                          <a:ln>
                            <a:noFill/>
                          </a:ln>
                          <a:solidFill>
                            <a:srgbClr val="3B4F5E"/>
                          </a:solidFill>
                          <a:effectLst/>
                          <a:uLnTx/>
                          <a:uFillTx/>
                          <a:latin typeface="Arial" panose="020B0604020202020204" pitchFamily="34" charset="0"/>
                          <a:ea typeface="Times New Roman"/>
                          <a:cs typeface="Arial" panose="020B0604020202020204" pitchFamily="34" charset="0"/>
                        </a:rPr>
                        <a:t>1 </a:t>
                      </a:r>
                    </a:p>
                    <a:p>
                      <a:pPr marL="0" marR="0" lvl="0" indent="0" algn="ctr" defTabSz="914400" rtl="0" eaLnBrk="1" fontAlgn="auto" latinLnBrk="0" hangingPunct="1">
                        <a:lnSpc>
                          <a:spcPct val="115000"/>
                        </a:lnSpc>
                        <a:spcBef>
                          <a:spcPts val="0"/>
                        </a:spcBef>
                        <a:spcAft>
                          <a:spcPts val="0"/>
                        </a:spcAft>
                        <a:buClrTx/>
                        <a:buSzTx/>
                        <a:buFontTx/>
                        <a:buNone/>
                        <a:tabLst>
                          <a:tab pos="857250" algn="l"/>
                        </a:tabLst>
                        <a:defRPr/>
                      </a:pPr>
                      <a:r>
                        <a:rPr kumimoji="0" lang="en-US" sz="1800" b="0" i="0" u="none" strike="noStrike" kern="1200" cap="none" spc="0" normalizeH="0" baseline="0" noProof="0" dirty="0">
                          <a:ln>
                            <a:noFill/>
                          </a:ln>
                          <a:solidFill>
                            <a:srgbClr val="3B4F5E"/>
                          </a:solidFill>
                          <a:effectLst/>
                          <a:uLnTx/>
                          <a:uFillTx/>
                          <a:latin typeface="Arial" panose="020B0604020202020204" pitchFamily="34" charset="0"/>
                          <a:ea typeface="Times New Roman"/>
                          <a:cs typeface="Arial" panose="020B0604020202020204" pitchFamily="34" charset="0"/>
                        </a:rPr>
                        <a:t>Month Later</a:t>
                      </a:r>
                      <a:endParaRPr kumimoji="0" lang="en-US" sz="1800" b="0" i="0" u="none" strike="noStrike" kern="1200" cap="none" spc="0" normalizeH="0" baseline="0" noProof="0" dirty="0">
                        <a:ln>
                          <a:noFill/>
                        </a:ln>
                        <a:solidFill>
                          <a:srgbClr val="3B4F5E"/>
                        </a:solidFill>
                        <a:effectLst/>
                        <a:uLnTx/>
                        <a:uFillTx/>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3"/>
                  </a:ext>
                </a:extLst>
              </a:tr>
              <a:tr h="814447">
                <a:tc>
                  <a:txBody>
                    <a:bodyPr/>
                    <a:lstStyle/>
                    <a:p>
                      <a:pPr marL="0" marR="0" algn="ctr">
                        <a:lnSpc>
                          <a:spcPct val="115000"/>
                        </a:lnSpc>
                        <a:spcBef>
                          <a:spcPts val="0"/>
                        </a:spcBef>
                        <a:spcAft>
                          <a:spcPts val="0"/>
                        </a:spcAft>
                        <a:tabLst>
                          <a:tab pos="857250" algn="l"/>
                        </a:tabLst>
                      </a:pPr>
                      <a:r>
                        <a:rPr lang="en-US" sz="1900" dirty="0">
                          <a:effectLst/>
                          <a:latin typeface="Arial" panose="020B0604020202020204" pitchFamily="34" charset="0"/>
                          <a:ea typeface="Times New Roman"/>
                          <a:cs typeface="Arial" panose="020B0604020202020204" pitchFamily="34" charset="0"/>
                        </a:rPr>
                        <a:t> </a:t>
                      </a:r>
                      <a:endParaRPr lang="en-US" sz="1100" dirty="0">
                        <a:effectLst/>
                        <a:latin typeface="Arial" panose="020B0604020202020204" pitchFamily="34" charset="0"/>
                        <a:ea typeface="Calibri"/>
                        <a:cs typeface="Arial" panose="020B0604020202020204" pitchFamily="34" charset="0"/>
                      </a:endParaRPr>
                    </a:p>
                  </a:txBody>
                  <a:tcPr marL="70727" marR="7072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Times New Roman"/>
                          <a:cs typeface="Arial" panose="020B0604020202020204" pitchFamily="34" charset="0"/>
                        </a:rPr>
                        <a:t>July 1</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98745" marR="98745" marT="49378" marB="493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Times New Roman"/>
                          <a:cs typeface="Arial" panose="020B0604020202020204" pitchFamily="34" charset="0"/>
                        </a:rPr>
                        <a:t>Aug. 1</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Times New Roman"/>
                          <a:cs typeface="Arial" panose="020B0604020202020204" pitchFamily="34" charset="0"/>
                        </a:rPr>
                        <a:t>Sept. 1</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Times New Roman"/>
                          <a:cs typeface="Arial" panose="020B0604020202020204" pitchFamily="34" charset="0"/>
                        </a:rPr>
                        <a:t>Oct. 1</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Calibri"/>
                          <a:cs typeface="Arial" panose="020B0604020202020204" pitchFamily="34" charset="0"/>
                        </a:rPr>
                        <a:t>Nov. 1</a:t>
                      </a: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4"/>
                  </a:ext>
                </a:extLst>
              </a:tr>
            </a:tbl>
          </a:graphicData>
        </a:graphic>
      </p:graphicFrame>
      <p:sp>
        <p:nvSpPr>
          <p:cNvPr id="38952" name="Title 1">
            <a:extLst>
              <a:ext uri="{FF2B5EF4-FFF2-40B4-BE49-F238E27FC236}">
                <a16:creationId xmlns:a16="http://schemas.microsoft.com/office/drawing/2014/main" id="{530CD981-D021-4DA4-AEB5-9E87CB012815}"/>
              </a:ext>
            </a:extLst>
          </p:cNvPr>
          <p:cNvSpPr>
            <a:spLocks noGrp="1" noChangeArrowheads="1"/>
          </p:cNvSpPr>
          <p:nvPr>
            <p:ph type="title"/>
          </p:nvPr>
        </p:nvSpPr>
        <p:spPr/>
        <p:txBody>
          <a:bodyPr/>
          <a:lstStyle/>
          <a:p>
            <a:r>
              <a:rPr lang="en-US" altLang="en-US" dirty="0"/>
              <a:t>Medicare Initial Enrollment Period (IEP)*</a:t>
            </a:r>
          </a:p>
        </p:txBody>
      </p:sp>
      <p:sp>
        <p:nvSpPr>
          <p:cNvPr id="2" name="TextBox 1">
            <a:extLst>
              <a:ext uri="{FF2B5EF4-FFF2-40B4-BE49-F238E27FC236}">
                <a16:creationId xmlns:a16="http://schemas.microsoft.com/office/drawing/2014/main" id="{07E66C45-1038-9AAA-7EE8-B91DF123BFEC}"/>
              </a:ext>
            </a:extLst>
          </p:cNvPr>
          <p:cNvSpPr txBox="1"/>
          <p:nvPr/>
        </p:nvSpPr>
        <p:spPr>
          <a:xfrm>
            <a:off x="3810000" y="5791200"/>
            <a:ext cx="7239001"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*Note: </a:t>
            </a:r>
            <a:r>
              <a:rPr lang="en-US" sz="1600" i="1" dirty="0">
                <a:latin typeface="Arial" panose="020B0604020202020204" pitchFamily="34" charset="0"/>
                <a:cs typeface="Arial" panose="020B0604020202020204" pitchFamily="34" charset="0"/>
              </a:rPr>
              <a:t>This is for Enrollment Period reference. You may not need to enroll </a:t>
            </a:r>
          </a:p>
          <a:p>
            <a:r>
              <a:rPr lang="en-US" sz="1600" i="1" dirty="0">
                <a:latin typeface="Arial" panose="020B0604020202020204" pitchFamily="34" charset="0"/>
                <a:cs typeface="Arial" panose="020B0604020202020204" pitchFamily="34" charset="0"/>
              </a:rPr>
              <a:t>in Medicare around your 65</a:t>
            </a:r>
            <a:r>
              <a:rPr lang="en-US" sz="1600" i="1" baseline="30000" dirty="0">
                <a:latin typeface="Arial" panose="020B0604020202020204" pitchFamily="34" charset="0"/>
                <a:cs typeface="Arial" panose="020B0604020202020204" pitchFamily="34" charset="0"/>
              </a:rPr>
              <a:t>th</a:t>
            </a:r>
            <a:r>
              <a:rPr lang="en-US" sz="1600" i="1" dirty="0">
                <a:latin typeface="Arial" panose="020B0604020202020204" pitchFamily="34" charset="0"/>
                <a:cs typeface="Arial" panose="020B0604020202020204" pitchFamily="34" charset="0"/>
              </a:rPr>
              <a:t> birthday. See upcoming slide information.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404BEA8-B83A-48B7-C9F7-E004CB606017}"/>
              </a:ext>
            </a:extLst>
          </p:cNvPr>
          <p:cNvGrpSpPr/>
          <p:nvPr/>
        </p:nvGrpSpPr>
        <p:grpSpPr>
          <a:xfrm>
            <a:off x="2273502" y="2239080"/>
            <a:ext cx="7416396" cy="1396697"/>
            <a:chOff x="2074233" y="2281969"/>
            <a:chExt cx="7416396" cy="1396697"/>
          </a:xfrm>
        </p:grpSpPr>
        <p:sp>
          <p:nvSpPr>
            <p:cNvPr id="6" name="Freeform: Shape 5">
              <a:extLst>
                <a:ext uri="{FF2B5EF4-FFF2-40B4-BE49-F238E27FC236}">
                  <a16:creationId xmlns:a16="http://schemas.microsoft.com/office/drawing/2014/main" id="{53774960-7A4F-4174-9CFA-6A1F6076CA6C}"/>
                </a:ext>
              </a:extLst>
            </p:cNvPr>
            <p:cNvSpPr/>
            <p:nvPr/>
          </p:nvSpPr>
          <p:spPr>
            <a:xfrm>
              <a:off x="2074233" y="2281969"/>
              <a:ext cx="2327829" cy="1396697"/>
            </a:xfrm>
            <a:custGeom>
              <a:avLst/>
              <a:gdLst>
                <a:gd name="connsiteX0" fmla="*/ 0 w 2327829"/>
                <a:gd name="connsiteY0" fmla="*/ 0 h 1396697"/>
                <a:gd name="connsiteX1" fmla="*/ 2327829 w 2327829"/>
                <a:gd name="connsiteY1" fmla="*/ 0 h 1396697"/>
                <a:gd name="connsiteX2" fmla="*/ 2327829 w 2327829"/>
                <a:gd name="connsiteY2" fmla="*/ 1396697 h 1396697"/>
                <a:gd name="connsiteX3" fmla="*/ 0 w 2327829"/>
                <a:gd name="connsiteY3" fmla="*/ 1396697 h 1396697"/>
                <a:gd name="connsiteX4" fmla="*/ 0 w 2327829"/>
                <a:gd name="connsiteY4" fmla="*/ 0 h 1396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829" h="1396697">
                  <a:moveTo>
                    <a:pt x="0" y="0"/>
                  </a:moveTo>
                  <a:lnTo>
                    <a:pt x="2327829" y="0"/>
                  </a:lnTo>
                  <a:lnTo>
                    <a:pt x="2327829" y="1396697"/>
                  </a:lnTo>
                  <a:lnTo>
                    <a:pt x="0" y="139669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Employer Group Health Plan (EGHP)</a:t>
              </a:r>
            </a:p>
          </p:txBody>
        </p:sp>
        <p:sp>
          <p:nvSpPr>
            <p:cNvPr id="7" name="Freeform: Shape 6">
              <a:extLst>
                <a:ext uri="{FF2B5EF4-FFF2-40B4-BE49-F238E27FC236}">
                  <a16:creationId xmlns:a16="http://schemas.microsoft.com/office/drawing/2014/main" id="{4B8DC90D-716E-4B75-8F6A-D9508FFD0416}"/>
                </a:ext>
              </a:extLst>
            </p:cNvPr>
            <p:cNvSpPr/>
            <p:nvPr/>
          </p:nvSpPr>
          <p:spPr>
            <a:xfrm>
              <a:off x="4634845" y="2281969"/>
              <a:ext cx="2327829" cy="1396697"/>
            </a:xfrm>
            <a:custGeom>
              <a:avLst/>
              <a:gdLst>
                <a:gd name="connsiteX0" fmla="*/ 0 w 2327829"/>
                <a:gd name="connsiteY0" fmla="*/ 0 h 1396697"/>
                <a:gd name="connsiteX1" fmla="*/ 2327829 w 2327829"/>
                <a:gd name="connsiteY1" fmla="*/ 0 h 1396697"/>
                <a:gd name="connsiteX2" fmla="*/ 2327829 w 2327829"/>
                <a:gd name="connsiteY2" fmla="*/ 1396697 h 1396697"/>
                <a:gd name="connsiteX3" fmla="*/ 0 w 2327829"/>
                <a:gd name="connsiteY3" fmla="*/ 1396697 h 1396697"/>
                <a:gd name="connsiteX4" fmla="*/ 0 w 2327829"/>
                <a:gd name="connsiteY4" fmla="*/ 0 h 1396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829" h="1396697">
                  <a:moveTo>
                    <a:pt x="0" y="0"/>
                  </a:moveTo>
                  <a:lnTo>
                    <a:pt x="2327829" y="0"/>
                  </a:lnTo>
                  <a:lnTo>
                    <a:pt x="2327829" y="1396697"/>
                  </a:lnTo>
                  <a:lnTo>
                    <a:pt x="0" y="139669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b="1" dirty="0">
                  <a:latin typeface="Arial" panose="020B0604020202020204" pitchFamily="34" charset="0"/>
                  <a:cs typeface="Arial" panose="020B0604020202020204" pitchFamily="34" charset="0"/>
                </a:rPr>
                <a:t>Retiree Plan</a:t>
              </a:r>
            </a:p>
          </p:txBody>
        </p:sp>
        <p:sp>
          <p:nvSpPr>
            <p:cNvPr id="8" name="Freeform: Shape 7">
              <a:extLst>
                <a:ext uri="{FF2B5EF4-FFF2-40B4-BE49-F238E27FC236}">
                  <a16:creationId xmlns:a16="http://schemas.microsoft.com/office/drawing/2014/main" id="{2BAAEDE7-9EB2-4068-AE0E-45D996AFDBA5}"/>
                </a:ext>
              </a:extLst>
            </p:cNvPr>
            <p:cNvSpPr/>
            <p:nvPr/>
          </p:nvSpPr>
          <p:spPr>
            <a:xfrm>
              <a:off x="7162800" y="2281969"/>
              <a:ext cx="2327829" cy="1396697"/>
            </a:xfrm>
            <a:custGeom>
              <a:avLst/>
              <a:gdLst>
                <a:gd name="connsiteX0" fmla="*/ 0 w 2327829"/>
                <a:gd name="connsiteY0" fmla="*/ 0 h 1396697"/>
                <a:gd name="connsiteX1" fmla="*/ 2327829 w 2327829"/>
                <a:gd name="connsiteY1" fmla="*/ 0 h 1396697"/>
                <a:gd name="connsiteX2" fmla="*/ 2327829 w 2327829"/>
                <a:gd name="connsiteY2" fmla="*/ 1396697 h 1396697"/>
                <a:gd name="connsiteX3" fmla="*/ 0 w 2327829"/>
                <a:gd name="connsiteY3" fmla="*/ 1396697 h 1396697"/>
                <a:gd name="connsiteX4" fmla="*/ 0 w 2327829"/>
                <a:gd name="connsiteY4" fmla="*/ 0 h 1396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829" h="1396697">
                  <a:moveTo>
                    <a:pt x="0" y="0"/>
                  </a:moveTo>
                  <a:lnTo>
                    <a:pt x="2327829" y="0"/>
                  </a:lnTo>
                  <a:lnTo>
                    <a:pt x="2327829" y="1396697"/>
                  </a:lnTo>
                  <a:lnTo>
                    <a:pt x="0" y="139669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b="1" dirty="0">
                  <a:latin typeface="Arial" panose="020B0604020202020204" pitchFamily="34" charset="0"/>
                  <a:cs typeface="Arial" panose="020B0604020202020204" pitchFamily="34" charset="0"/>
                </a:rPr>
                <a:t>Veteran Benefits</a:t>
              </a:r>
            </a:p>
          </p:txBody>
        </p:sp>
      </p:grpSp>
      <p:grpSp>
        <p:nvGrpSpPr>
          <p:cNvPr id="2" name="Group 1">
            <a:extLst>
              <a:ext uri="{FF2B5EF4-FFF2-40B4-BE49-F238E27FC236}">
                <a16:creationId xmlns:a16="http://schemas.microsoft.com/office/drawing/2014/main" id="{65206770-1015-F47D-48CA-BA1F5E8BA93D}"/>
              </a:ext>
            </a:extLst>
          </p:cNvPr>
          <p:cNvGrpSpPr/>
          <p:nvPr/>
        </p:nvGrpSpPr>
        <p:grpSpPr>
          <a:xfrm>
            <a:off x="3537479" y="3818304"/>
            <a:ext cx="4888442" cy="1396697"/>
            <a:chOff x="3369633" y="3995877"/>
            <a:chExt cx="4888442" cy="1396697"/>
          </a:xfrm>
        </p:grpSpPr>
        <p:sp>
          <p:nvSpPr>
            <p:cNvPr id="9" name="Freeform: Shape 8">
              <a:extLst>
                <a:ext uri="{FF2B5EF4-FFF2-40B4-BE49-F238E27FC236}">
                  <a16:creationId xmlns:a16="http://schemas.microsoft.com/office/drawing/2014/main" id="{D7BB033E-7FF9-456C-97B8-31C0BB079F78}"/>
                </a:ext>
              </a:extLst>
            </p:cNvPr>
            <p:cNvSpPr/>
            <p:nvPr/>
          </p:nvSpPr>
          <p:spPr>
            <a:xfrm>
              <a:off x="3369633" y="3995877"/>
              <a:ext cx="2327829" cy="1396697"/>
            </a:xfrm>
            <a:custGeom>
              <a:avLst/>
              <a:gdLst>
                <a:gd name="connsiteX0" fmla="*/ 0 w 2327829"/>
                <a:gd name="connsiteY0" fmla="*/ 0 h 1396697"/>
                <a:gd name="connsiteX1" fmla="*/ 2327829 w 2327829"/>
                <a:gd name="connsiteY1" fmla="*/ 0 h 1396697"/>
                <a:gd name="connsiteX2" fmla="*/ 2327829 w 2327829"/>
                <a:gd name="connsiteY2" fmla="*/ 1396697 h 1396697"/>
                <a:gd name="connsiteX3" fmla="*/ 0 w 2327829"/>
                <a:gd name="connsiteY3" fmla="*/ 1396697 h 1396697"/>
                <a:gd name="connsiteX4" fmla="*/ 0 w 2327829"/>
                <a:gd name="connsiteY4" fmla="*/ 0 h 1396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829" h="1396697">
                  <a:moveTo>
                    <a:pt x="0" y="0"/>
                  </a:moveTo>
                  <a:lnTo>
                    <a:pt x="2327829" y="0"/>
                  </a:lnTo>
                  <a:lnTo>
                    <a:pt x="2327829" y="1396697"/>
                  </a:lnTo>
                  <a:lnTo>
                    <a:pt x="0" y="139669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GIC or Municipal coverage</a:t>
              </a:r>
            </a:p>
          </p:txBody>
        </p:sp>
        <p:sp>
          <p:nvSpPr>
            <p:cNvPr id="10" name="Freeform: Shape 9">
              <a:extLst>
                <a:ext uri="{FF2B5EF4-FFF2-40B4-BE49-F238E27FC236}">
                  <a16:creationId xmlns:a16="http://schemas.microsoft.com/office/drawing/2014/main" id="{E0494580-8834-4578-BD94-F11FE3100F54}"/>
                </a:ext>
              </a:extLst>
            </p:cNvPr>
            <p:cNvSpPr/>
            <p:nvPr/>
          </p:nvSpPr>
          <p:spPr>
            <a:xfrm>
              <a:off x="5930246" y="3995877"/>
              <a:ext cx="2327829" cy="1396697"/>
            </a:xfrm>
            <a:custGeom>
              <a:avLst/>
              <a:gdLst>
                <a:gd name="connsiteX0" fmla="*/ 0 w 2327829"/>
                <a:gd name="connsiteY0" fmla="*/ 0 h 1396697"/>
                <a:gd name="connsiteX1" fmla="*/ 2327829 w 2327829"/>
                <a:gd name="connsiteY1" fmla="*/ 0 h 1396697"/>
                <a:gd name="connsiteX2" fmla="*/ 2327829 w 2327829"/>
                <a:gd name="connsiteY2" fmla="*/ 1396697 h 1396697"/>
                <a:gd name="connsiteX3" fmla="*/ 0 w 2327829"/>
                <a:gd name="connsiteY3" fmla="*/ 1396697 h 1396697"/>
                <a:gd name="connsiteX4" fmla="*/ 0 w 2327829"/>
                <a:gd name="connsiteY4" fmla="*/ 0 h 1396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829" h="1396697">
                  <a:moveTo>
                    <a:pt x="0" y="0"/>
                  </a:moveTo>
                  <a:lnTo>
                    <a:pt x="2327829" y="0"/>
                  </a:lnTo>
                  <a:lnTo>
                    <a:pt x="2327829" y="1396697"/>
                  </a:lnTo>
                  <a:lnTo>
                    <a:pt x="0" y="139669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Aft>
                  <a:spcPct val="35000"/>
                </a:spcAft>
                <a:buNone/>
              </a:pPr>
              <a:r>
                <a:rPr lang="en-US" sz="1600" b="1" dirty="0">
                  <a:latin typeface="Arial" panose="020B0604020202020204" pitchFamily="34" charset="0"/>
                  <a:cs typeface="Arial" panose="020B0604020202020204" pitchFamily="34" charset="0"/>
                </a:rPr>
                <a:t>Federal or Postal Health and/or </a:t>
              </a:r>
            </a:p>
            <a:p>
              <a:pPr marL="0" lvl="0" indent="0" algn="ctr" defTabSz="711200">
                <a:lnSpc>
                  <a:spcPct val="90000"/>
                </a:lnSpc>
                <a:spcAft>
                  <a:spcPct val="35000"/>
                </a:spcAft>
                <a:buNone/>
              </a:pPr>
              <a:r>
                <a:rPr lang="en-US" sz="1600" b="1" dirty="0">
                  <a:latin typeface="Arial" panose="020B0604020202020204" pitchFamily="34" charset="0"/>
                  <a:cs typeface="Arial" panose="020B0604020202020204" pitchFamily="34" charset="0"/>
                </a:rPr>
                <a:t>Retiree insurance</a:t>
              </a:r>
            </a:p>
          </p:txBody>
        </p:sp>
      </p:grpSp>
      <p:sp>
        <p:nvSpPr>
          <p:cNvPr id="40963" name="Title 1">
            <a:extLst>
              <a:ext uri="{FF2B5EF4-FFF2-40B4-BE49-F238E27FC236}">
                <a16:creationId xmlns:a16="http://schemas.microsoft.com/office/drawing/2014/main" id="{84F667B3-2705-411A-8665-0AD3AD948D43}"/>
              </a:ext>
            </a:extLst>
          </p:cNvPr>
          <p:cNvSpPr>
            <a:spLocks noGrp="1" noChangeArrowheads="1"/>
          </p:cNvSpPr>
          <p:nvPr>
            <p:ph type="title"/>
          </p:nvPr>
        </p:nvSpPr>
        <p:spPr/>
        <p:txBody>
          <a:bodyPr/>
          <a:lstStyle/>
          <a:p>
            <a:r>
              <a:rPr lang="en-US" altLang="en-US" dirty="0"/>
              <a:t>Medicare and OTHER Coverage</a:t>
            </a:r>
          </a:p>
        </p:txBody>
      </p:sp>
      <p:sp>
        <p:nvSpPr>
          <p:cNvPr id="5" name="Text Placeholder 1">
            <a:extLst>
              <a:ext uri="{FF2B5EF4-FFF2-40B4-BE49-F238E27FC236}">
                <a16:creationId xmlns:a16="http://schemas.microsoft.com/office/drawing/2014/main" id="{AF62C8A5-3389-4F69-BECA-485C2495D9BC}"/>
              </a:ext>
            </a:extLst>
          </p:cNvPr>
          <p:cNvSpPr txBox="1">
            <a:spLocks noChangeArrowheads="1"/>
          </p:cNvSpPr>
          <p:nvPr/>
        </p:nvSpPr>
        <p:spPr>
          <a:xfrm>
            <a:off x="990600" y="1508866"/>
            <a:ext cx="8991600" cy="547687"/>
          </a:xfrm>
          <a:prstGeom prst="rect">
            <a:avLst/>
          </a:prstGeom>
        </p:spPr>
        <p:txBody>
          <a:bodyPr lIns="91440" tIns="45720" rIns="91440" bIns="45720" anchor="t"/>
          <a:lstStyle>
            <a:lvl1pPr marL="228600" indent="-228600" algn="l" rtl="0" fontAlgn="base">
              <a:lnSpc>
                <a:spcPct val="90000"/>
              </a:lnSpc>
              <a:spcBef>
                <a:spcPts val="1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600" dirty="0">
                <a:latin typeface="Arial"/>
                <a:cs typeface="Arial"/>
              </a:rPr>
              <a:t>The following healthcare coverage has specific guidelines and may/may not coordinate with Medicare*:</a:t>
            </a:r>
          </a:p>
        </p:txBody>
      </p:sp>
      <p:sp>
        <p:nvSpPr>
          <p:cNvPr id="11" name="Text Placeholder 1">
            <a:extLst>
              <a:ext uri="{FF2B5EF4-FFF2-40B4-BE49-F238E27FC236}">
                <a16:creationId xmlns:a16="http://schemas.microsoft.com/office/drawing/2014/main" id="{957D15C1-A905-4199-9FE7-A9D29EC71102}"/>
              </a:ext>
            </a:extLst>
          </p:cNvPr>
          <p:cNvSpPr txBox="1">
            <a:spLocks noChangeArrowheads="1"/>
          </p:cNvSpPr>
          <p:nvPr/>
        </p:nvSpPr>
        <p:spPr>
          <a:xfrm>
            <a:off x="1981200" y="5486400"/>
            <a:ext cx="8001000" cy="610448"/>
          </a:xfrm>
          <a:prstGeom prst="rect">
            <a:avLst/>
          </a:prstGeom>
        </p:spPr>
        <p:txBody>
          <a:bodyPr lIns="91440" tIns="45720" rIns="91440" bIns="45720" anchor="t"/>
          <a:lstStyle>
            <a:lvl1pPr marL="228600" indent="-228600" algn="l" rtl="0" fontAlgn="base">
              <a:lnSpc>
                <a:spcPct val="90000"/>
              </a:lnSpc>
              <a:spcBef>
                <a:spcPts val="1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US" sz="1400" i="1" dirty="0">
                <a:latin typeface="Arial"/>
                <a:cs typeface="Arial"/>
              </a:rPr>
              <a:t>Meet with a SHINE counselor or the plan administrator to learn more.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FAC4BB0C-5AB8-43BB-AD28-F7A0403FB34A}"/>
              </a:ext>
            </a:extLst>
          </p:cNvPr>
          <p:cNvSpPr/>
          <p:nvPr/>
        </p:nvSpPr>
        <p:spPr>
          <a:xfrm>
            <a:off x="1109272" y="1502343"/>
            <a:ext cx="10490200" cy="631257"/>
          </a:xfrm>
          <a:custGeom>
            <a:avLst/>
            <a:gdLst>
              <a:gd name="connsiteX0" fmla="*/ 0 w 10490200"/>
              <a:gd name="connsiteY0" fmla="*/ 168483 h 1010880"/>
              <a:gd name="connsiteX1" fmla="*/ 168483 w 10490200"/>
              <a:gd name="connsiteY1" fmla="*/ 0 h 1010880"/>
              <a:gd name="connsiteX2" fmla="*/ 10321717 w 10490200"/>
              <a:gd name="connsiteY2" fmla="*/ 0 h 1010880"/>
              <a:gd name="connsiteX3" fmla="*/ 10490200 w 10490200"/>
              <a:gd name="connsiteY3" fmla="*/ 168483 h 1010880"/>
              <a:gd name="connsiteX4" fmla="*/ 10490200 w 10490200"/>
              <a:gd name="connsiteY4" fmla="*/ 842397 h 1010880"/>
              <a:gd name="connsiteX5" fmla="*/ 10321717 w 10490200"/>
              <a:gd name="connsiteY5" fmla="*/ 1010880 h 1010880"/>
              <a:gd name="connsiteX6" fmla="*/ 168483 w 10490200"/>
              <a:gd name="connsiteY6" fmla="*/ 1010880 h 1010880"/>
              <a:gd name="connsiteX7" fmla="*/ 0 w 10490200"/>
              <a:gd name="connsiteY7" fmla="*/ 842397 h 1010880"/>
              <a:gd name="connsiteX8" fmla="*/ 0 w 10490200"/>
              <a:gd name="connsiteY8" fmla="*/ 168483 h 101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0200" h="1010880">
                <a:moveTo>
                  <a:pt x="0" y="168483"/>
                </a:moveTo>
                <a:cubicBezTo>
                  <a:pt x="0" y="75432"/>
                  <a:pt x="75432" y="0"/>
                  <a:pt x="168483" y="0"/>
                </a:cubicBezTo>
                <a:lnTo>
                  <a:pt x="10321717" y="0"/>
                </a:lnTo>
                <a:cubicBezTo>
                  <a:pt x="10414768" y="0"/>
                  <a:pt x="10490200" y="75432"/>
                  <a:pt x="10490200" y="168483"/>
                </a:cubicBezTo>
                <a:lnTo>
                  <a:pt x="10490200" y="842397"/>
                </a:lnTo>
                <a:cubicBezTo>
                  <a:pt x="10490200" y="935448"/>
                  <a:pt x="10414768" y="1010880"/>
                  <a:pt x="10321717" y="1010880"/>
                </a:cubicBezTo>
                <a:lnTo>
                  <a:pt x="168483" y="1010880"/>
                </a:lnTo>
                <a:cubicBezTo>
                  <a:pt x="75432" y="1010880"/>
                  <a:pt x="0" y="935448"/>
                  <a:pt x="0" y="842397"/>
                </a:cubicBezTo>
                <a:lnTo>
                  <a:pt x="0" y="168483"/>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547" tIns="125547" rIns="125547" bIns="125547"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Part A (Hospital) Enrollment</a:t>
            </a:r>
            <a:endParaRPr lang="en-US" sz="2000" kern="1200" dirty="0">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E104078F-1D33-4D1F-A09E-AB7844A40CFF}"/>
              </a:ext>
            </a:extLst>
          </p:cNvPr>
          <p:cNvSpPr/>
          <p:nvPr/>
        </p:nvSpPr>
        <p:spPr>
          <a:xfrm>
            <a:off x="990600" y="2300889"/>
            <a:ext cx="10490200" cy="894240"/>
          </a:xfrm>
          <a:custGeom>
            <a:avLst/>
            <a:gdLst>
              <a:gd name="connsiteX0" fmla="*/ 0 w 10490200"/>
              <a:gd name="connsiteY0" fmla="*/ 0 h 894240"/>
              <a:gd name="connsiteX1" fmla="*/ 10490200 w 10490200"/>
              <a:gd name="connsiteY1" fmla="*/ 0 h 894240"/>
              <a:gd name="connsiteX2" fmla="*/ 10490200 w 10490200"/>
              <a:gd name="connsiteY2" fmla="*/ 894240 h 894240"/>
              <a:gd name="connsiteX3" fmla="*/ 0 w 10490200"/>
              <a:gd name="connsiteY3" fmla="*/ 894240 h 894240"/>
              <a:gd name="connsiteX4" fmla="*/ 0 w 10490200"/>
              <a:gd name="connsiteY4" fmla="*/ 0 h 89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0200" h="894240">
                <a:moveTo>
                  <a:pt x="0" y="0"/>
                </a:moveTo>
                <a:lnTo>
                  <a:pt x="10490200" y="0"/>
                </a:lnTo>
                <a:lnTo>
                  <a:pt x="10490200" y="894240"/>
                </a:lnTo>
                <a:lnTo>
                  <a:pt x="0" y="894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06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Arial" panose="020B0604020202020204" pitchFamily="34" charset="0"/>
                <a:cs typeface="Arial" panose="020B0604020202020204" pitchFamily="34" charset="0"/>
              </a:rPr>
              <a:t>If you have paid into Social Security for 40 quarters (10 </a:t>
            </a:r>
            <a:r>
              <a:rPr lang="en-US" sz="1600" kern="1200" dirty="0" err="1">
                <a:latin typeface="Arial" panose="020B0604020202020204" pitchFamily="34" charset="0"/>
                <a:cs typeface="Arial" panose="020B0604020202020204" pitchFamily="34" charset="0"/>
              </a:rPr>
              <a:t>yrs</a:t>
            </a:r>
            <a:r>
              <a:rPr lang="en-US" sz="1600" kern="1200" dirty="0">
                <a:latin typeface="Arial" panose="020B0604020202020204" pitchFamily="34" charset="0"/>
                <a:cs typeface="Arial" panose="020B0604020202020204" pitchFamily="34" charset="0"/>
              </a:rPr>
              <a:t>) you are entitled to </a:t>
            </a:r>
            <a:r>
              <a:rPr lang="en-US" sz="1600" b="1" kern="1200" dirty="0">
                <a:latin typeface="Arial" panose="020B0604020202020204" pitchFamily="34" charset="0"/>
                <a:cs typeface="Arial" panose="020B0604020202020204" pitchFamily="34" charset="0"/>
              </a:rPr>
              <a:t>premium free </a:t>
            </a:r>
            <a:r>
              <a:rPr lang="en-US" sz="1600" kern="1200" dirty="0">
                <a:latin typeface="Arial" panose="020B0604020202020204" pitchFamily="34" charset="0"/>
                <a:cs typeface="Arial" panose="020B0604020202020204" pitchFamily="34" charset="0"/>
              </a:rPr>
              <a:t>Part A</a:t>
            </a:r>
          </a:p>
          <a:p>
            <a:pPr marL="171450" lvl="1" indent="-171450" algn="l" defTabSz="711200">
              <a:lnSpc>
                <a:spcPct val="90000"/>
              </a:lnSpc>
              <a:spcBef>
                <a:spcPct val="0"/>
              </a:spcBef>
              <a:spcAft>
                <a:spcPct val="20000"/>
              </a:spcAft>
              <a:buChar char="•"/>
            </a:pPr>
            <a:r>
              <a:rPr lang="en-US" sz="1600" dirty="0">
                <a:latin typeface="Arial" panose="020B0604020202020204" pitchFamily="34" charset="0"/>
                <a:cs typeface="Arial" panose="020B0604020202020204" pitchFamily="34" charset="0"/>
              </a:rPr>
              <a:t>If you have not, you will have a premium for Part A – see the 2025 Medicare Premiums chart</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20000"/>
              </a:spcAft>
              <a:buChar char="•"/>
            </a:pPr>
            <a:r>
              <a:rPr lang="en-US" sz="1600" kern="1200" dirty="0">
                <a:latin typeface="Arial" panose="020B0604020202020204" pitchFamily="34" charset="0"/>
                <a:cs typeface="Arial" panose="020B0604020202020204" pitchFamily="34" charset="0"/>
              </a:rPr>
              <a:t>Enroll if you choose, but </a:t>
            </a:r>
            <a:r>
              <a:rPr lang="en-US" sz="1600" b="1" kern="1200" dirty="0">
                <a:latin typeface="Arial" panose="020B0604020202020204" pitchFamily="34" charset="0"/>
                <a:cs typeface="Arial" panose="020B0604020202020204" pitchFamily="34" charset="0"/>
              </a:rPr>
              <a:t>may not be necessary</a:t>
            </a:r>
            <a:r>
              <a:rPr lang="en-US" sz="1600" kern="1200" dirty="0">
                <a:latin typeface="Arial" panose="020B0604020202020204" pitchFamily="34" charset="0"/>
                <a:cs typeface="Arial" panose="020B0604020202020204" pitchFamily="34" charset="0"/>
              </a:rPr>
              <a:t> to enroll if you have an Employer Group Health Plan (EGHP)</a:t>
            </a:r>
          </a:p>
          <a:p>
            <a:pPr marL="171450" lvl="1" indent="-171450" algn="l" defTabSz="711200">
              <a:lnSpc>
                <a:spcPct val="90000"/>
              </a:lnSpc>
              <a:spcBef>
                <a:spcPct val="0"/>
              </a:spcBef>
              <a:spcAft>
                <a:spcPct val="20000"/>
              </a:spcAft>
              <a:buChar char="•"/>
            </a:pPr>
            <a:r>
              <a:rPr lang="en-US" sz="1600" b="1" u="sng" kern="1200" dirty="0">
                <a:latin typeface="Arial" panose="020B0604020202020204" pitchFamily="34" charset="0"/>
                <a:cs typeface="Arial" panose="020B0604020202020204" pitchFamily="34" charset="0"/>
              </a:rPr>
              <a:t>DO NOT </a:t>
            </a:r>
            <a:r>
              <a:rPr lang="en-US" sz="1600" kern="1200" dirty="0">
                <a:latin typeface="Arial" panose="020B0604020202020204" pitchFamily="34" charset="0"/>
                <a:cs typeface="Arial" panose="020B0604020202020204" pitchFamily="34" charset="0"/>
              </a:rPr>
              <a:t>enroll if you have a Health Savings Account (HSA) see next slide)</a:t>
            </a:r>
          </a:p>
        </p:txBody>
      </p:sp>
      <p:sp>
        <p:nvSpPr>
          <p:cNvPr id="8" name="Freeform: Shape 7">
            <a:extLst>
              <a:ext uri="{FF2B5EF4-FFF2-40B4-BE49-F238E27FC236}">
                <a16:creationId xmlns:a16="http://schemas.microsoft.com/office/drawing/2014/main" id="{D59558A3-2619-4CE8-A8CD-42FF40F90D37}"/>
              </a:ext>
            </a:extLst>
          </p:cNvPr>
          <p:cNvSpPr/>
          <p:nvPr/>
        </p:nvSpPr>
        <p:spPr>
          <a:xfrm>
            <a:off x="1109272" y="3528795"/>
            <a:ext cx="10490200" cy="665640"/>
          </a:xfrm>
          <a:custGeom>
            <a:avLst/>
            <a:gdLst>
              <a:gd name="connsiteX0" fmla="*/ 0 w 10490200"/>
              <a:gd name="connsiteY0" fmla="*/ 168483 h 1010880"/>
              <a:gd name="connsiteX1" fmla="*/ 168483 w 10490200"/>
              <a:gd name="connsiteY1" fmla="*/ 0 h 1010880"/>
              <a:gd name="connsiteX2" fmla="*/ 10321717 w 10490200"/>
              <a:gd name="connsiteY2" fmla="*/ 0 h 1010880"/>
              <a:gd name="connsiteX3" fmla="*/ 10490200 w 10490200"/>
              <a:gd name="connsiteY3" fmla="*/ 168483 h 1010880"/>
              <a:gd name="connsiteX4" fmla="*/ 10490200 w 10490200"/>
              <a:gd name="connsiteY4" fmla="*/ 842397 h 1010880"/>
              <a:gd name="connsiteX5" fmla="*/ 10321717 w 10490200"/>
              <a:gd name="connsiteY5" fmla="*/ 1010880 h 1010880"/>
              <a:gd name="connsiteX6" fmla="*/ 168483 w 10490200"/>
              <a:gd name="connsiteY6" fmla="*/ 1010880 h 1010880"/>
              <a:gd name="connsiteX7" fmla="*/ 0 w 10490200"/>
              <a:gd name="connsiteY7" fmla="*/ 842397 h 1010880"/>
              <a:gd name="connsiteX8" fmla="*/ 0 w 10490200"/>
              <a:gd name="connsiteY8" fmla="*/ 168483 h 101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0200" h="1010880">
                <a:moveTo>
                  <a:pt x="0" y="168483"/>
                </a:moveTo>
                <a:cubicBezTo>
                  <a:pt x="0" y="75432"/>
                  <a:pt x="75432" y="0"/>
                  <a:pt x="168483" y="0"/>
                </a:cubicBezTo>
                <a:lnTo>
                  <a:pt x="10321717" y="0"/>
                </a:lnTo>
                <a:cubicBezTo>
                  <a:pt x="10414768" y="0"/>
                  <a:pt x="10490200" y="75432"/>
                  <a:pt x="10490200" y="168483"/>
                </a:cubicBezTo>
                <a:lnTo>
                  <a:pt x="10490200" y="842397"/>
                </a:lnTo>
                <a:cubicBezTo>
                  <a:pt x="10490200" y="935448"/>
                  <a:pt x="10414768" y="1010880"/>
                  <a:pt x="10321717" y="1010880"/>
                </a:cubicBezTo>
                <a:lnTo>
                  <a:pt x="168483" y="1010880"/>
                </a:lnTo>
                <a:cubicBezTo>
                  <a:pt x="75432" y="1010880"/>
                  <a:pt x="0" y="935448"/>
                  <a:pt x="0" y="842397"/>
                </a:cubicBezTo>
                <a:lnTo>
                  <a:pt x="0" y="168483"/>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547" tIns="125547" rIns="125547" bIns="125547"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Part B (Medical) Enrollment</a:t>
            </a:r>
            <a:endParaRPr lang="en-US" sz="2000" kern="1200" dirty="0">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19927094-2C5B-4C0D-BB89-58E438502CFD}"/>
              </a:ext>
            </a:extLst>
          </p:cNvPr>
          <p:cNvSpPr/>
          <p:nvPr/>
        </p:nvSpPr>
        <p:spPr>
          <a:xfrm>
            <a:off x="990600" y="4400929"/>
            <a:ext cx="10490200" cy="894240"/>
          </a:xfrm>
          <a:custGeom>
            <a:avLst/>
            <a:gdLst>
              <a:gd name="connsiteX0" fmla="*/ 0 w 10490200"/>
              <a:gd name="connsiteY0" fmla="*/ 0 h 894240"/>
              <a:gd name="connsiteX1" fmla="*/ 10490200 w 10490200"/>
              <a:gd name="connsiteY1" fmla="*/ 0 h 894240"/>
              <a:gd name="connsiteX2" fmla="*/ 10490200 w 10490200"/>
              <a:gd name="connsiteY2" fmla="*/ 894240 h 894240"/>
              <a:gd name="connsiteX3" fmla="*/ 0 w 10490200"/>
              <a:gd name="connsiteY3" fmla="*/ 894240 h 894240"/>
              <a:gd name="connsiteX4" fmla="*/ 0 w 10490200"/>
              <a:gd name="connsiteY4" fmla="*/ 0 h 89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0200" h="894240">
                <a:moveTo>
                  <a:pt x="0" y="0"/>
                </a:moveTo>
                <a:lnTo>
                  <a:pt x="10490200" y="0"/>
                </a:lnTo>
                <a:lnTo>
                  <a:pt x="10490200" y="894240"/>
                </a:lnTo>
                <a:lnTo>
                  <a:pt x="0" y="894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06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Arial" panose="020B0604020202020204" pitchFamily="34" charset="0"/>
                <a:cs typeface="Arial" panose="020B0604020202020204" pitchFamily="34" charset="0"/>
              </a:rPr>
              <a:t>There is a monthly premium for Part B – can vary depending on income (see 2025 Medicare Premiums)</a:t>
            </a:r>
          </a:p>
          <a:p>
            <a:pPr marL="171450" lvl="1" indent="-171450" algn="l" defTabSz="711200">
              <a:lnSpc>
                <a:spcPct val="90000"/>
              </a:lnSpc>
              <a:spcBef>
                <a:spcPct val="0"/>
              </a:spcBef>
              <a:spcAft>
                <a:spcPct val="20000"/>
              </a:spcAft>
              <a:buChar char="•"/>
            </a:pPr>
            <a:r>
              <a:rPr lang="en-US" sz="1600" b="1" kern="1200" dirty="0">
                <a:latin typeface="Arial" panose="020B0604020202020204" pitchFamily="34" charset="0"/>
                <a:cs typeface="Arial" panose="020B0604020202020204" pitchFamily="34" charset="0"/>
              </a:rPr>
              <a:t>May not be necessary </a:t>
            </a:r>
            <a:r>
              <a:rPr lang="en-US" sz="1600" kern="1200" dirty="0">
                <a:latin typeface="Arial" panose="020B0604020202020204" pitchFamily="34" charset="0"/>
                <a:cs typeface="Arial" panose="020B0604020202020204" pitchFamily="34" charset="0"/>
              </a:rPr>
              <a:t>to enroll if you have a qualifying Employer Group Health Plan (creditable coverage)</a:t>
            </a:r>
          </a:p>
          <a:p>
            <a:pPr marL="0" lvl="1" algn="l" defTabSz="711200">
              <a:lnSpc>
                <a:spcPct val="90000"/>
              </a:lnSpc>
              <a:spcBef>
                <a:spcPct val="0"/>
              </a:spcBef>
              <a:spcAft>
                <a:spcPct val="20000"/>
              </a:spcAft>
            </a:pPr>
            <a:endParaRPr lang="en-US" sz="1600" kern="1200" dirty="0">
              <a:latin typeface="Arial" panose="020B0604020202020204" pitchFamily="34" charset="0"/>
              <a:cs typeface="Arial" panose="020B0604020202020204" pitchFamily="34" charset="0"/>
            </a:endParaRPr>
          </a:p>
          <a:p>
            <a:pPr marL="0" lvl="1" algn="l" defTabSz="711200">
              <a:lnSpc>
                <a:spcPct val="90000"/>
              </a:lnSpc>
              <a:spcBef>
                <a:spcPct val="0"/>
              </a:spcBef>
              <a:spcAft>
                <a:spcPct val="20000"/>
              </a:spcAft>
            </a:pPr>
            <a:r>
              <a:rPr lang="en-US" sz="1600" kern="1200" dirty="0">
                <a:latin typeface="Arial" panose="020B0604020202020204" pitchFamily="34" charset="0"/>
                <a:cs typeface="Arial" panose="020B0604020202020204" pitchFamily="34" charset="0"/>
              </a:rPr>
              <a:t>					More info to follow…</a:t>
            </a:r>
          </a:p>
          <a:p>
            <a:pPr marL="0" lvl="1" algn="l" defTabSz="711200">
              <a:lnSpc>
                <a:spcPct val="90000"/>
              </a:lnSpc>
              <a:spcBef>
                <a:spcPct val="0"/>
              </a:spcBef>
              <a:spcAft>
                <a:spcPct val="20000"/>
              </a:spcAft>
            </a:pPr>
            <a:endParaRPr lang="en-US" sz="1600" dirty="0">
              <a:latin typeface="Arial" panose="020B0604020202020204" pitchFamily="34" charset="0"/>
              <a:cs typeface="Arial" panose="020B0604020202020204" pitchFamily="34" charset="0"/>
            </a:endParaRPr>
          </a:p>
          <a:p>
            <a:pPr marL="0" lvl="1" algn="l" defTabSz="711200">
              <a:lnSpc>
                <a:spcPct val="90000"/>
              </a:lnSpc>
              <a:spcBef>
                <a:spcPct val="0"/>
              </a:spcBef>
              <a:spcAft>
                <a:spcPct val="20000"/>
              </a:spcAft>
            </a:pPr>
            <a:endParaRPr lang="en-US" sz="1600" kern="1200" dirty="0">
              <a:latin typeface="Arial" panose="020B0604020202020204" pitchFamily="34" charset="0"/>
              <a:cs typeface="Arial" panose="020B0604020202020204" pitchFamily="34" charset="0"/>
            </a:endParaRPr>
          </a:p>
        </p:txBody>
      </p:sp>
      <p:sp>
        <p:nvSpPr>
          <p:cNvPr id="45059" name="Title 2">
            <a:extLst>
              <a:ext uri="{FF2B5EF4-FFF2-40B4-BE49-F238E27FC236}">
                <a16:creationId xmlns:a16="http://schemas.microsoft.com/office/drawing/2014/main" id="{A994845C-8521-4162-AF72-0D98BC9FD4FF}"/>
              </a:ext>
            </a:extLst>
          </p:cNvPr>
          <p:cNvSpPr>
            <a:spLocks noGrp="1" noChangeArrowheads="1"/>
          </p:cNvSpPr>
          <p:nvPr>
            <p:ph type="title"/>
          </p:nvPr>
        </p:nvSpPr>
        <p:spPr/>
        <p:txBody>
          <a:bodyPr>
            <a:normAutofit/>
          </a:bodyPr>
          <a:lstStyle/>
          <a:p>
            <a:r>
              <a:rPr lang="en-US" altLang="en-US" dirty="0"/>
              <a:t>Medicare Eligibility &amp; Enrollment Guidelines</a:t>
            </a:r>
          </a:p>
        </p:txBody>
      </p:sp>
      <p:sp>
        <p:nvSpPr>
          <p:cNvPr id="10" name="TextBox 9">
            <a:extLst>
              <a:ext uri="{FF2B5EF4-FFF2-40B4-BE49-F238E27FC236}">
                <a16:creationId xmlns:a16="http://schemas.microsoft.com/office/drawing/2014/main" id="{A784FE4C-5845-6EEF-72FE-63170D831EBF}"/>
              </a:ext>
            </a:extLst>
          </p:cNvPr>
          <p:cNvSpPr txBox="1"/>
          <p:nvPr/>
        </p:nvSpPr>
        <p:spPr>
          <a:xfrm>
            <a:off x="4094482" y="5718221"/>
            <a:ext cx="373380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2026</a:t>
            </a:r>
            <a:r>
              <a:rPr lang="en-US" dirty="0">
                <a:solidFill>
                  <a:srgbClr val="8D9CAD"/>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US"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Medicare Premiums</a:t>
            </a:r>
            <a:endParaRPr lang="en-US" dirty="0">
              <a:latin typeface="Arial" panose="020B0604020202020204" pitchFamily="34" charset="0"/>
              <a:cs typeface="Arial" panose="020B0604020202020204" pitchFamily="34" charset="0"/>
            </a:endParaRPr>
          </a:p>
        </p:txBody>
      </p:sp>
      <p:pic>
        <p:nvPicPr>
          <p:cNvPr id="2" name="Graphic 1" descr="Laptop with solid fill">
            <a:extLst>
              <a:ext uri="{FF2B5EF4-FFF2-40B4-BE49-F238E27FC236}">
                <a16:creationId xmlns:a16="http://schemas.microsoft.com/office/drawing/2014/main" id="{80390E1F-0F74-E602-48A1-DEF043F3A5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03322" y="5511727"/>
            <a:ext cx="782320" cy="782320"/>
          </a:xfrm>
          <a:prstGeom prst="rect">
            <a:avLst/>
          </a:prstGeom>
        </p:spPr>
      </p:pic>
    </p:spTree>
    <p:extLst>
      <p:ext uri="{BB962C8B-B14F-4D97-AF65-F5344CB8AC3E}">
        <p14:creationId xmlns:p14="http://schemas.microsoft.com/office/powerpoint/2010/main" val="57193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a:extLst>
              <a:ext uri="{FF2B5EF4-FFF2-40B4-BE49-F238E27FC236}">
                <a16:creationId xmlns:a16="http://schemas.microsoft.com/office/drawing/2014/main" id="{8D76DC6C-73D5-4B39-A97E-E089FD617EF8}"/>
              </a:ext>
            </a:extLst>
          </p:cNvPr>
          <p:cNvSpPr>
            <a:spLocks noGrp="1" noChangeArrowheads="1"/>
          </p:cNvSpPr>
          <p:nvPr>
            <p:ph idx="1"/>
          </p:nvPr>
        </p:nvSpPr>
        <p:spPr>
          <a:xfrm>
            <a:off x="762000" y="2971800"/>
            <a:ext cx="9939728" cy="2209800"/>
          </a:xfrm>
        </p:spPr>
        <p:txBody>
          <a:bodyPr>
            <a:normAutofit fontScale="85000" lnSpcReduction="20000"/>
          </a:bodyPr>
          <a:lstStyle/>
          <a:p>
            <a:pPr lvl="1">
              <a:lnSpc>
                <a:spcPct val="100000"/>
              </a:lnSpc>
              <a:spcAft>
                <a:spcPts val="600"/>
              </a:spcAft>
            </a:pPr>
            <a:r>
              <a:rPr lang="en-US" altLang="en-US" dirty="0"/>
              <a:t>Employees with Medicare are </a:t>
            </a:r>
            <a:r>
              <a:rPr lang="en-US" altLang="en-US" b="1" dirty="0"/>
              <a:t>not allowed </a:t>
            </a:r>
            <a:r>
              <a:rPr lang="en-US" altLang="en-US" dirty="0"/>
              <a:t>to contribute to </a:t>
            </a:r>
            <a:r>
              <a:rPr lang="en-US" altLang="en-US"/>
              <a:t>an HSA</a:t>
            </a:r>
            <a:endParaRPr lang="en-US" altLang="en-US" dirty="0"/>
          </a:p>
          <a:p>
            <a:pPr lvl="1">
              <a:lnSpc>
                <a:spcPct val="100000"/>
              </a:lnSpc>
              <a:spcAft>
                <a:spcPts val="600"/>
              </a:spcAft>
            </a:pPr>
            <a:r>
              <a:rPr lang="en-US" altLang="en-US" sz="2000" dirty="0"/>
              <a:t>Continued contribution = </a:t>
            </a:r>
            <a:r>
              <a:rPr lang="en-US" altLang="en-US" sz="2000" b="1" dirty="0"/>
              <a:t>IRS tax penalty</a:t>
            </a:r>
          </a:p>
          <a:p>
            <a:pPr lvl="1">
              <a:lnSpc>
                <a:spcPct val="100000"/>
              </a:lnSpc>
              <a:spcAft>
                <a:spcPts val="600"/>
              </a:spcAft>
            </a:pPr>
            <a:r>
              <a:rPr lang="en-US" altLang="en-US" dirty="0"/>
              <a:t>If you were eligible, Medicare Part A enrollment date will be retroactive up to 6 months, to your 1</a:t>
            </a:r>
            <a:r>
              <a:rPr lang="en-US" altLang="en-US" baseline="30000" dirty="0"/>
              <a:t>st</a:t>
            </a:r>
            <a:r>
              <a:rPr lang="en-US" altLang="en-US" dirty="0"/>
              <a:t> month of eligibility </a:t>
            </a:r>
          </a:p>
          <a:p>
            <a:pPr lvl="1">
              <a:lnSpc>
                <a:spcPct val="100000"/>
              </a:lnSpc>
              <a:spcAft>
                <a:spcPts val="600"/>
              </a:spcAft>
            </a:pPr>
            <a:r>
              <a:rPr lang="en-US" altLang="en-US" dirty="0"/>
              <a:t>Therefore, contributions to the HSA must stop 6 months </a:t>
            </a:r>
            <a:r>
              <a:rPr lang="en-US" altLang="en-US" b="1" dirty="0"/>
              <a:t>prior</a:t>
            </a:r>
            <a:r>
              <a:rPr lang="en-US" altLang="en-US" dirty="0"/>
              <a:t> to enrolling in Part A to avoid a tax penalty</a:t>
            </a:r>
          </a:p>
          <a:p>
            <a:pPr lvl="1">
              <a:lnSpc>
                <a:spcPct val="100000"/>
              </a:lnSpc>
              <a:spcAft>
                <a:spcPts val="600"/>
              </a:spcAft>
            </a:pPr>
            <a:r>
              <a:rPr lang="en-US" altLang="en-US" dirty="0"/>
              <a:t>Speak with your HR department or Benefits Specialist for specifics</a:t>
            </a:r>
          </a:p>
          <a:p>
            <a:pPr marL="0" indent="0">
              <a:buFont typeface="Arial" panose="020B0604020202020204" pitchFamily="34" charset="0"/>
              <a:buNone/>
            </a:pPr>
            <a:endParaRPr lang="en-US" altLang="en-US" dirty="0"/>
          </a:p>
        </p:txBody>
      </p:sp>
      <p:sp>
        <p:nvSpPr>
          <p:cNvPr id="47107" name="Title 2">
            <a:extLst>
              <a:ext uri="{FF2B5EF4-FFF2-40B4-BE49-F238E27FC236}">
                <a16:creationId xmlns:a16="http://schemas.microsoft.com/office/drawing/2014/main" id="{C90FF8B5-71DA-42D1-82BE-7A9A5DEEC46B}"/>
              </a:ext>
            </a:extLst>
          </p:cNvPr>
          <p:cNvSpPr>
            <a:spLocks noGrp="1" noChangeArrowheads="1"/>
          </p:cNvSpPr>
          <p:nvPr>
            <p:ph type="title"/>
          </p:nvPr>
        </p:nvSpPr>
        <p:spPr/>
        <p:txBody>
          <a:bodyPr/>
          <a:lstStyle/>
          <a:p>
            <a:r>
              <a:rPr lang="en-US" altLang="en-US" dirty="0"/>
              <a:t>Do you Have a Health Savings Account (HSA)?</a:t>
            </a:r>
          </a:p>
        </p:txBody>
      </p:sp>
      <p:sp>
        <p:nvSpPr>
          <p:cNvPr id="2" name="TextBox 1">
            <a:extLst>
              <a:ext uri="{FF2B5EF4-FFF2-40B4-BE49-F238E27FC236}">
                <a16:creationId xmlns:a16="http://schemas.microsoft.com/office/drawing/2014/main" id="{34A63A3D-FEA4-4A1D-B54B-2C94AAA026CB}"/>
              </a:ext>
            </a:extLst>
          </p:cNvPr>
          <p:cNvSpPr txBox="1"/>
          <p:nvPr/>
        </p:nvSpPr>
        <p:spPr>
          <a:xfrm>
            <a:off x="1109272" y="1543154"/>
            <a:ext cx="4910528" cy="1200329"/>
          </a:xfrm>
          <a:prstGeom prst="rect">
            <a:avLst/>
          </a:prstGeom>
          <a:noFill/>
        </p:spPr>
        <p:txBody>
          <a:bodyPr wrap="square" rtlCol="0">
            <a:spAutoFit/>
          </a:bodyPr>
          <a:lstStyle/>
          <a:p>
            <a:pPr>
              <a:spcAft>
                <a:spcPts val="1200"/>
              </a:spcAft>
            </a:pPr>
            <a:r>
              <a:rPr lang="en-US" sz="1700" b="1" dirty="0">
                <a:latin typeface="Arial" panose="020B0604020202020204" pitchFamily="34" charset="0"/>
                <a:cs typeface="Arial" panose="020B0604020202020204" pitchFamily="34" charset="0"/>
              </a:rPr>
              <a:t>Health Savings Account is different than:</a:t>
            </a:r>
          </a:p>
          <a:p>
            <a:pPr marL="342900" indent="-342900">
              <a:spcAft>
                <a:spcPts val="1200"/>
              </a:spcAft>
              <a:buFont typeface="Arial" panose="020B0604020202020204" pitchFamily="34" charset="0"/>
              <a:buChar char="•"/>
            </a:pPr>
            <a:r>
              <a:rPr lang="en-US" sz="1700" dirty="0">
                <a:latin typeface="Arial" panose="020B0604020202020204" pitchFamily="34" charset="0"/>
                <a:cs typeface="Arial" panose="020B0604020202020204" pitchFamily="34" charset="0"/>
              </a:rPr>
              <a:t>Flex Spending Account (FSA) or </a:t>
            </a:r>
          </a:p>
          <a:p>
            <a:pPr marL="342900" indent="-342900">
              <a:buFont typeface="Arial" panose="020B0604020202020204" pitchFamily="34" charset="0"/>
              <a:buChar char="•"/>
            </a:pPr>
            <a:r>
              <a:rPr lang="en-US" sz="1700" dirty="0">
                <a:latin typeface="Arial" panose="020B0604020202020204" pitchFamily="34" charset="0"/>
                <a:cs typeface="Arial" panose="020B0604020202020204" pitchFamily="34" charset="0"/>
              </a:rPr>
              <a:t>Health Reimbursement Account (HRA</a:t>
            </a:r>
            <a:r>
              <a:rPr 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76599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FAC4BB0C-5AB8-43BB-AD28-F7A0403FB34A}"/>
              </a:ext>
            </a:extLst>
          </p:cNvPr>
          <p:cNvSpPr/>
          <p:nvPr/>
        </p:nvSpPr>
        <p:spPr>
          <a:xfrm>
            <a:off x="1109272" y="1295400"/>
            <a:ext cx="10490200" cy="711200"/>
          </a:xfrm>
          <a:custGeom>
            <a:avLst/>
            <a:gdLst>
              <a:gd name="connsiteX0" fmla="*/ 0 w 10490200"/>
              <a:gd name="connsiteY0" fmla="*/ 168483 h 1010880"/>
              <a:gd name="connsiteX1" fmla="*/ 168483 w 10490200"/>
              <a:gd name="connsiteY1" fmla="*/ 0 h 1010880"/>
              <a:gd name="connsiteX2" fmla="*/ 10321717 w 10490200"/>
              <a:gd name="connsiteY2" fmla="*/ 0 h 1010880"/>
              <a:gd name="connsiteX3" fmla="*/ 10490200 w 10490200"/>
              <a:gd name="connsiteY3" fmla="*/ 168483 h 1010880"/>
              <a:gd name="connsiteX4" fmla="*/ 10490200 w 10490200"/>
              <a:gd name="connsiteY4" fmla="*/ 842397 h 1010880"/>
              <a:gd name="connsiteX5" fmla="*/ 10321717 w 10490200"/>
              <a:gd name="connsiteY5" fmla="*/ 1010880 h 1010880"/>
              <a:gd name="connsiteX6" fmla="*/ 168483 w 10490200"/>
              <a:gd name="connsiteY6" fmla="*/ 1010880 h 1010880"/>
              <a:gd name="connsiteX7" fmla="*/ 0 w 10490200"/>
              <a:gd name="connsiteY7" fmla="*/ 842397 h 1010880"/>
              <a:gd name="connsiteX8" fmla="*/ 0 w 10490200"/>
              <a:gd name="connsiteY8" fmla="*/ 168483 h 101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0200" h="1010880">
                <a:moveTo>
                  <a:pt x="0" y="168483"/>
                </a:moveTo>
                <a:cubicBezTo>
                  <a:pt x="0" y="75432"/>
                  <a:pt x="75432" y="0"/>
                  <a:pt x="168483" y="0"/>
                </a:cubicBezTo>
                <a:lnTo>
                  <a:pt x="10321717" y="0"/>
                </a:lnTo>
                <a:cubicBezTo>
                  <a:pt x="10414768" y="0"/>
                  <a:pt x="10490200" y="75432"/>
                  <a:pt x="10490200" y="168483"/>
                </a:cubicBezTo>
                <a:lnTo>
                  <a:pt x="10490200" y="842397"/>
                </a:lnTo>
                <a:cubicBezTo>
                  <a:pt x="10490200" y="935448"/>
                  <a:pt x="10414768" y="1010880"/>
                  <a:pt x="10321717" y="1010880"/>
                </a:cubicBezTo>
                <a:lnTo>
                  <a:pt x="168483" y="1010880"/>
                </a:lnTo>
                <a:cubicBezTo>
                  <a:pt x="75432" y="1010880"/>
                  <a:pt x="0" y="935448"/>
                  <a:pt x="0" y="842397"/>
                </a:cubicBezTo>
                <a:lnTo>
                  <a:pt x="0" y="1684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547" tIns="125547" rIns="125547" bIns="125547" numCol="1" spcCol="1270" anchor="ctr" anchorCtr="0">
            <a:noAutofit/>
          </a:bodyPr>
          <a:lstStyle/>
          <a:p>
            <a:pPr lvl="0" algn="ctr" rtl="0"/>
            <a:r>
              <a:rPr lang="en-US" b="1" kern="1200" dirty="0">
                <a:latin typeface="Arial" panose="020B0604020202020204" pitchFamily="34" charset="0"/>
                <a:cs typeface="Arial" panose="020B0604020202020204" pitchFamily="34" charset="0"/>
              </a:rPr>
              <a:t>You </a:t>
            </a:r>
            <a:r>
              <a:rPr lang="en-US" b="1" u="none" dirty="0">
                <a:latin typeface="Arial"/>
                <a:cs typeface="Arial"/>
              </a:rPr>
              <a:t>MAY or MAY NOT be required to enroll in Medicare, depending on status of Creditable Coverage of your Employer Group Health Plan</a:t>
            </a:r>
            <a:endParaRPr lang="en-US" u="none" dirty="0">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19927094-2C5B-4C0D-BB89-58E438502CFD}"/>
              </a:ext>
            </a:extLst>
          </p:cNvPr>
          <p:cNvSpPr/>
          <p:nvPr/>
        </p:nvSpPr>
        <p:spPr>
          <a:xfrm>
            <a:off x="838200" y="2150477"/>
            <a:ext cx="10820400" cy="3868773"/>
          </a:xfrm>
          <a:custGeom>
            <a:avLst/>
            <a:gdLst>
              <a:gd name="connsiteX0" fmla="*/ 0 w 10490200"/>
              <a:gd name="connsiteY0" fmla="*/ 0 h 894240"/>
              <a:gd name="connsiteX1" fmla="*/ 10490200 w 10490200"/>
              <a:gd name="connsiteY1" fmla="*/ 0 h 894240"/>
              <a:gd name="connsiteX2" fmla="*/ 10490200 w 10490200"/>
              <a:gd name="connsiteY2" fmla="*/ 894240 h 894240"/>
              <a:gd name="connsiteX3" fmla="*/ 0 w 10490200"/>
              <a:gd name="connsiteY3" fmla="*/ 894240 h 894240"/>
              <a:gd name="connsiteX4" fmla="*/ 0 w 10490200"/>
              <a:gd name="connsiteY4" fmla="*/ 0 h 89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0200" h="894240">
                <a:moveTo>
                  <a:pt x="0" y="0"/>
                </a:moveTo>
                <a:lnTo>
                  <a:pt x="10490200" y="0"/>
                </a:lnTo>
                <a:lnTo>
                  <a:pt x="10490200" y="894240"/>
                </a:lnTo>
                <a:lnTo>
                  <a:pt x="0" y="894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064" tIns="20320" rIns="113792" bIns="20320" numCol="2" spcCol="1270" anchor="t" anchorCtr="0">
            <a:noAutofit/>
          </a:bodyPr>
          <a:lstStyle/>
          <a:p>
            <a:pPr marL="285750" lvl="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If you have insurance via current/active employment of you/spouse, you </a:t>
            </a:r>
            <a:r>
              <a:rPr lang="en-US" sz="1200" b="1" dirty="0">
                <a:latin typeface="Arial" panose="020B0604020202020204" pitchFamily="34" charset="0"/>
                <a:cs typeface="Arial" panose="020B0604020202020204" pitchFamily="34" charset="0"/>
              </a:rPr>
              <a:t>may</a:t>
            </a:r>
            <a:r>
              <a:rPr lang="en-US" sz="1200" dirty="0">
                <a:latin typeface="Arial" panose="020B0604020202020204" pitchFamily="34" charset="0"/>
                <a:cs typeface="Arial" panose="020B0604020202020204" pitchFamily="34" charset="0"/>
              </a:rPr>
              <a:t> be able to delay Part B enrollment; No enrollment requirements for premium-free Part A – see HSA info</a:t>
            </a:r>
          </a:p>
          <a:p>
            <a:pPr lvl="0"/>
            <a:endParaRPr lang="en-US" sz="12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Check with your employer to determine if coverage is ‘creditable’ </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If so, ask for and save documentation for future reference</a:t>
            </a:r>
          </a:p>
          <a:p>
            <a:pPr lvl="1"/>
            <a:endParaRPr lang="en-US" sz="12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General guideline: If your employer has 20+ employees*, your coverage is likely creditable* If you have a documented disability; 100+ employees</a:t>
            </a:r>
          </a:p>
          <a:p>
            <a:pPr lvl="0"/>
            <a:endParaRPr lang="en-US" sz="1200" dirty="0">
              <a:latin typeface="Arial" panose="020B0604020202020204" pitchFamily="34" charset="0"/>
              <a:cs typeface="Arial" panose="020B0604020202020204" pitchFamily="34" charset="0"/>
            </a:endParaRPr>
          </a:p>
          <a:p>
            <a:pPr marL="285750" lvl="0" indent="-285750">
              <a:spcBef>
                <a:spcPct val="0"/>
              </a:spcBef>
              <a:buFont typeface="Arial" panose="020B0604020202020204" pitchFamily="34" charset="0"/>
              <a:buChar char="•"/>
            </a:pPr>
            <a:r>
              <a:rPr lang="en-US" sz="1200" b="1" i="1" dirty="0">
                <a:latin typeface="Arial" panose="020B0604020202020204" pitchFamily="34" charset="0"/>
                <a:cs typeface="Arial" panose="020B0604020202020204" pitchFamily="34" charset="0"/>
              </a:rPr>
              <a:t>Be sure to enroll in Part B within 8 months of leaving that coverage</a:t>
            </a:r>
          </a:p>
          <a:p>
            <a:pPr lvl="0">
              <a:spcBef>
                <a:spcPct val="0"/>
              </a:spcBef>
            </a:pPr>
            <a:endParaRPr lang="en-US" sz="1200" dirty="0">
              <a:latin typeface="Arial" panose="020B0604020202020204" pitchFamily="34" charset="0"/>
              <a:cs typeface="Arial" panose="020B0604020202020204" pitchFamily="34" charset="0"/>
            </a:endParaRPr>
          </a:p>
          <a:p>
            <a:pPr marL="285750" lvl="0" indent="-285750">
              <a:spcBef>
                <a:spcPct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If you miss the enrollment period, you can only enroll during General Enrollment Period: </a:t>
            </a:r>
            <a:r>
              <a:rPr lang="en-US" sz="1200" b="1" dirty="0">
                <a:solidFill>
                  <a:schemeClr val="tx1"/>
                </a:solidFill>
                <a:latin typeface="Arial" panose="020B0604020202020204" pitchFamily="34" charset="0"/>
                <a:cs typeface="Arial" panose="020B0604020202020204" pitchFamily="34" charset="0"/>
              </a:rPr>
              <a:t>Jan 1 - Mar 31; coverage begins the first of the month following enrollment </a:t>
            </a:r>
          </a:p>
          <a:p>
            <a:pPr lvl="0">
              <a:spcBef>
                <a:spcPct val="0"/>
              </a:spcBef>
            </a:pPr>
            <a:endParaRPr lang="en-US" sz="1200" b="1" dirty="0">
              <a:solidFill>
                <a:srgbClr val="FF0000"/>
              </a:solidFill>
              <a:latin typeface="Arial" panose="020B0604020202020204" pitchFamily="34" charset="0"/>
              <a:cs typeface="Arial" panose="020B0604020202020204" pitchFamily="34" charset="0"/>
            </a:endParaRPr>
          </a:p>
          <a:p>
            <a:pPr marL="285750" lvl="0" indent="-285750">
              <a:spcBef>
                <a:spcPct val="0"/>
              </a:spcBef>
              <a:buFont typeface="Arial" panose="020B0604020202020204" pitchFamily="34" charset="0"/>
              <a:buChar char="•"/>
            </a:pPr>
            <a:r>
              <a:rPr lang="en-US" sz="1200" dirty="0">
                <a:latin typeface="Arial"/>
                <a:cs typeface="Arial"/>
              </a:rPr>
              <a:t>You may incur a </a:t>
            </a:r>
            <a:r>
              <a:rPr lang="en-US" sz="1200" b="1" i="1" dirty="0">
                <a:latin typeface="Arial"/>
                <a:cs typeface="Arial"/>
              </a:rPr>
              <a:t>lifetime financial penalty </a:t>
            </a:r>
            <a:r>
              <a:rPr lang="en-US" sz="1200" dirty="0">
                <a:latin typeface="Arial"/>
                <a:cs typeface="Arial"/>
              </a:rPr>
              <a:t>if you do not enroll in Part B when eligible</a:t>
            </a:r>
          </a:p>
          <a:p>
            <a:pPr marL="285750" lvl="0" indent="-285750">
              <a:spcBef>
                <a:spcPct val="0"/>
              </a:spcBef>
              <a:buFont typeface="Arial" panose="020B0604020202020204" pitchFamily="34" charset="0"/>
              <a:buChar char="•"/>
            </a:pPr>
            <a:endParaRPr lang="en-US" sz="1200" dirty="0">
              <a:latin typeface="Arial"/>
              <a:cs typeface="Arial"/>
            </a:endParaRPr>
          </a:p>
          <a:p>
            <a:pPr marL="285750" lvl="0" indent="-285750">
              <a:spcBef>
                <a:spcPct val="0"/>
              </a:spcBef>
              <a:buFont typeface="Arial" panose="020B0604020202020204" pitchFamily="34" charset="0"/>
              <a:buChar char="•"/>
            </a:pPr>
            <a:endParaRPr lang="en-US" sz="1200" dirty="0">
              <a:latin typeface="Arial"/>
              <a:cs typeface="Arial"/>
            </a:endParaRPr>
          </a:p>
          <a:p>
            <a:pPr marL="285750" lvl="0" indent="-285750">
              <a:spcBef>
                <a:spcPct val="0"/>
              </a:spcBef>
              <a:buFont typeface="Arial" panose="020B0604020202020204" pitchFamily="34" charset="0"/>
              <a:buChar char="•"/>
            </a:pPr>
            <a:r>
              <a:rPr lang="en-US" sz="1200" dirty="0">
                <a:latin typeface="Arial"/>
                <a:cs typeface="Arial"/>
              </a:rPr>
              <a:t>Penalty: 10% of current Part B premium for each 12-month period of delayed enrollment</a:t>
            </a:r>
          </a:p>
          <a:p>
            <a:pPr marL="285750" lvl="0" indent="-285750">
              <a:spcBef>
                <a:spcPct val="0"/>
              </a:spcBef>
              <a:buFont typeface="Arial" panose="020B0604020202020204" pitchFamily="34" charset="0"/>
              <a:buChar char="•"/>
            </a:pPr>
            <a:endParaRPr lang="en-US" sz="1200" dirty="0">
              <a:latin typeface="Arial"/>
              <a:cs typeface="Arial"/>
            </a:endParaRPr>
          </a:p>
          <a:p>
            <a:pPr marL="285750" lvl="0" indent="-285750">
              <a:spcBef>
                <a:spcPct val="0"/>
              </a:spcBef>
              <a:buFont typeface="Arial" panose="020B0604020202020204" pitchFamily="34" charset="0"/>
              <a:buChar char="•"/>
            </a:pPr>
            <a:r>
              <a:rPr lang="en-US" sz="1200" dirty="0">
                <a:latin typeface="Arial"/>
                <a:cs typeface="Arial"/>
              </a:rPr>
              <a:t>COBRA does not prevent the Part B penalty</a:t>
            </a:r>
          </a:p>
          <a:p>
            <a:pPr lvl="0">
              <a:spcBef>
                <a:spcPct val="0"/>
              </a:spcBef>
            </a:pPr>
            <a:endParaRPr lang="en-US" sz="1200" dirty="0">
              <a:latin typeface="Arial"/>
              <a:cs typeface="Arial"/>
            </a:endParaRPr>
          </a:p>
          <a:p>
            <a:pPr marL="285750" lvl="0" indent="-285750">
              <a:spcBef>
                <a:spcPct val="0"/>
              </a:spcBef>
              <a:buFont typeface="Arial" panose="020B0604020202020204" pitchFamily="34" charset="0"/>
              <a:buChar char="•"/>
            </a:pPr>
            <a:r>
              <a:rPr lang="en-US" sz="1200" b="1" i="1" dirty="0">
                <a:solidFill>
                  <a:schemeClr val="tx1"/>
                </a:solidFill>
                <a:latin typeface="Arial"/>
                <a:cs typeface="Arial"/>
              </a:rPr>
              <a:t>If you are unsure about enrolling in Part B, check with your employer, a SHINE Counselor, or call 1-800-medicare to determine when you should enroll. </a:t>
            </a:r>
            <a:r>
              <a:rPr lang="en-US" sz="1200" dirty="0">
                <a:solidFill>
                  <a:schemeClr val="tx1"/>
                </a:solidFill>
                <a:latin typeface="Arial"/>
                <a:cs typeface="Arial"/>
              </a:rPr>
              <a:t>Remain aware of HSA Part A contribution guidelines</a:t>
            </a:r>
            <a:endParaRPr lang="en-US" sz="1200" dirty="0">
              <a:latin typeface="Arial"/>
              <a:cs typeface="Arial"/>
            </a:endParaRPr>
          </a:p>
        </p:txBody>
      </p:sp>
      <p:sp>
        <p:nvSpPr>
          <p:cNvPr id="4" name="Title 2">
            <a:extLst>
              <a:ext uri="{FF2B5EF4-FFF2-40B4-BE49-F238E27FC236}">
                <a16:creationId xmlns:a16="http://schemas.microsoft.com/office/drawing/2014/main" id="{EF15F6DB-7B40-E436-FE78-0F9396BB5021}"/>
              </a:ext>
            </a:extLst>
          </p:cNvPr>
          <p:cNvSpPr txBox="1">
            <a:spLocks noChangeArrowheads="1"/>
          </p:cNvSpPr>
          <p:nvPr/>
        </p:nvSpPr>
        <p:spPr>
          <a:xfrm>
            <a:off x="1109272" y="271046"/>
            <a:ext cx="10490849" cy="711200"/>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altLang="en-US" dirty="0"/>
              <a:t>Still Working? Not Ready to Retire?</a:t>
            </a:r>
          </a:p>
        </p:txBody>
      </p:sp>
      <p:sp>
        <p:nvSpPr>
          <p:cNvPr id="5" name="TextBox 4">
            <a:extLst>
              <a:ext uri="{FF2B5EF4-FFF2-40B4-BE49-F238E27FC236}">
                <a16:creationId xmlns:a16="http://schemas.microsoft.com/office/drawing/2014/main" id="{29A51068-3595-0F46-321F-BBFDE1BFF5D2}"/>
              </a:ext>
            </a:extLst>
          </p:cNvPr>
          <p:cNvSpPr txBox="1"/>
          <p:nvPr/>
        </p:nvSpPr>
        <p:spPr>
          <a:xfrm>
            <a:off x="6553200" y="3962400"/>
            <a:ext cx="480060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TIP: Always </a:t>
            </a:r>
            <a:r>
              <a:rPr lang="en-US" sz="1200" dirty="0">
                <a:latin typeface="Arial" panose="020B0604020202020204" pitchFamily="34" charset="0"/>
                <a:cs typeface="Arial" panose="020B0604020202020204" pitchFamily="34" charset="0"/>
              </a:rPr>
              <a:t>document date, time and who you spoke with for all Medicare inquiry calls you make.</a:t>
            </a:r>
          </a:p>
        </p:txBody>
      </p:sp>
    </p:spTree>
    <p:extLst>
      <p:ext uri="{BB962C8B-B14F-4D97-AF65-F5344CB8AC3E}">
        <p14:creationId xmlns:p14="http://schemas.microsoft.com/office/powerpoint/2010/main" val="3633289825"/>
      </p:ext>
    </p:extLst>
  </p:cSld>
  <p:clrMapOvr>
    <a:masterClrMapping/>
  </p:clrMapOvr>
</p:sld>
</file>

<file path=ppt/theme/theme1.xml><?xml version="1.0" encoding="utf-8"?>
<a:theme xmlns:a="http://schemas.openxmlformats.org/drawingml/2006/main" name="Default Theme">
  <a:themeElements>
    <a:clrScheme name="0070AD">
      <a:dk1>
        <a:srgbClr val="3B4F5E"/>
      </a:dk1>
      <a:lt1>
        <a:srgbClr val="FEFFFE"/>
      </a:lt1>
      <a:dk2>
        <a:srgbClr val="77C042"/>
      </a:dk2>
      <a:lt2>
        <a:srgbClr val="E7E6E6"/>
      </a:lt2>
      <a:accent1>
        <a:srgbClr val="009FD3"/>
      </a:accent1>
      <a:accent2>
        <a:srgbClr val="054D7D"/>
      </a:accent2>
      <a:accent3>
        <a:srgbClr val="444B98"/>
      </a:accent3>
      <a:accent4>
        <a:srgbClr val="980065"/>
      </a:accent4>
      <a:accent5>
        <a:srgbClr val="FBAD18"/>
      </a:accent5>
      <a:accent6>
        <a:srgbClr val="0070AC"/>
      </a:accent6>
      <a:hlink>
        <a:srgbClr val="8D9CAD"/>
      </a:hlink>
      <a:folHlink>
        <a:srgbClr val="CED8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pptx" id="{8121DC11-190C-4350-A419-5B6693E4B9A6}" vid="{797D75E8-BCC9-43C3-A556-6D9292E3B6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FEB945716B27469FBCDB681C36D01F" ma:contentTypeVersion="13" ma:contentTypeDescription="Create a new document." ma:contentTypeScope="" ma:versionID="1d21aab17f1be07047b23893f4974ab8">
  <xsd:schema xmlns:xsd="http://www.w3.org/2001/XMLSchema" xmlns:xs="http://www.w3.org/2001/XMLSchema" xmlns:p="http://schemas.microsoft.com/office/2006/metadata/properties" xmlns:ns2="5a865fe7-4f6b-4807-8028-3c17a6edbf0a" xmlns:ns3="1a08ecc3-0373-42dc-81b1-8722ce24e8ab" targetNamespace="http://schemas.microsoft.com/office/2006/metadata/properties" ma:root="true" ma:fieldsID="7fe95413c3d2105a2e3eb7b8c01c7249" ns2:_="" ns3:_="">
    <xsd:import namespace="5a865fe7-4f6b-4807-8028-3c17a6edbf0a"/>
    <xsd:import namespace="1a08ecc3-0373-42dc-81b1-8722ce24e8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865fe7-4f6b-4807-8028-3c17a6edbf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08ecc3-0373-42dc-81b1-8722ce24e8a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AE03A0-7C1F-4DE6-9034-447CDEF91834}">
  <ds:schemaRefs>
    <ds:schemaRef ds:uri="http://schemas.microsoft.com/office/2006/documentManagement/types"/>
    <ds:schemaRef ds:uri="http://schemas.openxmlformats.org/package/2006/metadata/core-properties"/>
    <ds:schemaRef ds:uri="http://purl.org/dc/elements/1.1/"/>
    <ds:schemaRef ds:uri="http://www.w3.org/XML/1998/namespace"/>
    <ds:schemaRef ds:uri="http://purl.org/dc/terms/"/>
    <ds:schemaRef ds:uri="http://purl.org/dc/dcmitype/"/>
    <ds:schemaRef ds:uri="http://schemas.microsoft.com/office/infopath/2007/PartnerControls"/>
    <ds:schemaRef ds:uri="1a08ecc3-0373-42dc-81b1-8722ce24e8ab"/>
    <ds:schemaRef ds:uri="5a865fe7-4f6b-4807-8028-3c17a6edbf0a"/>
    <ds:schemaRef ds:uri="http://schemas.microsoft.com/office/2006/metadata/properties"/>
  </ds:schemaRefs>
</ds:datastoreItem>
</file>

<file path=customXml/itemProps2.xml><?xml version="1.0" encoding="utf-8"?>
<ds:datastoreItem xmlns:ds="http://schemas.openxmlformats.org/officeDocument/2006/customXml" ds:itemID="{E5368B9A-3D14-4D33-9085-7EC215F0CC9C}">
  <ds:schemaRefs>
    <ds:schemaRef ds:uri="http://schemas.microsoft.com/sharepoint/v3/contenttype/forms"/>
  </ds:schemaRefs>
</ds:datastoreItem>
</file>

<file path=customXml/itemProps3.xml><?xml version="1.0" encoding="utf-8"?>
<ds:datastoreItem xmlns:ds="http://schemas.openxmlformats.org/officeDocument/2006/customXml" ds:itemID="{86D90257-24E7-46C7-B0EB-13A5CA4A4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865fe7-4f6b-4807-8028-3c17a6edbf0a"/>
    <ds:schemaRef ds:uri="1a08ecc3-0373-42dc-81b1-8722ce24e8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6374</TotalTime>
  <Words>8402</Words>
  <Application>Microsoft Office PowerPoint</Application>
  <PresentationFormat>Widescreen</PresentationFormat>
  <Paragraphs>781</Paragraphs>
  <Slides>38</Slides>
  <Notes>38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Arial</vt:lpstr>
      <vt:lpstr>Calibri</vt:lpstr>
      <vt:lpstr>System Font</vt:lpstr>
      <vt:lpstr>System Font Regular</vt:lpstr>
      <vt:lpstr>Times New Roman</vt:lpstr>
      <vt:lpstr>Default Theme</vt:lpstr>
      <vt:lpstr>PDF</vt:lpstr>
      <vt:lpstr>The SHINE Program Introduction to Medicare 2026</vt:lpstr>
      <vt:lpstr>Please Read This Information Before Proceeding</vt:lpstr>
      <vt:lpstr>What is SHINE?</vt:lpstr>
      <vt:lpstr>Just to Clarify…</vt:lpstr>
      <vt:lpstr>Medicare Initial Enrollment Period (IEP)*</vt:lpstr>
      <vt:lpstr>Medicare and OTHER Coverage</vt:lpstr>
      <vt:lpstr>Medicare Eligibility &amp; Enrollment Guidelines</vt:lpstr>
      <vt:lpstr>Do you Have a Health Savings Account (HSA)?</vt:lpstr>
      <vt:lpstr>PowerPoint Presentation</vt:lpstr>
      <vt:lpstr>Enrollment in Medicare Part A &amp; Part B begins at  Social Security</vt:lpstr>
      <vt:lpstr>Medicare Card Sample</vt:lpstr>
      <vt:lpstr>Medicare Basics</vt:lpstr>
      <vt:lpstr>PowerPoint Presentation</vt:lpstr>
      <vt:lpstr>PowerPoint Presentation</vt:lpstr>
      <vt:lpstr>Part B Preventive Benefits</vt:lpstr>
      <vt:lpstr>PowerPoint Presentation</vt:lpstr>
      <vt:lpstr>Medicare Supplement Plans (Medigaps) Explained</vt:lpstr>
      <vt:lpstr>Part D Plans (PDP)</vt:lpstr>
      <vt:lpstr>Part D Drug Plan Enrollment Guidelines</vt:lpstr>
      <vt:lpstr>Part D Plan (PDP) with Other Coverage</vt:lpstr>
      <vt:lpstr>Review Your Plans Annually</vt:lpstr>
      <vt:lpstr>   2026 Medicare Standard Part D Coverage Phases </vt:lpstr>
      <vt:lpstr>Medicare Prescription Payment Plan</vt:lpstr>
      <vt:lpstr>Prescription Advantage</vt:lpstr>
      <vt:lpstr>PowerPoint Presentation</vt:lpstr>
      <vt:lpstr>Medicare Advantage Plans (a.k.a. MA, MAPD, Part C)</vt:lpstr>
      <vt:lpstr>Differences between HMO, HMO-POS and PPO:</vt:lpstr>
      <vt:lpstr>Medicare Advantage Plans Explained</vt:lpstr>
      <vt:lpstr>PowerPoint Presentation</vt:lpstr>
      <vt:lpstr>Questions to Ask Yourself When Choosing  Medicare Options</vt:lpstr>
      <vt:lpstr>How to Search for Cost-Effective Medicare Plans</vt:lpstr>
      <vt:lpstr>Dental Benefits</vt:lpstr>
      <vt:lpstr>OneCare; Under Age 65</vt:lpstr>
      <vt:lpstr>Helpful Assistance Programs</vt:lpstr>
      <vt:lpstr>Protect Yourself from Error, Fraud and Abuse</vt:lpstr>
      <vt:lpstr>Personal Protection Recommendations</vt:lpstr>
      <vt:lpstr>Helpful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Rose</dc:creator>
  <cp:lastModifiedBy>Laurie Baranow</cp:lastModifiedBy>
  <cp:revision>544</cp:revision>
  <cp:lastPrinted>2025-01-07T17:15:47Z</cp:lastPrinted>
  <dcterms:created xsi:type="dcterms:W3CDTF">2020-07-06T17:03:59Z</dcterms:created>
  <dcterms:modified xsi:type="dcterms:W3CDTF">2026-03-18T13:42:27Z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0x01010005FEB945716B27469FBCDB681C36D01F</vt:lpwstr>
  </property>
</Properties>
</file>